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5.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3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0" r:id="rId6"/>
    <p:sldMasterId id="2147483758" r:id="rId7"/>
    <p:sldMasterId id="2147483779" r:id="rId8"/>
    <p:sldMasterId id="2147483807" r:id="rId9"/>
    <p:sldMasterId id="2147483835" r:id="rId10"/>
    <p:sldMasterId id="2147483853" r:id="rId11"/>
    <p:sldMasterId id="2147483894" r:id="rId12"/>
  </p:sldMasterIdLst>
  <p:notesMasterIdLst>
    <p:notesMasterId r:id="rId123"/>
  </p:notesMasterIdLst>
  <p:handoutMasterIdLst>
    <p:handoutMasterId r:id="rId124"/>
  </p:handoutMasterIdLst>
  <p:sldIdLst>
    <p:sldId id="778" r:id="rId13"/>
    <p:sldId id="1090" r:id="rId14"/>
    <p:sldId id="1091" r:id="rId15"/>
    <p:sldId id="779" r:id="rId16"/>
    <p:sldId id="899" r:id="rId17"/>
    <p:sldId id="1092" r:id="rId18"/>
    <p:sldId id="1093" r:id="rId19"/>
    <p:sldId id="1094" r:id="rId20"/>
    <p:sldId id="1095" r:id="rId21"/>
    <p:sldId id="1096" r:id="rId22"/>
    <p:sldId id="1097" r:id="rId23"/>
    <p:sldId id="1098" r:id="rId24"/>
    <p:sldId id="1101" r:id="rId25"/>
    <p:sldId id="1102" r:id="rId26"/>
    <p:sldId id="1104" r:id="rId27"/>
    <p:sldId id="1105" r:id="rId28"/>
    <p:sldId id="1106" r:id="rId29"/>
    <p:sldId id="1107" r:id="rId30"/>
    <p:sldId id="1108" r:id="rId31"/>
    <p:sldId id="1109" r:id="rId32"/>
    <p:sldId id="1110" r:id="rId33"/>
    <p:sldId id="1111" r:id="rId34"/>
    <p:sldId id="1210" r:id="rId35"/>
    <p:sldId id="1114" r:id="rId36"/>
    <p:sldId id="1202" r:id="rId37"/>
    <p:sldId id="1115" r:id="rId38"/>
    <p:sldId id="1211" r:id="rId39"/>
    <p:sldId id="1125" r:id="rId40"/>
    <p:sldId id="1126" r:id="rId41"/>
    <p:sldId id="1127" r:id="rId42"/>
    <p:sldId id="1128" r:id="rId43"/>
    <p:sldId id="1130" r:id="rId44"/>
    <p:sldId id="1131" r:id="rId45"/>
    <p:sldId id="1209" r:id="rId46"/>
    <p:sldId id="1212" r:id="rId47"/>
    <p:sldId id="1152" r:id="rId48"/>
    <p:sldId id="1204" r:id="rId49"/>
    <p:sldId id="1205" r:id="rId50"/>
    <p:sldId id="1208" r:id="rId51"/>
    <p:sldId id="1206" r:id="rId52"/>
    <p:sldId id="1207" r:id="rId53"/>
    <p:sldId id="1213" r:id="rId54"/>
    <p:sldId id="1214" r:id="rId55"/>
    <p:sldId id="1215" r:id="rId56"/>
    <p:sldId id="1216" r:id="rId57"/>
    <p:sldId id="1218" r:id="rId58"/>
    <p:sldId id="1219" r:id="rId59"/>
    <p:sldId id="1222" r:id="rId60"/>
    <p:sldId id="1223" r:id="rId61"/>
    <p:sldId id="1224" r:id="rId62"/>
    <p:sldId id="1225" r:id="rId63"/>
    <p:sldId id="1226" r:id="rId64"/>
    <p:sldId id="1227" r:id="rId65"/>
    <p:sldId id="1269" r:id="rId66"/>
    <p:sldId id="1229" r:id="rId67"/>
    <p:sldId id="1153" r:id="rId68"/>
    <p:sldId id="1154" r:id="rId69"/>
    <p:sldId id="1155" r:id="rId70"/>
    <p:sldId id="1156" r:id="rId71"/>
    <p:sldId id="1157" r:id="rId72"/>
    <p:sldId id="1158" r:id="rId73"/>
    <p:sldId id="1231" r:id="rId74"/>
    <p:sldId id="1232" r:id="rId75"/>
    <p:sldId id="1230" r:id="rId76"/>
    <p:sldId id="1161" r:id="rId77"/>
    <p:sldId id="1233" r:id="rId78"/>
    <p:sldId id="1163" r:id="rId79"/>
    <p:sldId id="1164" r:id="rId80"/>
    <p:sldId id="1165" r:id="rId81"/>
    <p:sldId id="1166" r:id="rId82"/>
    <p:sldId id="1234" r:id="rId83"/>
    <p:sldId id="1235" r:id="rId84"/>
    <p:sldId id="1236" r:id="rId85"/>
    <p:sldId id="1237" r:id="rId86"/>
    <p:sldId id="1239" r:id="rId87"/>
    <p:sldId id="1167" r:id="rId88"/>
    <p:sldId id="1169" r:id="rId89"/>
    <p:sldId id="1171" r:id="rId90"/>
    <p:sldId id="1175" r:id="rId91"/>
    <p:sldId id="1240" r:id="rId92"/>
    <p:sldId id="1179" r:id="rId93"/>
    <p:sldId id="1241" r:id="rId94"/>
    <p:sldId id="1242" r:id="rId95"/>
    <p:sldId id="1243" r:id="rId96"/>
    <p:sldId id="1244" r:id="rId97"/>
    <p:sldId id="1245" r:id="rId98"/>
    <p:sldId id="1246" r:id="rId99"/>
    <p:sldId id="1247" r:id="rId100"/>
    <p:sldId id="1248" r:id="rId101"/>
    <p:sldId id="1249" r:id="rId102"/>
    <p:sldId id="1250" r:id="rId103"/>
    <p:sldId id="1252" r:id="rId104"/>
    <p:sldId id="1251" r:id="rId105"/>
    <p:sldId id="1253" r:id="rId106"/>
    <p:sldId id="1254" r:id="rId107"/>
    <p:sldId id="1255" r:id="rId108"/>
    <p:sldId id="1256" r:id="rId109"/>
    <p:sldId id="1257" r:id="rId110"/>
    <p:sldId id="1258" r:id="rId111"/>
    <p:sldId id="1259" r:id="rId112"/>
    <p:sldId id="1260" r:id="rId113"/>
    <p:sldId id="1261" r:id="rId114"/>
    <p:sldId id="1263" r:id="rId115"/>
    <p:sldId id="1262" r:id="rId116"/>
    <p:sldId id="1264" r:id="rId117"/>
    <p:sldId id="1265" r:id="rId118"/>
    <p:sldId id="1266" r:id="rId119"/>
    <p:sldId id="1267" r:id="rId120"/>
    <p:sldId id="1268" r:id="rId121"/>
    <p:sldId id="1088" r:id="rId122"/>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AE1E"/>
    <a:srgbClr val="F8F57B"/>
    <a:srgbClr val="FFFFFF"/>
    <a:srgbClr val="ACE58F"/>
    <a:srgbClr val="000000"/>
    <a:srgbClr val="429A16"/>
    <a:srgbClr val="59D01E"/>
    <a:srgbClr val="292929"/>
    <a:srgbClr val="3333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52" autoAdjust="0"/>
    <p:restoredTop sz="86482" autoAdjust="0"/>
  </p:normalViewPr>
  <p:slideViewPr>
    <p:cSldViewPr>
      <p:cViewPr varScale="1">
        <p:scale>
          <a:sx n="121" d="100"/>
          <a:sy n="121" d="100"/>
        </p:scale>
        <p:origin x="756" y="102"/>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100" d="100"/>
        <a:sy n="100" d="100"/>
      </p:scale>
      <p:origin x="0" y="0"/>
    </p:cViewPr>
  </p:notesTextViewPr>
  <p:sorterViewPr>
    <p:cViewPr>
      <p:scale>
        <a:sx n="200" d="100"/>
        <a:sy n="200" d="100"/>
      </p:scale>
      <p:origin x="0" y="-30918"/>
    </p:cViewPr>
  </p:sorterViewPr>
  <p:notesViewPr>
    <p:cSldViewPr showGuides="1">
      <p:cViewPr varScale="1">
        <p:scale>
          <a:sx n="81" d="100"/>
          <a:sy n="81" d="100"/>
        </p:scale>
        <p:origin x="-31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117" Type="http://schemas.openxmlformats.org/officeDocument/2006/relationships/slide" Target="slides/slide105.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12" Type="http://schemas.openxmlformats.org/officeDocument/2006/relationships/slide" Target="slides/slide100.xml"/><Relationship Id="rId16" Type="http://schemas.openxmlformats.org/officeDocument/2006/relationships/slide" Target="slides/slide4.xml"/><Relationship Id="rId107" Type="http://schemas.openxmlformats.org/officeDocument/2006/relationships/slide" Target="slides/slide95.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slide" Target="slides/slide90.xml"/><Relationship Id="rId123" Type="http://schemas.openxmlformats.org/officeDocument/2006/relationships/notesMaster" Target="notesMasters/notesMaster1.xml"/><Relationship Id="rId128" Type="http://schemas.openxmlformats.org/officeDocument/2006/relationships/theme" Target="theme/theme1.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slide" Target="slides/slide93.xml"/><Relationship Id="rId113" Type="http://schemas.openxmlformats.org/officeDocument/2006/relationships/slide" Target="slides/slide101.xml"/><Relationship Id="rId118" Type="http://schemas.openxmlformats.org/officeDocument/2006/relationships/slide" Target="slides/slide106.xml"/><Relationship Id="rId12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slide" Target="slides/slide68.xml"/><Relationship Id="rId85" Type="http://schemas.openxmlformats.org/officeDocument/2006/relationships/slide" Target="slides/slide73.xml"/><Relationship Id="rId93" Type="http://schemas.openxmlformats.org/officeDocument/2006/relationships/slide" Target="slides/slide81.xml"/><Relationship Id="rId98" Type="http://schemas.openxmlformats.org/officeDocument/2006/relationships/slide" Target="slides/slide86.xml"/><Relationship Id="rId121" Type="http://schemas.openxmlformats.org/officeDocument/2006/relationships/slide" Target="slides/slide109.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103" Type="http://schemas.openxmlformats.org/officeDocument/2006/relationships/slide" Target="slides/slide91.xml"/><Relationship Id="rId108" Type="http://schemas.openxmlformats.org/officeDocument/2006/relationships/slide" Target="slides/slide96.xml"/><Relationship Id="rId116" Type="http://schemas.openxmlformats.org/officeDocument/2006/relationships/slide" Target="slides/slide104.xml"/><Relationship Id="rId124" Type="http://schemas.openxmlformats.org/officeDocument/2006/relationships/handoutMaster" Target="handoutMasters/handoutMaster1.xml"/><Relationship Id="rId129" Type="http://schemas.openxmlformats.org/officeDocument/2006/relationships/tableStyles" Target="tableStyle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11" Type="http://schemas.openxmlformats.org/officeDocument/2006/relationships/slide" Target="slides/slide99.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slide" Target="slides/slide94.xml"/><Relationship Id="rId114" Type="http://schemas.openxmlformats.org/officeDocument/2006/relationships/slide" Target="slides/slide102.xml"/><Relationship Id="rId119" Type="http://schemas.openxmlformats.org/officeDocument/2006/relationships/slide" Target="slides/slide107.xml"/><Relationship Id="rId12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slide" Target="slides/slide89.xml"/><Relationship Id="rId122" Type="http://schemas.openxmlformats.org/officeDocument/2006/relationships/slide" Target="slides/slide110.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109" Type="http://schemas.openxmlformats.org/officeDocument/2006/relationships/slide" Target="slides/slide9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slide" Target="slides/slide92.xml"/><Relationship Id="rId120" Type="http://schemas.openxmlformats.org/officeDocument/2006/relationships/slide" Target="slides/slide108.xml"/><Relationship Id="rId125"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110" Type="http://schemas.openxmlformats.org/officeDocument/2006/relationships/slide" Target="slides/slide98.xml"/><Relationship Id="rId115" Type="http://schemas.openxmlformats.org/officeDocument/2006/relationships/slide" Target="slides/slide103.xml"/><Relationship Id="rId61" Type="http://schemas.openxmlformats.org/officeDocument/2006/relationships/slide" Target="slides/slide49.xml"/><Relationship Id="rId82" Type="http://schemas.openxmlformats.org/officeDocument/2006/relationships/slide" Target="slides/slide7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2E68DAA-1AC6-4575-A70D-256287309478}"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zh-CN" altLang="en-US"/>
        </a:p>
      </dgm:t>
    </dgm:pt>
    <dgm:pt modelId="{1DA27C57-8047-4570-BBF9-F6232FCFB3B9}">
      <dgm:prSet phldrT="[文本]" custT="1"/>
      <dgm:spPr/>
      <dgm:t>
        <a:bodyPr/>
        <a:lstStyle/>
        <a:p>
          <a:r>
            <a:rPr lang="zh-CN" altLang="en-US" sz="2800" b="1" dirty="0">
              <a:latin typeface="楷体" pitchFamily="49" charset="-122"/>
              <a:ea typeface="楷体" pitchFamily="49" charset="-122"/>
            </a:rPr>
            <a:t>人的因素</a:t>
          </a:r>
        </a:p>
      </dgm:t>
    </dgm:pt>
    <dgm:pt modelId="{7726F4F5-CA76-42CB-8846-0F6246CB2234}" type="parTrans" cxnId="{6686A305-CBFB-426A-8237-C9080A6909AF}">
      <dgm:prSet/>
      <dgm:spPr/>
      <dgm:t>
        <a:bodyPr/>
        <a:lstStyle/>
        <a:p>
          <a:endParaRPr lang="zh-CN" altLang="en-US" sz="2800" b="1">
            <a:latin typeface="楷体" pitchFamily="49" charset="-122"/>
            <a:ea typeface="楷体" pitchFamily="49" charset="-122"/>
          </a:endParaRPr>
        </a:p>
      </dgm:t>
    </dgm:pt>
    <dgm:pt modelId="{AB0BCEC1-DA0E-46DE-8F7D-DE0EF7113BA1}" type="sibTrans" cxnId="{6686A305-CBFB-426A-8237-C9080A6909AF}">
      <dgm:prSet/>
      <dgm:spPr/>
      <dgm:t>
        <a:bodyPr/>
        <a:lstStyle/>
        <a:p>
          <a:endParaRPr lang="zh-CN" altLang="en-US" sz="2800" b="1">
            <a:latin typeface="楷体" pitchFamily="49" charset="-122"/>
            <a:ea typeface="楷体" pitchFamily="49" charset="-122"/>
          </a:endParaRPr>
        </a:p>
      </dgm:t>
    </dgm:pt>
    <dgm:pt modelId="{86109CC3-EA9F-4EDD-90E6-2D3C023070C0}">
      <dgm:prSet phldrT="[文本]" custT="1"/>
      <dgm:spPr/>
      <dgm:t>
        <a:bodyPr/>
        <a:lstStyle/>
        <a:p>
          <a:r>
            <a:rPr lang="zh-CN" altLang="en-US" sz="2400" b="1" dirty="0">
              <a:latin typeface="楷体" pitchFamily="49" charset="-122"/>
              <a:ea typeface="楷体" pitchFamily="49" charset="-122"/>
            </a:rPr>
            <a:t>人机界面风格</a:t>
          </a:r>
        </a:p>
      </dgm:t>
    </dgm:pt>
    <dgm:pt modelId="{45321102-826D-4EF0-8609-066F2EBD3B38}" type="parTrans" cxnId="{FA34FB8D-0515-4925-871B-7E901106299A}">
      <dgm:prSet/>
      <dgm:spPr/>
      <dgm:t>
        <a:bodyPr/>
        <a:lstStyle/>
        <a:p>
          <a:endParaRPr lang="zh-CN" altLang="en-US" sz="2800" b="1">
            <a:latin typeface="楷体" pitchFamily="49" charset="-122"/>
            <a:ea typeface="楷体" pitchFamily="49" charset="-122"/>
          </a:endParaRPr>
        </a:p>
      </dgm:t>
    </dgm:pt>
    <dgm:pt modelId="{7E95BF58-CA69-4E66-ABF8-BBFEB14AE4FC}" type="sibTrans" cxnId="{FA34FB8D-0515-4925-871B-7E901106299A}">
      <dgm:prSet/>
      <dgm:spPr/>
      <dgm:t>
        <a:bodyPr/>
        <a:lstStyle/>
        <a:p>
          <a:endParaRPr lang="zh-CN" altLang="en-US" sz="2800" b="1">
            <a:latin typeface="楷体" pitchFamily="49" charset="-122"/>
            <a:ea typeface="楷体" pitchFamily="49" charset="-122"/>
          </a:endParaRPr>
        </a:p>
      </dgm:t>
    </dgm:pt>
    <dgm:pt modelId="{C776E9FA-9FDF-44A6-B34A-A223770C0355}">
      <dgm:prSet phldrT="[文本]" custT="1"/>
      <dgm:spPr/>
      <dgm:t>
        <a:bodyPr/>
        <a:lstStyle/>
        <a:p>
          <a:r>
            <a:rPr lang="zh-CN" altLang="en-US" sz="2800" b="1" dirty="0">
              <a:latin typeface="楷体" pitchFamily="49" charset="-122"/>
              <a:ea typeface="楷体" pitchFamily="49" charset="-122"/>
            </a:rPr>
            <a:t>设计过程</a:t>
          </a:r>
        </a:p>
      </dgm:t>
    </dgm:pt>
    <dgm:pt modelId="{C896BB25-2BF3-404C-96A6-6A42E0E898D1}" type="parTrans" cxnId="{3EEA6558-8D9B-423B-A2E7-BE51BBDC8187}">
      <dgm:prSet/>
      <dgm:spPr/>
      <dgm:t>
        <a:bodyPr/>
        <a:lstStyle/>
        <a:p>
          <a:endParaRPr lang="zh-CN" altLang="en-US" sz="2800" b="1">
            <a:latin typeface="楷体" pitchFamily="49" charset="-122"/>
            <a:ea typeface="楷体" pitchFamily="49" charset="-122"/>
          </a:endParaRPr>
        </a:p>
      </dgm:t>
    </dgm:pt>
    <dgm:pt modelId="{547820AC-1D1D-4D54-8799-5454DE90F4BD}" type="sibTrans" cxnId="{3EEA6558-8D9B-423B-A2E7-BE51BBDC8187}">
      <dgm:prSet/>
      <dgm:spPr/>
      <dgm:t>
        <a:bodyPr/>
        <a:lstStyle/>
        <a:p>
          <a:endParaRPr lang="zh-CN" altLang="en-US" sz="2800" b="1">
            <a:latin typeface="楷体" pitchFamily="49" charset="-122"/>
            <a:ea typeface="楷体" pitchFamily="49" charset="-122"/>
          </a:endParaRPr>
        </a:p>
      </dgm:t>
    </dgm:pt>
    <dgm:pt modelId="{4D818B4E-B86B-4C4C-A8BD-ADC8C63DAB92}">
      <dgm:prSet phldrT="[文本]" custT="1"/>
      <dgm:spPr/>
      <dgm:t>
        <a:bodyPr/>
        <a:lstStyle/>
        <a:p>
          <a:r>
            <a:rPr lang="zh-CN" altLang="en-US" sz="2800" b="1" dirty="0">
              <a:latin typeface="楷体" pitchFamily="49" charset="-122"/>
              <a:ea typeface="楷体" pitchFamily="49" charset="-122"/>
            </a:rPr>
            <a:t>设计问题</a:t>
          </a:r>
        </a:p>
      </dgm:t>
    </dgm:pt>
    <dgm:pt modelId="{0E5D0486-1AAD-4A8E-9903-DDF13298BB72}" type="parTrans" cxnId="{FAE231DC-4B9E-4AA3-A369-E5929BB9B3F4}">
      <dgm:prSet/>
      <dgm:spPr/>
      <dgm:t>
        <a:bodyPr/>
        <a:lstStyle/>
        <a:p>
          <a:endParaRPr lang="zh-CN" altLang="en-US" sz="2800" b="1">
            <a:latin typeface="楷体" pitchFamily="49" charset="-122"/>
            <a:ea typeface="楷体" pitchFamily="49" charset="-122"/>
          </a:endParaRPr>
        </a:p>
      </dgm:t>
    </dgm:pt>
    <dgm:pt modelId="{7C0DE1A5-5FB5-4358-952A-F4540A778ABE}" type="sibTrans" cxnId="{FAE231DC-4B9E-4AA3-A369-E5929BB9B3F4}">
      <dgm:prSet/>
      <dgm:spPr/>
      <dgm:t>
        <a:bodyPr/>
        <a:lstStyle/>
        <a:p>
          <a:endParaRPr lang="zh-CN" altLang="en-US" sz="2800" b="1">
            <a:latin typeface="楷体" pitchFamily="49" charset="-122"/>
            <a:ea typeface="楷体" pitchFamily="49" charset="-122"/>
          </a:endParaRPr>
        </a:p>
      </dgm:t>
    </dgm:pt>
    <dgm:pt modelId="{E4F67992-538A-40C9-8334-A51DDB0D7FEB}">
      <dgm:prSet phldrT="[文本]" custT="1"/>
      <dgm:spPr/>
      <dgm:t>
        <a:bodyPr/>
        <a:lstStyle/>
        <a:p>
          <a:r>
            <a:rPr lang="zh-CN" altLang="en-US" sz="2800" b="1" dirty="0">
              <a:latin typeface="楷体" pitchFamily="49" charset="-122"/>
              <a:ea typeface="楷体" pitchFamily="49" charset="-122"/>
            </a:rPr>
            <a:t>设计指南</a:t>
          </a:r>
        </a:p>
      </dgm:t>
    </dgm:pt>
    <dgm:pt modelId="{6D237FD7-CA14-420C-87C3-3DA7D07F1313}" type="parTrans" cxnId="{863CEC70-757A-48C6-A45B-B4533F3D60A9}">
      <dgm:prSet/>
      <dgm:spPr/>
      <dgm:t>
        <a:bodyPr/>
        <a:lstStyle/>
        <a:p>
          <a:endParaRPr lang="zh-CN" altLang="en-US" sz="2800" b="1">
            <a:latin typeface="楷体" pitchFamily="49" charset="-122"/>
            <a:ea typeface="楷体" pitchFamily="49" charset="-122"/>
          </a:endParaRPr>
        </a:p>
      </dgm:t>
    </dgm:pt>
    <dgm:pt modelId="{0D7425A8-F8ED-45C6-83D4-EF58CFD20171}" type="sibTrans" cxnId="{863CEC70-757A-48C6-A45B-B4533F3D60A9}">
      <dgm:prSet/>
      <dgm:spPr/>
      <dgm:t>
        <a:bodyPr/>
        <a:lstStyle/>
        <a:p>
          <a:endParaRPr lang="zh-CN" altLang="en-US" sz="2800" b="1">
            <a:latin typeface="楷体" pitchFamily="49" charset="-122"/>
            <a:ea typeface="楷体" pitchFamily="49" charset="-122"/>
          </a:endParaRPr>
        </a:p>
      </dgm:t>
    </dgm:pt>
    <dgm:pt modelId="{6BCCD380-C94C-44A7-8771-7666F9AAE755}" type="pres">
      <dgm:prSet presAssocID="{A2E68DAA-1AC6-4575-A70D-256287309478}" presName="cycle" presStyleCnt="0">
        <dgm:presLayoutVars>
          <dgm:dir/>
          <dgm:resizeHandles val="exact"/>
        </dgm:presLayoutVars>
      </dgm:prSet>
      <dgm:spPr/>
    </dgm:pt>
    <dgm:pt modelId="{991248F3-654A-4D31-BF41-CF41806FED16}" type="pres">
      <dgm:prSet presAssocID="{1DA27C57-8047-4570-BBF9-F6232FCFB3B9}" presName="node" presStyleLbl="node1" presStyleIdx="0" presStyleCnt="5">
        <dgm:presLayoutVars>
          <dgm:bulletEnabled val="1"/>
        </dgm:presLayoutVars>
      </dgm:prSet>
      <dgm:spPr/>
    </dgm:pt>
    <dgm:pt modelId="{1645A845-44A1-4085-ABE2-6C1636DA39BD}" type="pres">
      <dgm:prSet presAssocID="{1DA27C57-8047-4570-BBF9-F6232FCFB3B9}" presName="spNode" presStyleCnt="0"/>
      <dgm:spPr/>
    </dgm:pt>
    <dgm:pt modelId="{A97FDAA9-F1F7-42AD-A983-53F65E7FAF09}" type="pres">
      <dgm:prSet presAssocID="{AB0BCEC1-DA0E-46DE-8F7D-DE0EF7113BA1}" presName="sibTrans" presStyleLbl="sibTrans1D1" presStyleIdx="0" presStyleCnt="5"/>
      <dgm:spPr/>
    </dgm:pt>
    <dgm:pt modelId="{7A6314A2-1FA6-46EA-8AAE-42899CC669AE}" type="pres">
      <dgm:prSet presAssocID="{86109CC3-EA9F-4EDD-90E6-2D3C023070C0}" presName="node" presStyleLbl="node1" presStyleIdx="1" presStyleCnt="5">
        <dgm:presLayoutVars>
          <dgm:bulletEnabled val="1"/>
        </dgm:presLayoutVars>
      </dgm:prSet>
      <dgm:spPr/>
    </dgm:pt>
    <dgm:pt modelId="{D59EE294-D781-4FA5-B4DC-91A01DBA432E}" type="pres">
      <dgm:prSet presAssocID="{86109CC3-EA9F-4EDD-90E6-2D3C023070C0}" presName="spNode" presStyleCnt="0"/>
      <dgm:spPr/>
    </dgm:pt>
    <dgm:pt modelId="{7A0AAC83-1099-494E-8585-82F3AD195F14}" type="pres">
      <dgm:prSet presAssocID="{7E95BF58-CA69-4E66-ABF8-BBFEB14AE4FC}" presName="sibTrans" presStyleLbl="sibTrans1D1" presStyleIdx="1" presStyleCnt="5"/>
      <dgm:spPr/>
    </dgm:pt>
    <dgm:pt modelId="{7CA02EBA-9864-4703-8EF6-0EC4185E34B2}" type="pres">
      <dgm:prSet presAssocID="{C776E9FA-9FDF-44A6-B34A-A223770C0355}" presName="node" presStyleLbl="node1" presStyleIdx="2" presStyleCnt="5">
        <dgm:presLayoutVars>
          <dgm:bulletEnabled val="1"/>
        </dgm:presLayoutVars>
      </dgm:prSet>
      <dgm:spPr/>
    </dgm:pt>
    <dgm:pt modelId="{26611AE4-6C82-4145-B056-253A374A02B7}" type="pres">
      <dgm:prSet presAssocID="{C776E9FA-9FDF-44A6-B34A-A223770C0355}" presName="spNode" presStyleCnt="0"/>
      <dgm:spPr/>
    </dgm:pt>
    <dgm:pt modelId="{AB0D99F2-F1B9-4998-A67D-F4871FAB74F7}" type="pres">
      <dgm:prSet presAssocID="{547820AC-1D1D-4D54-8799-5454DE90F4BD}" presName="sibTrans" presStyleLbl="sibTrans1D1" presStyleIdx="2" presStyleCnt="5"/>
      <dgm:spPr/>
    </dgm:pt>
    <dgm:pt modelId="{E6BC4D46-0118-4E09-AE95-6447E74D6536}" type="pres">
      <dgm:prSet presAssocID="{4D818B4E-B86B-4C4C-A8BD-ADC8C63DAB92}" presName="node" presStyleLbl="node1" presStyleIdx="3" presStyleCnt="5">
        <dgm:presLayoutVars>
          <dgm:bulletEnabled val="1"/>
        </dgm:presLayoutVars>
      </dgm:prSet>
      <dgm:spPr/>
    </dgm:pt>
    <dgm:pt modelId="{2E97F2C5-D844-4029-949B-35C2141A5757}" type="pres">
      <dgm:prSet presAssocID="{4D818B4E-B86B-4C4C-A8BD-ADC8C63DAB92}" presName="spNode" presStyleCnt="0"/>
      <dgm:spPr/>
    </dgm:pt>
    <dgm:pt modelId="{CCBE85B8-FC8C-4EB6-A5A6-8E9DE745AC4D}" type="pres">
      <dgm:prSet presAssocID="{7C0DE1A5-5FB5-4358-952A-F4540A778ABE}" presName="sibTrans" presStyleLbl="sibTrans1D1" presStyleIdx="3" presStyleCnt="5"/>
      <dgm:spPr/>
    </dgm:pt>
    <dgm:pt modelId="{0A4D63A0-F71B-4F10-BEC6-F675B4192319}" type="pres">
      <dgm:prSet presAssocID="{E4F67992-538A-40C9-8334-A51DDB0D7FEB}" presName="node" presStyleLbl="node1" presStyleIdx="4" presStyleCnt="5">
        <dgm:presLayoutVars>
          <dgm:bulletEnabled val="1"/>
        </dgm:presLayoutVars>
      </dgm:prSet>
      <dgm:spPr/>
    </dgm:pt>
    <dgm:pt modelId="{6F6AD1E9-DA77-43F2-A445-9A9B829514B6}" type="pres">
      <dgm:prSet presAssocID="{E4F67992-538A-40C9-8334-A51DDB0D7FEB}" presName="spNode" presStyleCnt="0"/>
      <dgm:spPr/>
    </dgm:pt>
    <dgm:pt modelId="{5A68665D-D7FE-4651-8F91-8BE1E51477B9}" type="pres">
      <dgm:prSet presAssocID="{0D7425A8-F8ED-45C6-83D4-EF58CFD20171}" presName="sibTrans" presStyleLbl="sibTrans1D1" presStyleIdx="4" presStyleCnt="5"/>
      <dgm:spPr/>
    </dgm:pt>
  </dgm:ptLst>
  <dgm:cxnLst>
    <dgm:cxn modelId="{6686A305-CBFB-426A-8237-C9080A6909AF}" srcId="{A2E68DAA-1AC6-4575-A70D-256287309478}" destId="{1DA27C57-8047-4570-BBF9-F6232FCFB3B9}" srcOrd="0" destOrd="0" parTransId="{7726F4F5-CA76-42CB-8846-0F6246CB2234}" sibTransId="{AB0BCEC1-DA0E-46DE-8F7D-DE0EF7113BA1}"/>
    <dgm:cxn modelId="{A075FA13-F561-4DF9-97EA-1D0F1F94AECD}" type="presOf" srcId="{C776E9FA-9FDF-44A6-B34A-A223770C0355}" destId="{7CA02EBA-9864-4703-8EF6-0EC4185E34B2}" srcOrd="0" destOrd="0" presId="urn:microsoft.com/office/officeart/2005/8/layout/cycle6"/>
    <dgm:cxn modelId="{2FDDBC30-A92B-4FFB-ACFD-C046F42BEE44}" type="presOf" srcId="{A2E68DAA-1AC6-4575-A70D-256287309478}" destId="{6BCCD380-C94C-44A7-8771-7666F9AAE755}" srcOrd="0" destOrd="0" presId="urn:microsoft.com/office/officeart/2005/8/layout/cycle6"/>
    <dgm:cxn modelId="{863CEC70-757A-48C6-A45B-B4533F3D60A9}" srcId="{A2E68DAA-1AC6-4575-A70D-256287309478}" destId="{E4F67992-538A-40C9-8334-A51DDB0D7FEB}" srcOrd="4" destOrd="0" parTransId="{6D237FD7-CA14-420C-87C3-3DA7D07F1313}" sibTransId="{0D7425A8-F8ED-45C6-83D4-EF58CFD20171}"/>
    <dgm:cxn modelId="{3EEA6558-8D9B-423B-A2E7-BE51BBDC8187}" srcId="{A2E68DAA-1AC6-4575-A70D-256287309478}" destId="{C776E9FA-9FDF-44A6-B34A-A223770C0355}" srcOrd="2" destOrd="0" parTransId="{C896BB25-2BF3-404C-96A6-6A42E0E898D1}" sibTransId="{547820AC-1D1D-4D54-8799-5454DE90F4BD}"/>
    <dgm:cxn modelId="{5EF90D88-38D0-42DF-B84A-6ED5C0352E34}" type="presOf" srcId="{7C0DE1A5-5FB5-4358-952A-F4540A778ABE}" destId="{CCBE85B8-FC8C-4EB6-A5A6-8E9DE745AC4D}" srcOrd="0" destOrd="0" presId="urn:microsoft.com/office/officeart/2005/8/layout/cycle6"/>
    <dgm:cxn modelId="{FA34FB8D-0515-4925-871B-7E901106299A}" srcId="{A2E68DAA-1AC6-4575-A70D-256287309478}" destId="{86109CC3-EA9F-4EDD-90E6-2D3C023070C0}" srcOrd="1" destOrd="0" parTransId="{45321102-826D-4EF0-8609-066F2EBD3B38}" sibTransId="{7E95BF58-CA69-4E66-ABF8-BBFEB14AE4FC}"/>
    <dgm:cxn modelId="{28C1F792-9F9F-4294-BBD7-57FC94C9A661}" type="presOf" srcId="{86109CC3-EA9F-4EDD-90E6-2D3C023070C0}" destId="{7A6314A2-1FA6-46EA-8AAE-42899CC669AE}" srcOrd="0" destOrd="0" presId="urn:microsoft.com/office/officeart/2005/8/layout/cycle6"/>
    <dgm:cxn modelId="{53A451BB-BEC5-4F61-8AB4-875F40BE7BB3}" type="presOf" srcId="{547820AC-1D1D-4D54-8799-5454DE90F4BD}" destId="{AB0D99F2-F1B9-4998-A67D-F4871FAB74F7}" srcOrd="0" destOrd="0" presId="urn:microsoft.com/office/officeart/2005/8/layout/cycle6"/>
    <dgm:cxn modelId="{A8F42ABD-AA27-4A60-83DE-5C97FB0FFDA3}" type="presOf" srcId="{E4F67992-538A-40C9-8334-A51DDB0D7FEB}" destId="{0A4D63A0-F71B-4F10-BEC6-F675B4192319}" srcOrd="0" destOrd="0" presId="urn:microsoft.com/office/officeart/2005/8/layout/cycle6"/>
    <dgm:cxn modelId="{C57B21CE-E9BF-43A7-86C2-F20C44A5E453}" type="presOf" srcId="{1DA27C57-8047-4570-BBF9-F6232FCFB3B9}" destId="{991248F3-654A-4D31-BF41-CF41806FED16}" srcOrd="0" destOrd="0" presId="urn:microsoft.com/office/officeart/2005/8/layout/cycle6"/>
    <dgm:cxn modelId="{9676C4CF-EE29-41D9-A4A7-412FD383F573}" type="presOf" srcId="{7E95BF58-CA69-4E66-ABF8-BBFEB14AE4FC}" destId="{7A0AAC83-1099-494E-8585-82F3AD195F14}" srcOrd="0" destOrd="0" presId="urn:microsoft.com/office/officeart/2005/8/layout/cycle6"/>
    <dgm:cxn modelId="{787BCBD1-2A2C-4DFD-95B7-C09265C1BAFB}" type="presOf" srcId="{AB0BCEC1-DA0E-46DE-8F7D-DE0EF7113BA1}" destId="{A97FDAA9-F1F7-42AD-A983-53F65E7FAF09}" srcOrd="0" destOrd="0" presId="urn:microsoft.com/office/officeart/2005/8/layout/cycle6"/>
    <dgm:cxn modelId="{BD4333D8-3826-4990-90EC-7AE0E44999FF}" type="presOf" srcId="{4D818B4E-B86B-4C4C-A8BD-ADC8C63DAB92}" destId="{E6BC4D46-0118-4E09-AE95-6447E74D6536}" srcOrd="0" destOrd="0" presId="urn:microsoft.com/office/officeart/2005/8/layout/cycle6"/>
    <dgm:cxn modelId="{FAE231DC-4B9E-4AA3-A369-E5929BB9B3F4}" srcId="{A2E68DAA-1AC6-4575-A70D-256287309478}" destId="{4D818B4E-B86B-4C4C-A8BD-ADC8C63DAB92}" srcOrd="3" destOrd="0" parTransId="{0E5D0486-1AAD-4A8E-9903-DDF13298BB72}" sibTransId="{7C0DE1A5-5FB5-4358-952A-F4540A778ABE}"/>
    <dgm:cxn modelId="{25BE69E8-8B81-4C8E-8258-7E0E70771767}" type="presOf" srcId="{0D7425A8-F8ED-45C6-83D4-EF58CFD20171}" destId="{5A68665D-D7FE-4651-8F91-8BE1E51477B9}" srcOrd="0" destOrd="0" presId="urn:microsoft.com/office/officeart/2005/8/layout/cycle6"/>
    <dgm:cxn modelId="{122662C7-EBBF-4147-9121-9803E190E4F8}" type="presParOf" srcId="{6BCCD380-C94C-44A7-8771-7666F9AAE755}" destId="{991248F3-654A-4D31-BF41-CF41806FED16}" srcOrd="0" destOrd="0" presId="urn:microsoft.com/office/officeart/2005/8/layout/cycle6"/>
    <dgm:cxn modelId="{773E6B02-009E-4872-9741-0C764A7CFBA9}" type="presParOf" srcId="{6BCCD380-C94C-44A7-8771-7666F9AAE755}" destId="{1645A845-44A1-4085-ABE2-6C1636DA39BD}" srcOrd="1" destOrd="0" presId="urn:microsoft.com/office/officeart/2005/8/layout/cycle6"/>
    <dgm:cxn modelId="{13A72692-551A-4C54-B529-1E1E8C8D78AD}" type="presParOf" srcId="{6BCCD380-C94C-44A7-8771-7666F9AAE755}" destId="{A97FDAA9-F1F7-42AD-A983-53F65E7FAF09}" srcOrd="2" destOrd="0" presId="urn:microsoft.com/office/officeart/2005/8/layout/cycle6"/>
    <dgm:cxn modelId="{1BDA228A-078D-4828-92BA-4A920E96F52B}" type="presParOf" srcId="{6BCCD380-C94C-44A7-8771-7666F9AAE755}" destId="{7A6314A2-1FA6-46EA-8AAE-42899CC669AE}" srcOrd="3" destOrd="0" presId="urn:microsoft.com/office/officeart/2005/8/layout/cycle6"/>
    <dgm:cxn modelId="{B22B0469-FB0E-4EB1-9F1C-9EF25B8E316B}" type="presParOf" srcId="{6BCCD380-C94C-44A7-8771-7666F9AAE755}" destId="{D59EE294-D781-4FA5-B4DC-91A01DBA432E}" srcOrd="4" destOrd="0" presId="urn:microsoft.com/office/officeart/2005/8/layout/cycle6"/>
    <dgm:cxn modelId="{A9A5BD3F-EE7D-4847-ABDE-5713A4BF87E9}" type="presParOf" srcId="{6BCCD380-C94C-44A7-8771-7666F9AAE755}" destId="{7A0AAC83-1099-494E-8585-82F3AD195F14}" srcOrd="5" destOrd="0" presId="urn:microsoft.com/office/officeart/2005/8/layout/cycle6"/>
    <dgm:cxn modelId="{4C77C9ED-6092-4D2B-A160-301BD58F061D}" type="presParOf" srcId="{6BCCD380-C94C-44A7-8771-7666F9AAE755}" destId="{7CA02EBA-9864-4703-8EF6-0EC4185E34B2}" srcOrd="6" destOrd="0" presId="urn:microsoft.com/office/officeart/2005/8/layout/cycle6"/>
    <dgm:cxn modelId="{501E4D31-9EA1-450A-9BF2-C0F3E3D87257}" type="presParOf" srcId="{6BCCD380-C94C-44A7-8771-7666F9AAE755}" destId="{26611AE4-6C82-4145-B056-253A374A02B7}" srcOrd="7" destOrd="0" presId="urn:microsoft.com/office/officeart/2005/8/layout/cycle6"/>
    <dgm:cxn modelId="{5FA7DF2B-89F8-431B-89AE-678F963618E0}" type="presParOf" srcId="{6BCCD380-C94C-44A7-8771-7666F9AAE755}" destId="{AB0D99F2-F1B9-4998-A67D-F4871FAB74F7}" srcOrd="8" destOrd="0" presId="urn:microsoft.com/office/officeart/2005/8/layout/cycle6"/>
    <dgm:cxn modelId="{EE3510CF-623A-4DD8-9E26-662B9D000F92}" type="presParOf" srcId="{6BCCD380-C94C-44A7-8771-7666F9AAE755}" destId="{E6BC4D46-0118-4E09-AE95-6447E74D6536}" srcOrd="9" destOrd="0" presId="urn:microsoft.com/office/officeart/2005/8/layout/cycle6"/>
    <dgm:cxn modelId="{44503F22-8C5D-4E0E-97C1-14D0CB092C77}" type="presParOf" srcId="{6BCCD380-C94C-44A7-8771-7666F9AAE755}" destId="{2E97F2C5-D844-4029-949B-35C2141A5757}" srcOrd="10" destOrd="0" presId="urn:microsoft.com/office/officeart/2005/8/layout/cycle6"/>
    <dgm:cxn modelId="{0B58BEAF-DF59-4293-B372-FB4BEDD94401}" type="presParOf" srcId="{6BCCD380-C94C-44A7-8771-7666F9AAE755}" destId="{CCBE85B8-FC8C-4EB6-A5A6-8E9DE745AC4D}" srcOrd="11" destOrd="0" presId="urn:microsoft.com/office/officeart/2005/8/layout/cycle6"/>
    <dgm:cxn modelId="{B67A6315-3D8E-4AB1-8583-B03805F666DC}" type="presParOf" srcId="{6BCCD380-C94C-44A7-8771-7666F9AAE755}" destId="{0A4D63A0-F71B-4F10-BEC6-F675B4192319}" srcOrd="12" destOrd="0" presId="urn:microsoft.com/office/officeart/2005/8/layout/cycle6"/>
    <dgm:cxn modelId="{2C1CD334-E813-4F62-B3A5-8D37A8D605F5}" type="presParOf" srcId="{6BCCD380-C94C-44A7-8771-7666F9AAE755}" destId="{6F6AD1E9-DA77-43F2-A445-9A9B829514B6}" srcOrd="13" destOrd="0" presId="urn:microsoft.com/office/officeart/2005/8/layout/cycle6"/>
    <dgm:cxn modelId="{5E008A2A-0EF1-40FE-87C3-895F884CADCB}" type="presParOf" srcId="{6BCCD380-C94C-44A7-8771-7666F9AAE755}" destId="{5A68665D-D7FE-4651-8F91-8BE1E51477B9}"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2E68DAA-1AC6-4575-A70D-256287309478}"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zh-CN" altLang="en-US"/>
        </a:p>
      </dgm:t>
    </dgm:pt>
    <dgm:pt modelId="{1DA27C57-8047-4570-BBF9-F6232FCFB3B9}">
      <dgm:prSet phldrT="[文本]" custT="1"/>
      <dgm:spPr/>
      <dgm:t>
        <a:bodyPr/>
        <a:lstStyle/>
        <a:p>
          <a:r>
            <a:rPr lang="zh-CN" altLang="en-US" sz="2800" b="1" dirty="0">
              <a:solidFill>
                <a:schemeClr val="tx1">
                  <a:lumMod val="65000"/>
                </a:schemeClr>
              </a:solidFill>
              <a:latin typeface="楷体" pitchFamily="49" charset="-122"/>
              <a:ea typeface="楷体" pitchFamily="49" charset="-122"/>
            </a:rPr>
            <a:t>人的因素</a:t>
          </a:r>
        </a:p>
      </dgm:t>
    </dgm:pt>
    <dgm:pt modelId="{7726F4F5-CA76-42CB-8846-0F6246CB2234}" type="parTrans" cxnId="{6686A305-CBFB-426A-8237-C9080A6909AF}">
      <dgm:prSet/>
      <dgm:spPr/>
      <dgm:t>
        <a:bodyPr/>
        <a:lstStyle/>
        <a:p>
          <a:endParaRPr lang="zh-CN" altLang="en-US" sz="2800" b="1">
            <a:latin typeface="楷体" pitchFamily="49" charset="-122"/>
            <a:ea typeface="楷体" pitchFamily="49" charset="-122"/>
          </a:endParaRPr>
        </a:p>
      </dgm:t>
    </dgm:pt>
    <dgm:pt modelId="{AB0BCEC1-DA0E-46DE-8F7D-DE0EF7113BA1}" type="sibTrans" cxnId="{6686A305-CBFB-426A-8237-C9080A6909AF}">
      <dgm:prSet/>
      <dgm:spPr/>
      <dgm:t>
        <a:bodyPr/>
        <a:lstStyle/>
        <a:p>
          <a:endParaRPr lang="zh-CN" altLang="en-US" sz="2800" b="1">
            <a:latin typeface="楷体" pitchFamily="49" charset="-122"/>
            <a:ea typeface="楷体" pitchFamily="49" charset="-122"/>
          </a:endParaRPr>
        </a:p>
      </dgm:t>
    </dgm:pt>
    <dgm:pt modelId="{86109CC3-EA9F-4EDD-90E6-2D3C023070C0}">
      <dgm:prSet phldrT="[文本]" custT="1"/>
      <dgm:spPr/>
      <dgm:t>
        <a:bodyPr/>
        <a:lstStyle/>
        <a:p>
          <a:r>
            <a:rPr lang="zh-CN" altLang="en-US" sz="2400" b="1" dirty="0">
              <a:latin typeface="楷体" pitchFamily="49" charset="-122"/>
              <a:ea typeface="楷体" pitchFamily="49" charset="-122"/>
            </a:rPr>
            <a:t>人机界面风格</a:t>
          </a:r>
        </a:p>
      </dgm:t>
    </dgm:pt>
    <dgm:pt modelId="{45321102-826D-4EF0-8609-066F2EBD3B38}" type="parTrans" cxnId="{FA34FB8D-0515-4925-871B-7E901106299A}">
      <dgm:prSet/>
      <dgm:spPr/>
      <dgm:t>
        <a:bodyPr/>
        <a:lstStyle/>
        <a:p>
          <a:endParaRPr lang="zh-CN" altLang="en-US" sz="2800" b="1">
            <a:latin typeface="楷体" pitchFamily="49" charset="-122"/>
            <a:ea typeface="楷体" pitchFamily="49" charset="-122"/>
          </a:endParaRPr>
        </a:p>
      </dgm:t>
    </dgm:pt>
    <dgm:pt modelId="{7E95BF58-CA69-4E66-ABF8-BBFEB14AE4FC}" type="sibTrans" cxnId="{FA34FB8D-0515-4925-871B-7E901106299A}">
      <dgm:prSet/>
      <dgm:spPr/>
      <dgm:t>
        <a:bodyPr/>
        <a:lstStyle/>
        <a:p>
          <a:endParaRPr lang="zh-CN" altLang="en-US" sz="2800" b="1">
            <a:latin typeface="楷体" pitchFamily="49" charset="-122"/>
            <a:ea typeface="楷体" pitchFamily="49" charset="-122"/>
          </a:endParaRPr>
        </a:p>
      </dgm:t>
    </dgm:pt>
    <dgm:pt modelId="{C776E9FA-9FDF-44A6-B34A-A223770C0355}">
      <dgm:prSet phldrT="[文本]" custT="1"/>
      <dgm:spPr/>
      <dgm:t>
        <a:bodyPr/>
        <a:lstStyle/>
        <a:p>
          <a:r>
            <a:rPr lang="zh-CN" altLang="en-US" sz="2800" b="1" dirty="0">
              <a:latin typeface="楷体" pitchFamily="49" charset="-122"/>
              <a:ea typeface="楷体" pitchFamily="49" charset="-122"/>
            </a:rPr>
            <a:t>设计过程</a:t>
          </a:r>
        </a:p>
      </dgm:t>
    </dgm:pt>
    <dgm:pt modelId="{C896BB25-2BF3-404C-96A6-6A42E0E898D1}" type="parTrans" cxnId="{3EEA6558-8D9B-423B-A2E7-BE51BBDC8187}">
      <dgm:prSet/>
      <dgm:spPr/>
      <dgm:t>
        <a:bodyPr/>
        <a:lstStyle/>
        <a:p>
          <a:endParaRPr lang="zh-CN" altLang="en-US" sz="2800" b="1">
            <a:latin typeface="楷体" pitchFamily="49" charset="-122"/>
            <a:ea typeface="楷体" pitchFamily="49" charset="-122"/>
          </a:endParaRPr>
        </a:p>
      </dgm:t>
    </dgm:pt>
    <dgm:pt modelId="{547820AC-1D1D-4D54-8799-5454DE90F4BD}" type="sibTrans" cxnId="{3EEA6558-8D9B-423B-A2E7-BE51BBDC8187}">
      <dgm:prSet/>
      <dgm:spPr/>
      <dgm:t>
        <a:bodyPr/>
        <a:lstStyle/>
        <a:p>
          <a:endParaRPr lang="zh-CN" altLang="en-US" sz="2800" b="1">
            <a:latin typeface="楷体" pitchFamily="49" charset="-122"/>
            <a:ea typeface="楷体" pitchFamily="49" charset="-122"/>
          </a:endParaRPr>
        </a:p>
      </dgm:t>
    </dgm:pt>
    <dgm:pt modelId="{4D818B4E-B86B-4C4C-A8BD-ADC8C63DAB92}">
      <dgm:prSet phldrT="[文本]" custT="1"/>
      <dgm:spPr/>
      <dgm:t>
        <a:bodyPr/>
        <a:lstStyle/>
        <a:p>
          <a:r>
            <a:rPr lang="zh-CN" altLang="en-US" sz="2800" b="1" dirty="0">
              <a:latin typeface="楷体" pitchFamily="49" charset="-122"/>
              <a:ea typeface="楷体" pitchFamily="49" charset="-122"/>
            </a:rPr>
            <a:t>设计问题</a:t>
          </a:r>
        </a:p>
      </dgm:t>
    </dgm:pt>
    <dgm:pt modelId="{0E5D0486-1AAD-4A8E-9903-DDF13298BB72}" type="parTrans" cxnId="{FAE231DC-4B9E-4AA3-A369-E5929BB9B3F4}">
      <dgm:prSet/>
      <dgm:spPr/>
      <dgm:t>
        <a:bodyPr/>
        <a:lstStyle/>
        <a:p>
          <a:endParaRPr lang="zh-CN" altLang="en-US" sz="2800" b="1">
            <a:latin typeface="楷体" pitchFamily="49" charset="-122"/>
            <a:ea typeface="楷体" pitchFamily="49" charset="-122"/>
          </a:endParaRPr>
        </a:p>
      </dgm:t>
    </dgm:pt>
    <dgm:pt modelId="{7C0DE1A5-5FB5-4358-952A-F4540A778ABE}" type="sibTrans" cxnId="{FAE231DC-4B9E-4AA3-A369-E5929BB9B3F4}">
      <dgm:prSet/>
      <dgm:spPr/>
      <dgm:t>
        <a:bodyPr/>
        <a:lstStyle/>
        <a:p>
          <a:endParaRPr lang="zh-CN" altLang="en-US" sz="2800" b="1">
            <a:latin typeface="楷体" pitchFamily="49" charset="-122"/>
            <a:ea typeface="楷体" pitchFamily="49" charset="-122"/>
          </a:endParaRPr>
        </a:p>
      </dgm:t>
    </dgm:pt>
    <dgm:pt modelId="{E4F67992-538A-40C9-8334-A51DDB0D7FEB}">
      <dgm:prSet phldrT="[文本]" custT="1"/>
      <dgm:spPr/>
      <dgm:t>
        <a:bodyPr/>
        <a:lstStyle/>
        <a:p>
          <a:r>
            <a:rPr lang="zh-CN" altLang="en-US" sz="2800" b="1" dirty="0">
              <a:latin typeface="楷体" pitchFamily="49" charset="-122"/>
              <a:ea typeface="楷体" pitchFamily="49" charset="-122"/>
            </a:rPr>
            <a:t>设计指南</a:t>
          </a:r>
        </a:p>
      </dgm:t>
    </dgm:pt>
    <dgm:pt modelId="{6D237FD7-CA14-420C-87C3-3DA7D07F1313}" type="parTrans" cxnId="{863CEC70-757A-48C6-A45B-B4533F3D60A9}">
      <dgm:prSet/>
      <dgm:spPr/>
      <dgm:t>
        <a:bodyPr/>
        <a:lstStyle/>
        <a:p>
          <a:endParaRPr lang="zh-CN" altLang="en-US" sz="2800" b="1">
            <a:latin typeface="楷体" pitchFamily="49" charset="-122"/>
            <a:ea typeface="楷体" pitchFamily="49" charset="-122"/>
          </a:endParaRPr>
        </a:p>
      </dgm:t>
    </dgm:pt>
    <dgm:pt modelId="{0D7425A8-F8ED-45C6-83D4-EF58CFD20171}" type="sibTrans" cxnId="{863CEC70-757A-48C6-A45B-B4533F3D60A9}">
      <dgm:prSet/>
      <dgm:spPr/>
      <dgm:t>
        <a:bodyPr/>
        <a:lstStyle/>
        <a:p>
          <a:endParaRPr lang="zh-CN" altLang="en-US" sz="2800" b="1">
            <a:latin typeface="楷体" pitchFamily="49" charset="-122"/>
            <a:ea typeface="楷体" pitchFamily="49" charset="-122"/>
          </a:endParaRPr>
        </a:p>
      </dgm:t>
    </dgm:pt>
    <dgm:pt modelId="{6BCCD380-C94C-44A7-8771-7666F9AAE755}" type="pres">
      <dgm:prSet presAssocID="{A2E68DAA-1AC6-4575-A70D-256287309478}" presName="cycle" presStyleCnt="0">
        <dgm:presLayoutVars>
          <dgm:dir/>
          <dgm:resizeHandles val="exact"/>
        </dgm:presLayoutVars>
      </dgm:prSet>
      <dgm:spPr/>
    </dgm:pt>
    <dgm:pt modelId="{991248F3-654A-4D31-BF41-CF41806FED16}" type="pres">
      <dgm:prSet presAssocID="{1DA27C57-8047-4570-BBF9-F6232FCFB3B9}" presName="node" presStyleLbl="node1" presStyleIdx="0" presStyleCnt="5">
        <dgm:presLayoutVars>
          <dgm:bulletEnabled val="1"/>
        </dgm:presLayoutVars>
      </dgm:prSet>
      <dgm:spPr/>
    </dgm:pt>
    <dgm:pt modelId="{1645A845-44A1-4085-ABE2-6C1636DA39BD}" type="pres">
      <dgm:prSet presAssocID="{1DA27C57-8047-4570-BBF9-F6232FCFB3B9}" presName="spNode" presStyleCnt="0"/>
      <dgm:spPr/>
    </dgm:pt>
    <dgm:pt modelId="{A97FDAA9-F1F7-42AD-A983-53F65E7FAF09}" type="pres">
      <dgm:prSet presAssocID="{AB0BCEC1-DA0E-46DE-8F7D-DE0EF7113BA1}" presName="sibTrans" presStyleLbl="sibTrans1D1" presStyleIdx="0" presStyleCnt="5"/>
      <dgm:spPr/>
    </dgm:pt>
    <dgm:pt modelId="{7A6314A2-1FA6-46EA-8AAE-42899CC669AE}" type="pres">
      <dgm:prSet presAssocID="{86109CC3-EA9F-4EDD-90E6-2D3C023070C0}" presName="node" presStyleLbl="node1" presStyleIdx="1" presStyleCnt="5">
        <dgm:presLayoutVars>
          <dgm:bulletEnabled val="1"/>
        </dgm:presLayoutVars>
      </dgm:prSet>
      <dgm:spPr/>
    </dgm:pt>
    <dgm:pt modelId="{D59EE294-D781-4FA5-B4DC-91A01DBA432E}" type="pres">
      <dgm:prSet presAssocID="{86109CC3-EA9F-4EDD-90E6-2D3C023070C0}" presName="spNode" presStyleCnt="0"/>
      <dgm:spPr/>
    </dgm:pt>
    <dgm:pt modelId="{7A0AAC83-1099-494E-8585-82F3AD195F14}" type="pres">
      <dgm:prSet presAssocID="{7E95BF58-CA69-4E66-ABF8-BBFEB14AE4FC}" presName="sibTrans" presStyleLbl="sibTrans1D1" presStyleIdx="1" presStyleCnt="5"/>
      <dgm:spPr/>
    </dgm:pt>
    <dgm:pt modelId="{7CA02EBA-9864-4703-8EF6-0EC4185E34B2}" type="pres">
      <dgm:prSet presAssocID="{C776E9FA-9FDF-44A6-B34A-A223770C0355}" presName="node" presStyleLbl="node1" presStyleIdx="2" presStyleCnt="5">
        <dgm:presLayoutVars>
          <dgm:bulletEnabled val="1"/>
        </dgm:presLayoutVars>
      </dgm:prSet>
      <dgm:spPr/>
    </dgm:pt>
    <dgm:pt modelId="{26611AE4-6C82-4145-B056-253A374A02B7}" type="pres">
      <dgm:prSet presAssocID="{C776E9FA-9FDF-44A6-B34A-A223770C0355}" presName="spNode" presStyleCnt="0"/>
      <dgm:spPr/>
    </dgm:pt>
    <dgm:pt modelId="{AB0D99F2-F1B9-4998-A67D-F4871FAB74F7}" type="pres">
      <dgm:prSet presAssocID="{547820AC-1D1D-4D54-8799-5454DE90F4BD}" presName="sibTrans" presStyleLbl="sibTrans1D1" presStyleIdx="2" presStyleCnt="5"/>
      <dgm:spPr/>
    </dgm:pt>
    <dgm:pt modelId="{E6BC4D46-0118-4E09-AE95-6447E74D6536}" type="pres">
      <dgm:prSet presAssocID="{4D818B4E-B86B-4C4C-A8BD-ADC8C63DAB92}" presName="node" presStyleLbl="node1" presStyleIdx="3" presStyleCnt="5">
        <dgm:presLayoutVars>
          <dgm:bulletEnabled val="1"/>
        </dgm:presLayoutVars>
      </dgm:prSet>
      <dgm:spPr/>
    </dgm:pt>
    <dgm:pt modelId="{2E97F2C5-D844-4029-949B-35C2141A5757}" type="pres">
      <dgm:prSet presAssocID="{4D818B4E-B86B-4C4C-A8BD-ADC8C63DAB92}" presName="spNode" presStyleCnt="0"/>
      <dgm:spPr/>
    </dgm:pt>
    <dgm:pt modelId="{CCBE85B8-FC8C-4EB6-A5A6-8E9DE745AC4D}" type="pres">
      <dgm:prSet presAssocID="{7C0DE1A5-5FB5-4358-952A-F4540A778ABE}" presName="sibTrans" presStyleLbl="sibTrans1D1" presStyleIdx="3" presStyleCnt="5"/>
      <dgm:spPr/>
    </dgm:pt>
    <dgm:pt modelId="{0A4D63A0-F71B-4F10-BEC6-F675B4192319}" type="pres">
      <dgm:prSet presAssocID="{E4F67992-538A-40C9-8334-A51DDB0D7FEB}" presName="node" presStyleLbl="node1" presStyleIdx="4" presStyleCnt="5">
        <dgm:presLayoutVars>
          <dgm:bulletEnabled val="1"/>
        </dgm:presLayoutVars>
      </dgm:prSet>
      <dgm:spPr/>
    </dgm:pt>
    <dgm:pt modelId="{6F6AD1E9-DA77-43F2-A445-9A9B829514B6}" type="pres">
      <dgm:prSet presAssocID="{E4F67992-538A-40C9-8334-A51DDB0D7FEB}" presName="spNode" presStyleCnt="0"/>
      <dgm:spPr/>
    </dgm:pt>
    <dgm:pt modelId="{5A68665D-D7FE-4651-8F91-8BE1E51477B9}" type="pres">
      <dgm:prSet presAssocID="{0D7425A8-F8ED-45C6-83D4-EF58CFD20171}" presName="sibTrans" presStyleLbl="sibTrans1D1" presStyleIdx="4" presStyleCnt="5"/>
      <dgm:spPr/>
    </dgm:pt>
  </dgm:ptLst>
  <dgm:cxnLst>
    <dgm:cxn modelId="{82950B02-7EF5-4151-BA57-A6FF09717911}" type="presOf" srcId="{C776E9FA-9FDF-44A6-B34A-A223770C0355}" destId="{7CA02EBA-9864-4703-8EF6-0EC4185E34B2}" srcOrd="0" destOrd="0" presId="urn:microsoft.com/office/officeart/2005/8/layout/cycle6"/>
    <dgm:cxn modelId="{EBA8D304-D39D-4A12-BB2B-287ECE5C9726}" type="presOf" srcId="{1DA27C57-8047-4570-BBF9-F6232FCFB3B9}" destId="{991248F3-654A-4D31-BF41-CF41806FED16}" srcOrd="0" destOrd="0" presId="urn:microsoft.com/office/officeart/2005/8/layout/cycle6"/>
    <dgm:cxn modelId="{6686A305-CBFB-426A-8237-C9080A6909AF}" srcId="{A2E68DAA-1AC6-4575-A70D-256287309478}" destId="{1DA27C57-8047-4570-BBF9-F6232FCFB3B9}" srcOrd="0" destOrd="0" parTransId="{7726F4F5-CA76-42CB-8846-0F6246CB2234}" sibTransId="{AB0BCEC1-DA0E-46DE-8F7D-DE0EF7113BA1}"/>
    <dgm:cxn modelId="{EE5A8D16-EDEB-4312-97A9-6B61B1C67250}" type="presOf" srcId="{7C0DE1A5-5FB5-4358-952A-F4540A778ABE}" destId="{CCBE85B8-FC8C-4EB6-A5A6-8E9DE745AC4D}" srcOrd="0" destOrd="0" presId="urn:microsoft.com/office/officeart/2005/8/layout/cycle6"/>
    <dgm:cxn modelId="{8D02C017-DA38-4D65-B252-09D8A0216203}" type="presOf" srcId="{547820AC-1D1D-4D54-8799-5454DE90F4BD}" destId="{AB0D99F2-F1B9-4998-A67D-F4871FAB74F7}" srcOrd="0" destOrd="0" presId="urn:microsoft.com/office/officeart/2005/8/layout/cycle6"/>
    <dgm:cxn modelId="{1D7FA132-3FC8-45BF-850A-DD2A325D06E6}" type="presOf" srcId="{4D818B4E-B86B-4C4C-A8BD-ADC8C63DAB92}" destId="{E6BC4D46-0118-4E09-AE95-6447E74D6536}" srcOrd="0" destOrd="0" presId="urn:microsoft.com/office/officeart/2005/8/layout/cycle6"/>
    <dgm:cxn modelId="{0F23DB69-3066-4F6A-9ECA-249E045381CD}" type="presOf" srcId="{A2E68DAA-1AC6-4575-A70D-256287309478}" destId="{6BCCD380-C94C-44A7-8771-7666F9AAE755}" srcOrd="0" destOrd="0" presId="urn:microsoft.com/office/officeart/2005/8/layout/cycle6"/>
    <dgm:cxn modelId="{863CEC70-757A-48C6-A45B-B4533F3D60A9}" srcId="{A2E68DAA-1AC6-4575-A70D-256287309478}" destId="{E4F67992-538A-40C9-8334-A51DDB0D7FEB}" srcOrd="4" destOrd="0" parTransId="{6D237FD7-CA14-420C-87C3-3DA7D07F1313}" sibTransId="{0D7425A8-F8ED-45C6-83D4-EF58CFD20171}"/>
    <dgm:cxn modelId="{DCE2CE56-DB02-4546-B95F-3F4602884082}" type="presOf" srcId="{86109CC3-EA9F-4EDD-90E6-2D3C023070C0}" destId="{7A6314A2-1FA6-46EA-8AAE-42899CC669AE}" srcOrd="0" destOrd="0" presId="urn:microsoft.com/office/officeart/2005/8/layout/cycle6"/>
    <dgm:cxn modelId="{3EEA6558-8D9B-423B-A2E7-BE51BBDC8187}" srcId="{A2E68DAA-1AC6-4575-A70D-256287309478}" destId="{C776E9FA-9FDF-44A6-B34A-A223770C0355}" srcOrd="2" destOrd="0" parTransId="{C896BB25-2BF3-404C-96A6-6A42E0E898D1}" sibTransId="{547820AC-1D1D-4D54-8799-5454DE90F4BD}"/>
    <dgm:cxn modelId="{FA34FB8D-0515-4925-871B-7E901106299A}" srcId="{A2E68DAA-1AC6-4575-A70D-256287309478}" destId="{86109CC3-EA9F-4EDD-90E6-2D3C023070C0}" srcOrd="1" destOrd="0" parTransId="{45321102-826D-4EF0-8609-066F2EBD3B38}" sibTransId="{7E95BF58-CA69-4E66-ABF8-BBFEB14AE4FC}"/>
    <dgm:cxn modelId="{F7339B96-4A9D-4FF6-A0E1-AEA434B9A7EF}" type="presOf" srcId="{0D7425A8-F8ED-45C6-83D4-EF58CFD20171}" destId="{5A68665D-D7FE-4651-8F91-8BE1E51477B9}" srcOrd="0" destOrd="0" presId="urn:microsoft.com/office/officeart/2005/8/layout/cycle6"/>
    <dgm:cxn modelId="{F2C31BC7-EAA9-4D6C-A5E6-6AE5E2E8B861}" type="presOf" srcId="{E4F67992-538A-40C9-8334-A51DDB0D7FEB}" destId="{0A4D63A0-F71B-4F10-BEC6-F675B4192319}" srcOrd="0" destOrd="0" presId="urn:microsoft.com/office/officeart/2005/8/layout/cycle6"/>
    <dgm:cxn modelId="{FAE231DC-4B9E-4AA3-A369-E5929BB9B3F4}" srcId="{A2E68DAA-1AC6-4575-A70D-256287309478}" destId="{4D818B4E-B86B-4C4C-A8BD-ADC8C63DAB92}" srcOrd="3" destOrd="0" parTransId="{0E5D0486-1AAD-4A8E-9903-DDF13298BB72}" sibTransId="{7C0DE1A5-5FB5-4358-952A-F4540A778ABE}"/>
    <dgm:cxn modelId="{341E16DF-4CDE-4CA8-BFE8-17FE5FBEA18B}" type="presOf" srcId="{7E95BF58-CA69-4E66-ABF8-BBFEB14AE4FC}" destId="{7A0AAC83-1099-494E-8585-82F3AD195F14}" srcOrd="0" destOrd="0" presId="urn:microsoft.com/office/officeart/2005/8/layout/cycle6"/>
    <dgm:cxn modelId="{11BC6FF9-9BD5-4677-965B-1F037152D4E7}" type="presOf" srcId="{AB0BCEC1-DA0E-46DE-8F7D-DE0EF7113BA1}" destId="{A97FDAA9-F1F7-42AD-A983-53F65E7FAF09}" srcOrd="0" destOrd="0" presId="urn:microsoft.com/office/officeart/2005/8/layout/cycle6"/>
    <dgm:cxn modelId="{BFA42717-C58C-474A-B37F-42B4E7D23135}" type="presParOf" srcId="{6BCCD380-C94C-44A7-8771-7666F9AAE755}" destId="{991248F3-654A-4D31-BF41-CF41806FED16}" srcOrd="0" destOrd="0" presId="urn:microsoft.com/office/officeart/2005/8/layout/cycle6"/>
    <dgm:cxn modelId="{F4145C64-3AC8-4EB7-AB14-4A866F3DAC3E}" type="presParOf" srcId="{6BCCD380-C94C-44A7-8771-7666F9AAE755}" destId="{1645A845-44A1-4085-ABE2-6C1636DA39BD}" srcOrd="1" destOrd="0" presId="urn:microsoft.com/office/officeart/2005/8/layout/cycle6"/>
    <dgm:cxn modelId="{6984C76A-2C33-4214-BE61-ADD4E3AF5072}" type="presParOf" srcId="{6BCCD380-C94C-44A7-8771-7666F9AAE755}" destId="{A97FDAA9-F1F7-42AD-A983-53F65E7FAF09}" srcOrd="2" destOrd="0" presId="urn:microsoft.com/office/officeart/2005/8/layout/cycle6"/>
    <dgm:cxn modelId="{5B914270-85DF-43FC-B10F-1CC7A40D65FD}" type="presParOf" srcId="{6BCCD380-C94C-44A7-8771-7666F9AAE755}" destId="{7A6314A2-1FA6-46EA-8AAE-42899CC669AE}" srcOrd="3" destOrd="0" presId="urn:microsoft.com/office/officeart/2005/8/layout/cycle6"/>
    <dgm:cxn modelId="{2951EF93-607A-4288-953A-F40559D10E3F}" type="presParOf" srcId="{6BCCD380-C94C-44A7-8771-7666F9AAE755}" destId="{D59EE294-D781-4FA5-B4DC-91A01DBA432E}" srcOrd="4" destOrd="0" presId="urn:microsoft.com/office/officeart/2005/8/layout/cycle6"/>
    <dgm:cxn modelId="{4F98A901-52A9-4115-A93A-BEA27CA633EE}" type="presParOf" srcId="{6BCCD380-C94C-44A7-8771-7666F9AAE755}" destId="{7A0AAC83-1099-494E-8585-82F3AD195F14}" srcOrd="5" destOrd="0" presId="urn:microsoft.com/office/officeart/2005/8/layout/cycle6"/>
    <dgm:cxn modelId="{DA82827C-C675-400D-AD1E-D99293ABB304}" type="presParOf" srcId="{6BCCD380-C94C-44A7-8771-7666F9AAE755}" destId="{7CA02EBA-9864-4703-8EF6-0EC4185E34B2}" srcOrd="6" destOrd="0" presId="urn:microsoft.com/office/officeart/2005/8/layout/cycle6"/>
    <dgm:cxn modelId="{66D26413-9DA0-4644-BD97-0B3D4050EDED}" type="presParOf" srcId="{6BCCD380-C94C-44A7-8771-7666F9AAE755}" destId="{26611AE4-6C82-4145-B056-253A374A02B7}" srcOrd="7" destOrd="0" presId="urn:microsoft.com/office/officeart/2005/8/layout/cycle6"/>
    <dgm:cxn modelId="{6D36AC49-CCEE-4505-8EEE-CE4F47D7E46A}" type="presParOf" srcId="{6BCCD380-C94C-44A7-8771-7666F9AAE755}" destId="{AB0D99F2-F1B9-4998-A67D-F4871FAB74F7}" srcOrd="8" destOrd="0" presId="urn:microsoft.com/office/officeart/2005/8/layout/cycle6"/>
    <dgm:cxn modelId="{C6349D84-8FD0-4B32-95E3-DAB495D2F381}" type="presParOf" srcId="{6BCCD380-C94C-44A7-8771-7666F9AAE755}" destId="{E6BC4D46-0118-4E09-AE95-6447E74D6536}" srcOrd="9" destOrd="0" presId="urn:microsoft.com/office/officeart/2005/8/layout/cycle6"/>
    <dgm:cxn modelId="{A53A1B6B-3F0B-4034-93EF-30FDDE1DA7DC}" type="presParOf" srcId="{6BCCD380-C94C-44A7-8771-7666F9AAE755}" destId="{2E97F2C5-D844-4029-949B-35C2141A5757}" srcOrd="10" destOrd="0" presId="urn:microsoft.com/office/officeart/2005/8/layout/cycle6"/>
    <dgm:cxn modelId="{E4B02533-8DC6-45DD-BAF9-E5F328FF5189}" type="presParOf" srcId="{6BCCD380-C94C-44A7-8771-7666F9AAE755}" destId="{CCBE85B8-FC8C-4EB6-A5A6-8E9DE745AC4D}" srcOrd="11" destOrd="0" presId="urn:microsoft.com/office/officeart/2005/8/layout/cycle6"/>
    <dgm:cxn modelId="{C1BF411D-07F1-4581-A4E4-777BC2660CE9}" type="presParOf" srcId="{6BCCD380-C94C-44A7-8771-7666F9AAE755}" destId="{0A4D63A0-F71B-4F10-BEC6-F675B4192319}" srcOrd="12" destOrd="0" presId="urn:microsoft.com/office/officeart/2005/8/layout/cycle6"/>
    <dgm:cxn modelId="{ADB42326-265D-4B4F-91CE-6533252CD3E1}" type="presParOf" srcId="{6BCCD380-C94C-44A7-8771-7666F9AAE755}" destId="{6F6AD1E9-DA77-43F2-A445-9A9B829514B6}" srcOrd="13" destOrd="0" presId="urn:microsoft.com/office/officeart/2005/8/layout/cycle6"/>
    <dgm:cxn modelId="{445C644D-93BB-4C56-AD59-C3599A1731B0}" type="presParOf" srcId="{6BCCD380-C94C-44A7-8771-7666F9AAE755}" destId="{5A68665D-D7FE-4651-8F91-8BE1E51477B9}"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E68DAA-1AC6-4575-A70D-256287309478}"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zh-CN" altLang="en-US"/>
        </a:p>
      </dgm:t>
    </dgm:pt>
    <dgm:pt modelId="{1DA27C57-8047-4570-BBF9-F6232FCFB3B9}">
      <dgm:prSet phldrT="[文本]" custT="1"/>
      <dgm:spPr/>
      <dgm:t>
        <a:bodyPr/>
        <a:lstStyle/>
        <a:p>
          <a:r>
            <a:rPr lang="zh-CN" altLang="en-US" sz="2800" b="1" dirty="0">
              <a:solidFill>
                <a:schemeClr val="tx1">
                  <a:lumMod val="65000"/>
                </a:schemeClr>
              </a:solidFill>
              <a:latin typeface="楷体" pitchFamily="49" charset="-122"/>
              <a:ea typeface="楷体" pitchFamily="49" charset="-122"/>
            </a:rPr>
            <a:t>人的因素</a:t>
          </a:r>
        </a:p>
      </dgm:t>
    </dgm:pt>
    <dgm:pt modelId="{7726F4F5-CA76-42CB-8846-0F6246CB2234}" type="parTrans" cxnId="{6686A305-CBFB-426A-8237-C9080A6909AF}">
      <dgm:prSet/>
      <dgm:spPr/>
      <dgm:t>
        <a:bodyPr/>
        <a:lstStyle/>
        <a:p>
          <a:endParaRPr lang="zh-CN" altLang="en-US" sz="2800" b="1">
            <a:latin typeface="楷体" pitchFamily="49" charset="-122"/>
            <a:ea typeface="楷体" pitchFamily="49" charset="-122"/>
          </a:endParaRPr>
        </a:p>
      </dgm:t>
    </dgm:pt>
    <dgm:pt modelId="{AB0BCEC1-DA0E-46DE-8F7D-DE0EF7113BA1}" type="sibTrans" cxnId="{6686A305-CBFB-426A-8237-C9080A6909AF}">
      <dgm:prSet/>
      <dgm:spPr/>
      <dgm:t>
        <a:bodyPr/>
        <a:lstStyle/>
        <a:p>
          <a:endParaRPr lang="zh-CN" altLang="en-US" sz="2800" b="1">
            <a:latin typeface="楷体" pitchFamily="49" charset="-122"/>
            <a:ea typeface="楷体" pitchFamily="49" charset="-122"/>
          </a:endParaRPr>
        </a:p>
      </dgm:t>
    </dgm:pt>
    <dgm:pt modelId="{86109CC3-EA9F-4EDD-90E6-2D3C023070C0}">
      <dgm:prSet phldrT="[文本]" custT="1"/>
      <dgm:spPr/>
      <dgm:t>
        <a:bodyPr/>
        <a:lstStyle/>
        <a:p>
          <a:r>
            <a:rPr lang="zh-CN" altLang="en-US" sz="2400" b="1" dirty="0">
              <a:solidFill>
                <a:schemeClr val="tx1">
                  <a:lumMod val="65000"/>
                </a:schemeClr>
              </a:solidFill>
              <a:latin typeface="楷体" pitchFamily="49" charset="-122"/>
              <a:ea typeface="楷体" pitchFamily="49" charset="-122"/>
            </a:rPr>
            <a:t>人机界面风格</a:t>
          </a:r>
        </a:p>
      </dgm:t>
    </dgm:pt>
    <dgm:pt modelId="{45321102-826D-4EF0-8609-066F2EBD3B38}" type="parTrans" cxnId="{FA34FB8D-0515-4925-871B-7E901106299A}">
      <dgm:prSet/>
      <dgm:spPr/>
      <dgm:t>
        <a:bodyPr/>
        <a:lstStyle/>
        <a:p>
          <a:endParaRPr lang="zh-CN" altLang="en-US" sz="2800" b="1">
            <a:latin typeface="楷体" pitchFamily="49" charset="-122"/>
            <a:ea typeface="楷体" pitchFamily="49" charset="-122"/>
          </a:endParaRPr>
        </a:p>
      </dgm:t>
    </dgm:pt>
    <dgm:pt modelId="{7E95BF58-CA69-4E66-ABF8-BBFEB14AE4FC}" type="sibTrans" cxnId="{FA34FB8D-0515-4925-871B-7E901106299A}">
      <dgm:prSet/>
      <dgm:spPr/>
      <dgm:t>
        <a:bodyPr/>
        <a:lstStyle/>
        <a:p>
          <a:endParaRPr lang="zh-CN" altLang="en-US" sz="2800" b="1">
            <a:latin typeface="楷体" pitchFamily="49" charset="-122"/>
            <a:ea typeface="楷体" pitchFamily="49" charset="-122"/>
          </a:endParaRPr>
        </a:p>
      </dgm:t>
    </dgm:pt>
    <dgm:pt modelId="{C776E9FA-9FDF-44A6-B34A-A223770C0355}">
      <dgm:prSet phldrT="[文本]" custT="1"/>
      <dgm:spPr/>
      <dgm:t>
        <a:bodyPr/>
        <a:lstStyle/>
        <a:p>
          <a:r>
            <a:rPr lang="zh-CN" altLang="en-US" sz="2800" b="1" dirty="0">
              <a:latin typeface="楷体" pitchFamily="49" charset="-122"/>
              <a:ea typeface="楷体" pitchFamily="49" charset="-122"/>
            </a:rPr>
            <a:t>设计过程</a:t>
          </a:r>
        </a:p>
      </dgm:t>
    </dgm:pt>
    <dgm:pt modelId="{C896BB25-2BF3-404C-96A6-6A42E0E898D1}" type="parTrans" cxnId="{3EEA6558-8D9B-423B-A2E7-BE51BBDC8187}">
      <dgm:prSet/>
      <dgm:spPr/>
      <dgm:t>
        <a:bodyPr/>
        <a:lstStyle/>
        <a:p>
          <a:endParaRPr lang="zh-CN" altLang="en-US" sz="2800" b="1">
            <a:latin typeface="楷体" pitchFamily="49" charset="-122"/>
            <a:ea typeface="楷体" pitchFamily="49" charset="-122"/>
          </a:endParaRPr>
        </a:p>
      </dgm:t>
    </dgm:pt>
    <dgm:pt modelId="{547820AC-1D1D-4D54-8799-5454DE90F4BD}" type="sibTrans" cxnId="{3EEA6558-8D9B-423B-A2E7-BE51BBDC8187}">
      <dgm:prSet/>
      <dgm:spPr/>
      <dgm:t>
        <a:bodyPr/>
        <a:lstStyle/>
        <a:p>
          <a:endParaRPr lang="zh-CN" altLang="en-US" sz="2800" b="1">
            <a:latin typeface="楷体" pitchFamily="49" charset="-122"/>
            <a:ea typeface="楷体" pitchFamily="49" charset="-122"/>
          </a:endParaRPr>
        </a:p>
      </dgm:t>
    </dgm:pt>
    <dgm:pt modelId="{4D818B4E-B86B-4C4C-A8BD-ADC8C63DAB92}">
      <dgm:prSet phldrT="[文本]" custT="1"/>
      <dgm:spPr/>
      <dgm:t>
        <a:bodyPr/>
        <a:lstStyle/>
        <a:p>
          <a:r>
            <a:rPr lang="zh-CN" altLang="en-US" sz="2800" b="1" dirty="0">
              <a:latin typeface="楷体" pitchFamily="49" charset="-122"/>
              <a:ea typeface="楷体" pitchFamily="49" charset="-122"/>
            </a:rPr>
            <a:t>设计问题</a:t>
          </a:r>
        </a:p>
      </dgm:t>
    </dgm:pt>
    <dgm:pt modelId="{0E5D0486-1AAD-4A8E-9903-DDF13298BB72}" type="parTrans" cxnId="{FAE231DC-4B9E-4AA3-A369-E5929BB9B3F4}">
      <dgm:prSet/>
      <dgm:spPr/>
      <dgm:t>
        <a:bodyPr/>
        <a:lstStyle/>
        <a:p>
          <a:endParaRPr lang="zh-CN" altLang="en-US" sz="2800" b="1">
            <a:latin typeface="楷体" pitchFamily="49" charset="-122"/>
            <a:ea typeface="楷体" pitchFamily="49" charset="-122"/>
          </a:endParaRPr>
        </a:p>
      </dgm:t>
    </dgm:pt>
    <dgm:pt modelId="{7C0DE1A5-5FB5-4358-952A-F4540A778ABE}" type="sibTrans" cxnId="{FAE231DC-4B9E-4AA3-A369-E5929BB9B3F4}">
      <dgm:prSet/>
      <dgm:spPr/>
      <dgm:t>
        <a:bodyPr/>
        <a:lstStyle/>
        <a:p>
          <a:endParaRPr lang="zh-CN" altLang="en-US" sz="2800" b="1">
            <a:latin typeface="楷体" pitchFamily="49" charset="-122"/>
            <a:ea typeface="楷体" pitchFamily="49" charset="-122"/>
          </a:endParaRPr>
        </a:p>
      </dgm:t>
    </dgm:pt>
    <dgm:pt modelId="{E4F67992-538A-40C9-8334-A51DDB0D7FEB}">
      <dgm:prSet phldrT="[文本]" custT="1"/>
      <dgm:spPr/>
      <dgm:t>
        <a:bodyPr/>
        <a:lstStyle/>
        <a:p>
          <a:r>
            <a:rPr lang="zh-CN" altLang="en-US" sz="2800" b="1" dirty="0">
              <a:latin typeface="楷体" pitchFamily="49" charset="-122"/>
              <a:ea typeface="楷体" pitchFamily="49" charset="-122"/>
            </a:rPr>
            <a:t>设计指南</a:t>
          </a:r>
        </a:p>
      </dgm:t>
    </dgm:pt>
    <dgm:pt modelId="{6D237FD7-CA14-420C-87C3-3DA7D07F1313}" type="parTrans" cxnId="{863CEC70-757A-48C6-A45B-B4533F3D60A9}">
      <dgm:prSet/>
      <dgm:spPr/>
      <dgm:t>
        <a:bodyPr/>
        <a:lstStyle/>
        <a:p>
          <a:endParaRPr lang="zh-CN" altLang="en-US" sz="2800" b="1">
            <a:latin typeface="楷体" pitchFamily="49" charset="-122"/>
            <a:ea typeface="楷体" pitchFamily="49" charset="-122"/>
          </a:endParaRPr>
        </a:p>
      </dgm:t>
    </dgm:pt>
    <dgm:pt modelId="{0D7425A8-F8ED-45C6-83D4-EF58CFD20171}" type="sibTrans" cxnId="{863CEC70-757A-48C6-A45B-B4533F3D60A9}">
      <dgm:prSet/>
      <dgm:spPr/>
      <dgm:t>
        <a:bodyPr/>
        <a:lstStyle/>
        <a:p>
          <a:endParaRPr lang="zh-CN" altLang="en-US" sz="2800" b="1">
            <a:latin typeface="楷体" pitchFamily="49" charset="-122"/>
            <a:ea typeface="楷体" pitchFamily="49" charset="-122"/>
          </a:endParaRPr>
        </a:p>
      </dgm:t>
    </dgm:pt>
    <dgm:pt modelId="{6BCCD380-C94C-44A7-8771-7666F9AAE755}" type="pres">
      <dgm:prSet presAssocID="{A2E68DAA-1AC6-4575-A70D-256287309478}" presName="cycle" presStyleCnt="0">
        <dgm:presLayoutVars>
          <dgm:dir/>
          <dgm:resizeHandles val="exact"/>
        </dgm:presLayoutVars>
      </dgm:prSet>
      <dgm:spPr/>
    </dgm:pt>
    <dgm:pt modelId="{991248F3-654A-4D31-BF41-CF41806FED16}" type="pres">
      <dgm:prSet presAssocID="{1DA27C57-8047-4570-BBF9-F6232FCFB3B9}" presName="node" presStyleLbl="node1" presStyleIdx="0" presStyleCnt="5">
        <dgm:presLayoutVars>
          <dgm:bulletEnabled val="1"/>
        </dgm:presLayoutVars>
      </dgm:prSet>
      <dgm:spPr/>
    </dgm:pt>
    <dgm:pt modelId="{1645A845-44A1-4085-ABE2-6C1636DA39BD}" type="pres">
      <dgm:prSet presAssocID="{1DA27C57-8047-4570-BBF9-F6232FCFB3B9}" presName="spNode" presStyleCnt="0"/>
      <dgm:spPr/>
    </dgm:pt>
    <dgm:pt modelId="{A97FDAA9-F1F7-42AD-A983-53F65E7FAF09}" type="pres">
      <dgm:prSet presAssocID="{AB0BCEC1-DA0E-46DE-8F7D-DE0EF7113BA1}" presName="sibTrans" presStyleLbl="sibTrans1D1" presStyleIdx="0" presStyleCnt="5"/>
      <dgm:spPr/>
    </dgm:pt>
    <dgm:pt modelId="{7A6314A2-1FA6-46EA-8AAE-42899CC669AE}" type="pres">
      <dgm:prSet presAssocID="{86109CC3-EA9F-4EDD-90E6-2D3C023070C0}" presName="node" presStyleLbl="node1" presStyleIdx="1" presStyleCnt="5">
        <dgm:presLayoutVars>
          <dgm:bulletEnabled val="1"/>
        </dgm:presLayoutVars>
      </dgm:prSet>
      <dgm:spPr/>
    </dgm:pt>
    <dgm:pt modelId="{D59EE294-D781-4FA5-B4DC-91A01DBA432E}" type="pres">
      <dgm:prSet presAssocID="{86109CC3-EA9F-4EDD-90E6-2D3C023070C0}" presName="spNode" presStyleCnt="0"/>
      <dgm:spPr/>
    </dgm:pt>
    <dgm:pt modelId="{7A0AAC83-1099-494E-8585-82F3AD195F14}" type="pres">
      <dgm:prSet presAssocID="{7E95BF58-CA69-4E66-ABF8-BBFEB14AE4FC}" presName="sibTrans" presStyleLbl="sibTrans1D1" presStyleIdx="1" presStyleCnt="5"/>
      <dgm:spPr/>
    </dgm:pt>
    <dgm:pt modelId="{7CA02EBA-9864-4703-8EF6-0EC4185E34B2}" type="pres">
      <dgm:prSet presAssocID="{C776E9FA-9FDF-44A6-B34A-A223770C0355}" presName="node" presStyleLbl="node1" presStyleIdx="2" presStyleCnt="5">
        <dgm:presLayoutVars>
          <dgm:bulletEnabled val="1"/>
        </dgm:presLayoutVars>
      </dgm:prSet>
      <dgm:spPr/>
    </dgm:pt>
    <dgm:pt modelId="{26611AE4-6C82-4145-B056-253A374A02B7}" type="pres">
      <dgm:prSet presAssocID="{C776E9FA-9FDF-44A6-B34A-A223770C0355}" presName="spNode" presStyleCnt="0"/>
      <dgm:spPr/>
    </dgm:pt>
    <dgm:pt modelId="{AB0D99F2-F1B9-4998-A67D-F4871FAB74F7}" type="pres">
      <dgm:prSet presAssocID="{547820AC-1D1D-4D54-8799-5454DE90F4BD}" presName="sibTrans" presStyleLbl="sibTrans1D1" presStyleIdx="2" presStyleCnt="5"/>
      <dgm:spPr/>
    </dgm:pt>
    <dgm:pt modelId="{E6BC4D46-0118-4E09-AE95-6447E74D6536}" type="pres">
      <dgm:prSet presAssocID="{4D818B4E-B86B-4C4C-A8BD-ADC8C63DAB92}" presName="node" presStyleLbl="node1" presStyleIdx="3" presStyleCnt="5">
        <dgm:presLayoutVars>
          <dgm:bulletEnabled val="1"/>
        </dgm:presLayoutVars>
      </dgm:prSet>
      <dgm:spPr/>
    </dgm:pt>
    <dgm:pt modelId="{2E97F2C5-D844-4029-949B-35C2141A5757}" type="pres">
      <dgm:prSet presAssocID="{4D818B4E-B86B-4C4C-A8BD-ADC8C63DAB92}" presName="spNode" presStyleCnt="0"/>
      <dgm:spPr/>
    </dgm:pt>
    <dgm:pt modelId="{CCBE85B8-FC8C-4EB6-A5A6-8E9DE745AC4D}" type="pres">
      <dgm:prSet presAssocID="{7C0DE1A5-5FB5-4358-952A-F4540A778ABE}" presName="sibTrans" presStyleLbl="sibTrans1D1" presStyleIdx="3" presStyleCnt="5"/>
      <dgm:spPr/>
    </dgm:pt>
    <dgm:pt modelId="{0A4D63A0-F71B-4F10-BEC6-F675B4192319}" type="pres">
      <dgm:prSet presAssocID="{E4F67992-538A-40C9-8334-A51DDB0D7FEB}" presName="node" presStyleLbl="node1" presStyleIdx="4" presStyleCnt="5">
        <dgm:presLayoutVars>
          <dgm:bulletEnabled val="1"/>
        </dgm:presLayoutVars>
      </dgm:prSet>
      <dgm:spPr/>
    </dgm:pt>
    <dgm:pt modelId="{6F6AD1E9-DA77-43F2-A445-9A9B829514B6}" type="pres">
      <dgm:prSet presAssocID="{E4F67992-538A-40C9-8334-A51DDB0D7FEB}" presName="spNode" presStyleCnt="0"/>
      <dgm:spPr/>
    </dgm:pt>
    <dgm:pt modelId="{5A68665D-D7FE-4651-8F91-8BE1E51477B9}" type="pres">
      <dgm:prSet presAssocID="{0D7425A8-F8ED-45C6-83D4-EF58CFD20171}" presName="sibTrans" presStyleLbl="sibTrans1D1" presStyleIdx="4" presStyleCnt="5"/>
      <dgm:spPr/>
    </dgm:pt>
  </dgm:ptLst>
  <dgm:cxnLst>
    <dgm:cxn modelId="{6686A305-CBFB-426A-8237-C9080A6909AF}" srcId="{A2E68DAA-1AC6-4575-A70D-256287309478}" destId="{1DA27C57-8047-4570-BBF9-F6232FCFB3B9}" srcOrd="0" destOrd="0" parTransId="{7726F4F5-CA76-42CB-8846-0F6246CB2234}" sibTransId="{AB0BCEC1-DA0E-46DE-8F7D-DE0EF7113BA1}"/>
    <dgm:cxn modelId="{DDAAD60F-5021-4B00-ACCA-12E6D2815255}" type="presOf" srcId="{C776E9FA-9FDF-44A6-B34A-A223770C0355}" destId="{7CA02EBA-9864-4703-8EF6-0EC4185E34B2}" srcOrd="0" destOrd="0" presId="urn:microsoft.com/office/officeart/2005/8/layout/cycle6"/>
    <dgm:cxn modelId="{9901FF20-CD44-4443-98A0-46B266D8CF5D}" type="presOf" srcId="{0D7425A8-F8ED-45C6-83D4-EF58CFD20171}" destId="{5A68665D-D7FE-4651-8F91-8BE1E51477B9}" srcOrd="0" destOrd="0" presId="urn:microsoft.com/office/officeart/2005/8/layout/cycle6"/>
    <dgm:cxn modelId="{08C79239-4FA7-4964-B888-C471A221E891}" type="presOf" srcId="{7C0DE1A5-5FB5-4358-952A-F4540A778ABE}" destId="{CCBE85B8-FC8C-4EB6-A5A6-8E9DE745AC4D}" srcOrd="0" destOrd="0" presId="urn:microsoft.com/office/officeart/2005/8/layout/cycle6"/>
    <dgm:cxn modelId="{34F87049-2DC5-4FE0-9D17-B9EBDB5DD9AB}" type="presOf" srcId="{E4F67992-538A-40C9-8334-A51DDB0D7FEB}" destId="{0A4D63A0-F71B-4F10-BEC6-F675B4192319}" srcOrd="0" destOrd="0" presId="urn:microsoft.com/office/officeart/2005/8/layout/cycle6"/>
    <dgm:cxn modelId="{A18A764C-62DF-4EE4-9D86-B5D597A50AB9}" type="presOf" srcId="{AB0BCEC1-DA0E-46DE-8F7D-DE0EF7113BA1}" destId="{A97FDAA9-F1F7-42AD-A983-53F65E7FAF09}" srcOrd="0" destOrd="0" presId="urn:microsoft.com/office/officeart/2005/8/layout/cycle6"/>
    <dgm:cxn modelId="{863CEC70-757A-48C6-A45B-B4533F3D60A9}" srcId="{A2E68DAA-1AC6-4575-A70D-256287309478}" destId="{E4F67992-538A-40C9-8334-A51DDB0D7FEB}" srcOrd="4" destOrd="0" parTransId="{6D237FD7-CA14-420C-87C3-3DA7D07F1313}" sibTransId="{0D7425A8-F8ED-45C6-83D4-EF58CFD20171}"/>
    <dgm:cxn modelId="{6936FB56-F693-4C62-9F19-3E52D9A972EF}" type="presOf" srcId="{1DA27C57-8047-4570-BBF9-F6232FCFB3B9}" destId="{991248F3-654A-4D31-BF41-CF41806FED16}" srcOrd="0" destOrd="0" presId="urn:microsoft.com/office/officeart/2005/8/layout/cycle6"/>
    <dgm:cxn modelId="{3EEA6558-8D9B-423B-A2E7-BE51BBDC8187}" srcId="{A2E68DAA-1AC6-4575-A70D-256287309478}" destId="{C776E9FA-9FDF-44A6-B34A-A223770C0355}" srcOrd="2" destOrd="0" parTransId="{C896BB25-2BF3-404C-96A6-6A42E0E898D1}" sibTransId="{547820AC-1D1D-4D54-8799-5454DE90F4BD}"/>
    <dgm:cxn modelId="{D01EBD80-FFB2-4BB7-B2A8-81C05FA82E81}" type="presOf" srcId="{7E95BF58-CA69-4E66-ABF8-BBFEB14AE4FC}" destId="{7A0AAC83-1099-494E-8585-82F3AD195F14}" srcOrd="0" destOrd="0" presId="urn:microsoft.com/office/officeart/2005/8/layout/cycle6"/>
    <dgm:cxn modelId="{FA34FB8D-0515-4925-871B-7E901106299A}" srcId="{A2E68DAA-1AC6-4575-A70D-256287309478}" destId="{86109CC3-EA9F-4EDD-90E6-2D3C023070C0}" srcOrd="1" destOrd="0" parTransId="{45321102-826D-4EF0-8609-066F2EBD3B38}" sibTransId="{7E95BF58-CA69-4E66-ABF8-BBFEB14AE4FC}"/>
    <dgm:cxn modelId="{5BA4469D-CB68-4ED2-9D39-2A32E710F892}" type="presOf" srcId="{86109CC3-EA9F-4EDD-90E6-2D3C023070C0}" destId="{7A6314A2-1FA6-46EA-8AAE-42899CC669AE}" srcOrd="0" destOrd="0" presId="urn:microsoft.com/office/officeart/2005/8/layout/cycle6"/>
    <dgm:cxn modelId="{BE7F48C8-F502-440E-9A57-DBDE48ACDEF9}" type="presOf" srcId="{547820AC-1D1D-4D54-8799-5454DE90F4BD}" destId="{AB0D99F2-F1B9-4998-A67D-F4871FAB74F7}" srcOrd="0" destOrd="0" presId="urn:microsoft.com/office/officeart/2005/8/layout/cycle6"/>
    <dgm:cxn modelId="{5EEA71DA-1907-43EF-897A-301F45CFF35C}" type="presOf" srcId="{4D818B4E-B86B-4C4C-A8BD-ADC8C63DAB92}" destId="{E6BC4D46-0118-4E09-AE95-6447E74D6536}" srcOrd="0" destOrd="0" presId="urn:microsoft.com/office/officeart/2005/8/layout/cycle6"/>
    <dgm:cxn modelId="{FAE231DC-4B9E-4AA3-A369-E5929BB9B3F4}" srcId="{A2E68DAA-1AC6-4575-A70D-256287309478}" destId="{4D818B4E-B86B-4C4C-A8BD-ADC8C63DAB92}" srcOrd="3" destOrd="0" parTransId="{0E5D0486-1AAD-4A8E-9903-DDF13298BB72}" sibTransId="{7C0DE1A5-5FB5-4358-952A-F4540A778ABE}"/>
    <dgm:cxn modelId="{8C2420FA-0C83-47EA-AF35-CD598CFA4556}" type="presOf" srcId="{A2E68DAA-1AC6-4575-A70D-256287309478}" destId="{6BCCD380-C94C-44A7-8771-7666F9AAE755}" srcOrd="0" destOrd="0" presId="urn:microsoft.com/office/officeart/2005/8/layout/cycle6"/>
    <dgm:cxn modelId="{7BF9DB73-4340-4ADD-804D-7C42BB2E1619}" type="presParOf" srcId="{6BCCD380-C94C-44A7-8771-7666F9AAE755}" destId="{991248F3-654A-4D31-BF41-CF41806FED16}" srcOrd="0" destOrd="0" presId="urn:microsoft.com/office/officeart/2005/8/layout/cycle6"/>
    <dgm:cxn modelId="{14F9E144-AC18-4A94-A749-F2A4F11C8626}" type="presParOf" srcId="{6BCCD380-C94C-44A7-8771-7666F9AAE755}" destId="{1645A845-44A1-4085-ABE2-6C1636DA39BD}" srcOrd="1" destOrd="0" presId="urn:microsoft.com/office/officeart/2005/8/layout/cycle6"/>
    <dgm:cxn modelId="{025A4AC8-FDD7-447E-B92E-D412C19D863F}" type="presParOf" srcId="{6BCCD380-C94C-44A7-8771-7666F9AAE755}" destId="{A97FDAA9-F1F7-42AD-A983-53F65E7FAF09}" srcOrd="2" destOrd="0" presId="urn:microsoft.com/office/officeart/2005/8/layout/cycle6"/>
    <dgm:cxn modelId="{19D6736D-2615-41FD-BD7F-61581285B616}" type="presParOf" srcId="{6BCCD380-C94C-44A7-8771-7666F9AAE755}" destId="{7A6314A2-1FA6-46EA-8AAE-42899CC669AE}" srcOrd="3" destOrd="0" presId="urn:microsoft.com/office/officeart/2005/8/layout/cycle6"/>
    <dgm:cxn modelId="{417192FB-C13D-4222-ADD8-BC86BBFB3FEC}" type="presParOf" srcId="{6BCCD380-C94C-44A7-8771-7666F9AAE755}" destId="{D59EE294-D781-4FA5-B4DC-91A01DBA432E}" srcOrd="4" destOrd="0" presId="urn:microsoft.com/office/officeart/2005/8/layout/cycle6"/>
    <dgm:cxn modelId="{2347992B-75C9-45E7-865F-84CF35DF33C4}" type="presParOf" srcId="{6BCCD380-C94C-44A7-8771-7666F9AAE755}" destId="{7A0AAC83-1099-494E-8585-82F3AD195F14}" srcOrd="5" destOrd="0" presId="urn:microsoft.com/office/officeart/2005/8/layout/cycle6"/>
    <dgm:cxn modelId="{990A5AA2-7967-4EA9-98CF-D3AF1EFDBAB0}" type="presParOf" srcId="{6BCCD380-C94C-44A7-8771-7666F9AAE755}" destId="{7CA02EBA-9864-4703-8EF6-0EC4185E34B2}" srcOrd="6" destOrd="0" presId="urn:microsoft.com/office/officeart/2005/8/layout/cycle6"/>
    <dgm:cxn modelId="{417325F7-9260-4BE0-ABFF-57869BE8EB5E}" type="presParOf" srcId="{6BCCD380-C94C-44A7-8771-7666F9AAE755}" destId="{26611AE4-6C82-4145-B056-253A374A02B7}" srcOrd="7" destOrd="0" presId="urn:microsoft.com/office/officeart/2005/8/layout/cycle6"/>
    <dgm:cxn modelId="{D199A5A8-D0D2-4B31-A8ED-1D4C0F05BB85}" type="presParOf" srcId="{6BCCD380-C94C-44A7-8771-7666F9AAE755}" destId="{AB0D99F2-F1B9-4998-A67D-F4871FAB74F7}" srcOrd="8" destOrd="0" presId="urn:microsoft.com/office/officeart/2005/8/layout/cycle6"/>
    <dgm:cxn modelId="{B471BCE3-4EE5-4064-BA5A-9F42772DCD6D}" type="presParOf" srcId="{6BCCD380-C94C-44A7-8771-7666F9AAE755}" destId="{E6BC4D46-0118-4E09-AE95-6447E74D6536}" srcOrd="9" destOrd="0" presId="urn:microsoft.com/office/officeart/2005/8/layout/cycle6"/>
    <dgm:cxn modelId="{36408319-5DB7-4203-9377-B9E7332735EB}" type="presParOf" srcId="{6BCCD380-C94C-44A7-8771-7666F9AAE755}" destId="{2E97F2C5-D844-4029-949B-35C2141A5757}" srcOrd="10" destOrd="0" presId="urn:microsoft.com/office/officeart/2005/8/layout/cycle6"/>
    <dgm:cxn modelId="{715B6AE4-56F8-473D-AB6C-A86BD2F2566F}" type="presParOf" srcId="{6BCCD380-C94C-44A7-8771-7666F9AAE755}" destId="{CCBE85B8-FC8C-4EB6-A5A6-8E9DE745AC4D}" srcOrd="11" destOrd="0" presId="urn:microsoft.com/office/officeart/2005/8/layout/cycle6"/>
    <dgm:cxn modelId="{17AF4463-E89A-4C87-AB9C-81DCE8848339}" type="presParOf" srcId="{6BCCD380-C94C-44A7-8771-7666F9AAE755}" destId="{0A4D63A0-F71B-4F10-BEC6-F675B4192319}" srcOrd="12" destOrd="0" presId="urn:microsoft.com/office/officeart/2005/8/layout/cycle6"/>
    <dgm:cxn modelId="{136C7B1F-BA67-435F-90B4-8A93CEC42CA4}" type="presParOf" srcId="{6BCCD380-C94C-44A7-8771-7666F9AAE755}" destId="{6F6AD1E9-DA77-43F2-A445-9A9B829514B6}" srcOrd="13" destOrd="0" presId="urn:microsoft.com/office/officeart/2005/8/layout/cycle6"/>
    <dgm:cxn modelId="{4A48154F-499F-48FF-A0A3-67D535418E38}" type="presParOf" srcId="{6BCCD380-C94C-44A7-8771-7666F9AAE755}" destId="{5A68665D-D7FE-4651-8F91-8BE1E51477B9}"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2E68DAA-1AC6-4575-A70D-256287309478}"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zh-CN" altLang="en-US"/>
        </a:p>
      </dgm:t>
    </dgm:pt>
    <dgm:pt modelId="{1DA27C57-8047-4570-BBF9-F6232FCFB3B9}">
      <dgm:prSet phldrT="[文本]" custT="1"/>
      <dgm:spPr/>
      <dgm:t>
        <a:bodyPr/>
        <a:lstStyle/>
        <a:p>
          <a:r>
            <a:rPr lang="zh-CN" altLang="en-US" sz="2800" b="1" dirty="0">
              <a:solidFill>
                <a:schemeClr val="tx1">
                  <a:lumMod val="65000"/>
                </a:schemeClr>
              </a:solidFill>
              <a:latin typeface="楷体" pitchFamily="49" charset="-122"/>
              <a:ea typeface="楷体" pitchFamily="49" charset="-122"/>
            </a:rPr>
            <a:t>人的因素</a:t>
          </a:r>
        </a:p>
      </dgm:t>
    </dgm:pt>
    <dgm:pt modelId="{7726F4F5-CA76-42CB-8846-0F6246CB2234}" type="parTrans" cxnId="{6686A305-CBFB-426A-8237-C9080A6909AF}">
      <dgm:prSet/>
      <dgm:spPr/>
      <dgm:t>
        <a:bodyPr/>
        <a:lstStyle/>
        <a:p>
          <a:endParaRPr lang="zh-CN" altLang="en-US" sz="2800" b="1">
            <a:latin typeface="楷体" pitchFamily="49" charset="-122"/>
            <a:ea typeface="楷体" pitchFamily="49" charset="-122"/>
          </a:endParaRPr>
        </a:p>
      </dgm:t>
    </dgm:pt>
    <dgm:pt modelId="{AB0BCEC1-DA0E-46DE-8F7D-DE0EF7113BA1}" type="sibTrans" cxnId="{6686A305-CBFB-426A-8237-C9080A6909AF}">
      <dgm:prSet/>
      <dgm:spPr/>
      <dgm:t>
        <a:bodyPr/>
        <a:lstStyle/>
        <a:p>
          <a:endParaRPr lang="zh-CN" altLang="en-US" sz="2800" b="1">
            <a:latin typeface="楷体" pitchFamily="49" charset="-122"/>
            <a:ea typeface="楷体" pitchFamily="49" charset="-122"/>
          </a:endParaRPr>
        </a:p>
      </dgm:t>
    </dgm:pt>
    <dgm:pt modelId="{86109CC3-EA9F-4EDD-90E6-2D3C023070C0}">
      <dgm:prSet phldrT="[文本]" custT="1"/>
      <dgm:spPr/>
      <dgm:t>
        <a:bodyPr/>
        <a:lstStyle/>
        <a:p>
          <a:r>
            <a:rPr lang="zh-CN" altLang="en-US" sz="2400" b="1" dirty="0">
              <a:solidFill>
                <a:schemeClr val="tx1">
                  <a:lumMod val="65000"/>
                </a:schemeClr>
              </a:solidFill>
              <a:latin typeface="楷体" pitchFamily="49" charset="-122"/>
              <a:ea typeface="楷体" pitchFamily="49" charset="-122"/>
            </a:rPr>
            <a:t>人机界面风格</a:t>
          </a:r>
        </a:p>
      </dgm:t>
    </dgm:pt>
    <dgm:pt modelId="{45321102-826D-4EF0-8609-066F2EBD3B38}" type="parTrans" cxnId="{FA34FB8D-0515-4925-871B-7E901106299A}">
      <dgm:prSet/>
      <dgm:spPr/>
      <dgm:t>
        <a:bodyPr/>
        <a:lstStyle/>
        <a:p>
          <a:endParaRPr lang="zh-CN" altLang="en-US" sz="2800" b="1">
            <a:latin typeface="楷体" pitchFamily="49" charset="-122"/>
            <a:ea typeface="楷体" pitchFamily="49" charset="-122"/>
          </a:endParaRPr>
        </a:p>
      </dgm:t>
    </dgm:pt>
    <dgm:pt modelId="{7E95BF58-CA69-4E66-ABF8-BBFEB14AE4FC}" type="sibTrans" cxnId="{FA34FB8D-0515-4925-871B-7E901106299A}">
      <dgm:prSet/>
      <dgm:spPr/>
      <dgm:t>
        <a:bodyPr/>
        <a:lstStyle/>
        <a:p>
          <a:endParaRPr lang="zh-CN" altLang="en-US" sz="2800" b="1">
            <a:latin typeface="楷体" pitchFamily="49" charset="-122"/>
            <a:ea typeface="楷体" pitchFamily="49" charset="-122"/>
          </a:endParaRPr>
        </a:p>
      </dgm:t>
    </dgm:pt>
    <dgm:pt modelId="{C776E9FA-9FDF-44A6-B34A-A223770C0355}">
      <dgm:prSet phldrT="[文本]" custT="1"/>
      <dgm:spPr/>
      <dgm:t>
        <a:bodyPr/>
        <a:lstStyle/>
        <a:p>
          <a:r>
            <a:rPr lang="zh-CN" altLang="en-US" sz="2800" b="1" dirty="0">
              <a:solidFill>
                <a:schemeClr val="tx1">
                  <a:lumMod val="65000"/>
                </a:schemeClr>
              </a:solidFill>
              <a:latin typeface="楷体" pitchFamily="49" charset="-122"/>
              <a:ea typeface="楷体" pitchFamily="49" charset="-122"/>
            </a:rPr>
            <a:t>设计过程</a:t>
          </a:r>
        </a:p>
      </dgm:t>
    </dgm:pt>
    <dgm:pt modelId="{C896BB25-2BF3-404C-96A6-6A42E0E898D1}" type="parTrans" cxnId="{3EEA6558-8D9B-423B-A2E7-BE51BBDC8187}">
      <dgm:prSet/>
      <dgm:spPr/>
      <dgm:t>
        <a:bodyPr/>
        <a:lstStyle/>
        <a:p>
          <a:endParaRPr lang="zh-CN" altLang="en-US" sz="2800" b="1">
            <a:latin typeface="楷体" pitchFamily="49" charset="-122"/>
            <a:ea typeface="楷体" pitchFamily="49" charset="-122"/>
          </a:endParaRPr>
        </a:p>
      </dgm:t>
    </dgm:pt>
    <dgm:pt modelId="{547820AC-1D1D-4D54-8799-5454DE90F4BD}" type="sibTrans" cxnId="{3EEA6558-8D9B-423B-A2E7-BE51BBDC8187}">
      <dgm:prSet/>
      <dgm:spPr/>
      <dgm:t>
        <a:bodyPr/>
        <a:lstStyle/>
        <a:p>
          <a:endParaRPr lang="zh-CN" altLang="en-US" sz="2800" b="1">
            <a:latin typeface="楷体" pitchFamily="49" charset="-122"/>
            <a:ea typeface="楷体" pitchFamily="49" charset="-122"/>
          </a:endParaRPr>
        </a:p>
      </dgm:t>
    </dgm:pt>
    <dgm:pt modelId="{4D818B4E-B86B-4C4C-A8BD-ADC8C63DAB92}">
      <dgm:prSet phldrT="[文本]" custT="1"/>
      <dgm:spPr/>
      <dgm:t>
        <a:bodyPr/>
        <a:lstStyle/>
        <a:p>
          <a:r>
            <a:rPr lang="zh-CN" altLang="en-US" sz="2800" b="1" dirty="0">
              <a:latin typeface="楷体" pitchFamily="49" charset="-122"/>
              <a:ea typeface="楷体" pitchFamily="49" charset="-122"/>
            </a:rPr>
            <a:t>设计问题</a:t>
          </a:r>
        </a:p>
      </dgm:t>
    </dgm:pt>
    <dgm:pt modelId="{0E5D0486-1AAD-4A8E-9903-DDF13298BB72}" type="parTrans" cxnId="{FAE231DC-4B9E-4AA3-A369-E5929BB9B3F4}">
      <dgm:prSet/>
      <dgm:spPr/>
      <dgm:t>
        <a:bodyPr/>
        <a:lstStyle/>
        <a:p>
          <a:endParaRPr lang="zh-CN" altLang="en-US" sz="2800" b="1">
            <a:latin typeface="楷体" pitchFamily="49" charset="-122"/>
            <a:ea typeface="楷体" pitchFamily="49" charset="-122"/>
          </a:endParaRPr>
        </a:p>
      </dgm:t>
    </dgm:pt>
    <dgm:pt modelId="{7C0DE1A5-5FB5-4358-952A-F4540A778ABE}" type="sibTrans" cxnId="{FAE231DC-4B9E-4AA3-A369-E5929BB9B3F4}">
      <dgm:prSet/>
      <dgm:spPr/>
      <dgm:t>
        <a:bodyPr/>
        <a:lstStyle/>
        <a:p>
          <a:endParaRPr lang="zh-CN" altLang="en-US" sz="2800" b="1">
            <a:latin typeface="楷体" pitchFamily="49" charset="-122"/>
            <a:ea typeface="楷体" pitchFamily="49" charset="-122"/>
          </a:endParaRPr>
        </a:p>
      </dgm:t>
    </dgm:pt>
    <dgm:pt modelId="{E4F67992-538A-40C9-8334-A51DDB0D7FEB}">
      <dgm:prSet phldrT="[文本]" custT="1"/>
      <dgm:spPr/>
      <dgm:t>
        <a:bodyPr/>
        <a:lstStyle/>
        <a:p>
          <a:r>
            <a:rPr lang="zh-CN" altLang="en-US" sz="2800" b="1" dirty="0">
              <a:latin typeface="楷体" pitchFamily="49" charset="-122"/>
              <a:ea typeface="楷体" pitchFamily="49" charset="-122"/>
            </a:rPr>
            <a:t>设计指南</a:t>
          </a:r>
        </a:p>
      </dgm:t>
    </dgm:pt>
    <dgm:pt modelId="{6D237FD7-CA14-420C-87C3-3DA7D07F1313}" type="parTrans" cxnId="{863CEC70-757A-48C6-A45B-B4533F3D60A9}">
      <dgm:prSet/>
      <dgm:spPr/>
      <dgm:t>
        <a:bodyPr/>
        <a:lstStyle/>
        <a:p>
          <a:endParaRPr lang="zh-CN" altLang="en-US" sz="2800" b="1">
            <a:latin typeface="楷体" pitchFamily="49" charset="-122"/>
            <a:ea typeface="楷体" pitchFamily="49" charset="-122"/>
          </a:endParaRPr>
        </a:p>
      </dgm:t>
    </dgm:pt>
    <dgm:pt modelId="{0D7425A8-F8ED-45C6-83D4-EF58CFD20171}" type="sibTrans" cxnId="{863CEC70-757A-48C6-A45B-B4533F3D60A9}">
      <dgm:prSet/>
      <dgm:spPr/>
      <dgm:t>
        <a:bodyPr/>
        <a:lstStyle/>
        <a:p>
          <a:endParaRPr lang="zh-CN" altLang="en-US" sz="2800" b="1">
            <a:latin typeface="楷体" pitchFamily="49" charset="-122"/>
            <a:ea typeface="楷体" pitchFamily="49" charset="-122"/>
          </a:endParaRPr>
        </a:p>
      </dgm:t>
    </dgm:pt>
    <dgm:pt modelId="{6BCCD380-C94C-44A7-8771-7666F9AAE755}" type="pres">
      <dgm:prSet presAssocID="{A2E68DAA-1AC6-4575-A70D-256287309478}" presName="cycle" presStyleCnt="0">
        <dgm:presLayoutVars>
          <dgm:dir/>
          <dgm:resizeHandles val="exact"/>
        </dgm:presLayoutVars>
      </dgm:prSet>
      <dgm:spPr/>
    </dgm:pt>
    <dgm:pt modelId="{991248F3-654A-4D31-BF41-CF41806FED16}" type="pres">
      <dgm:prSet presAssocID="{1DA27C57-8047-4570-BBF9-F6232FCFB3B9}" presName="node" presStyleLbl="node1" presStyleIdx="0" presStyleCnt="5">
        <dgm:presLayoutVars>
          <dgm:bulletEnabled val="1"/>
        </dgm:presLayoutVars>
      </dgm:prSet>
      <dgm:spPr/>
    </dgm:pt>
    <dgm:pt modelId="{1645A845-44A1-4085-ABE2-6C1636DA39BD}" type="pres">
      <dgm:prSet presAssocID="{1DA27C57-8047-4570-BBF9-F6232FCFB3B9}" presName="spNode" presStyleCnt="0"/>
      <dgm:spPr/>
    </dgm:pt>
    <dgm:pt modelId="{A97FDAA9-F1F7-42AD-A983-53F65E7FAF09}" type="pres">
      <dgm:prSet presAssocID="{AB0BCEC1-DA0E-46DE-8F7D-DE0EF7113BA1}" presName="sibTrans" presStyleLbl="sibTrans1D1" presStyleIdx="0" presStyleCnt="5"/>
      <dgm:spPr/>
    </dgm:pt>
    <dgm:pt modelId="{7A6314A2-1FA6-46EA-8AAE-42899CC669AE}" type="pres">
      <dgm:prSet presAssocID="{86109CC3-EA9F-4EDD-90E6-2D3C023070C0}" presName="node" presStyleLbl="node1" presStyleIdx="1" presStyleCnt="5">
        <dgm:presLayoutVars>
          <dgm:bulletEnabled val="1"/>
        </dgm:presLayoutVars>
      </dgm:prSet>
      <dgm:spPr/>
    </dgm:pt>
    <dgm:pt modelId="{D59EE294-D781-4FA5-B4DC-91A01DBA432E}" type="pres">
      <dgm:prSet presAssocID="{86109CC3-EA9F-4EDD-90E6-2D3C023070C0}" presName="spNode" presStyleCnt="0"/>
      <dgm:spPr/>
    </dgm:pt>
    <dgm:pt modelId="{7A0AAC83-1099-494E-8585-82F3AD195F14}" type="pres">
      <dgm:prSet presAssocID="{7E95BF58-CA69-4E66-ABF8-BBFEB14AE4FC}" presName="sibTrans" presStyleLbl="sibTrans1D1" presStyleIdx="1" presStyleCnt="5"/>
      <dgm:spPr/>
    </dgm:pt>
    <dgm:pt modelId="{7CA02EBA-9864-4703-8EF6-0EC4185E34B2}" type="pres">
      <dgm:prSet presAssocID="{C776E9FA-9FDF-44A6-B34A-A223770C0355}" presName="node" presStyleLbl="node1" presStyleIdx="2" presStyleCnt="5">
        <dgm:presLayoutVars>
          <dgm:bulletEnabled val="1"/>
        </dgm:presLayoutVars>
      </dgm:prSet>
      <dgm:spPr/>
    </dgm:pt>
    <dgm:pt modelId="{26611AE4-6C82-4145-B056-253A374A02B7}" type="pres">
      <dgm:prSet presAssocID="{C776E9FA-9FDF-44A6-B34A-A223770C0355}" presName="spNode" presStyleCnt="0"/>
      <dgm:spPr/>
    </dgm:pt>
    <dgm:pt modelId="{AB0D99F2-F1B9-4998-A67D-F4871FAB74F7}" type="pres">
      <dgm:prSet presAssocID="{547820AC-1D1D-4D54-8799-5454DE90F4BD}" presName="sibTrans" presStyleLbl="sibTrans1D1" presStyleIdx="2" presStyleCnt="5"/>
      <dgm:spPr/>
    </dgm:pt>
    <dgm:pt modelId="{E6BC4D46-0118-4E09-AE95-6447E74D6536}" type="pres">
      <dgm:prSet presAssocID="{4D818B4E-B86B-4C4C-A8BD-ADC8C63DAB92}" presName="node" presStyleLbl="node1" presStyleIdx="3" presStyleCnt="5">
        <dgm:presLayoutVars>
          <dgm:bulletEnabled val="1"/>
        </dgm:presLayoutVars>
      </dgm:prSet>
      <dgm:spPr/>
    </dgm:pt>
    <dgm:pt modelId="{2E97F2C5-D844-4029-949B-35C2141A5757}" type="pres">
      <dgm:prSet presAssocID="{4D818B4E-B86B-4C4C-A8BD-ADC8C63DAB92}" presName="spNode" presStyleCnt="0"/>
      <dgm:spPr/>
    </dgm:pt>
    <dgm:pt modelId="{CCBE85B8-FC8C-4EB6-A5A6-8E9DE745AC4D}" type="pres">
      <dgm:prSet presAssocID="{7C0DE1A5-5FB5-4358-952A-F4540A778ABE}" presName="sibTrans" presStyleLbl="sibTrans1D1" presStyleIdx="3" presStyleCnt="5"/>
      <dgm:spPr/>
    </dgm:pt>
    <dgm:pt modelId="{0A4D63A0-F71B-4F10-BEC6-F675B4192319}" type="pres">
      <dgm:prSet presAssocID="{E4F67992-538A-40C9-8334-A51DDB0D7FEB}" presName="node" presStyleLbl="node1" presStyleIdx="4" presStyleCnt="5">
        <dgm:presLayoutVars>
          <dgm:bulletEnabled val="1"/>
        </dgm:presLayoutVars>
      </dgm:prSet>
      <dgm:spPr/>
    </dgm:pt>
    <dgm:pt modelId="{6F6AD1E9-DA77-43F2-A445-9A9B829514B6}" type="pres">
      <dgm:prSet presAssocID="{E4F67992-538A-40C9-8334-A51DDB0D7FEB}" presName="spNode" presStyleCnt="0"/>
      <dgm:spPr/>
    </dgm:pt>
    <dgm:pt modelId="{5A68665D-D7FE-4651-8F91-8BE1E51477B9}" type="pres">
      <dgm:prSet presAssocID="{0D7425A8-F8ED-45C6-83D4-EF58CFD20171}" presName="sibTrans" presStyleLbl="sibTrans1D1" presStyleIdx="4" presStyleCnt="5"/>
      <dgm:spPr/>
    </dgm:pt>
  </dgm:ptLst>
  <dgm:cxnLst>
    <dgm:cxn modelId="{6686A305-CBFB-426A-8237-C9080A6909AF}" srcId="{A2E68DAA-1AC6-4575-A70D-256287309478}" destId="{1DA27C57-8047-4570-BBF9-F6232FCFB3B9}" srcOrd="0" destOrd="0" parTransId="{7726F4F5-CA76-42CB-8846-0F6246CB2234}" sibTransId="{AB0BCEC1-DA0E-46DE-8F7D-DE0EF7113BA1}"/>
    <dgm:cxn modelId="{047B451F-254D-4493-B1F5-D94DC53E6C64}" type="presOf" srcId="{E4F67992-538A-40C9-8334-A51DDB0D7FEB}" destId="{0A4D63A0-F71B-4F10-BEC6-F675B4192319}" srcOrd="0" destOrd="0" presId="urn:microsoft.com/office/officeart/2005/8/layout/cycle6"/>
    <dgm:cxn modelId="{523B2423-D6C4-4685-9095-868E89725C6B}" type="presOf" srcId="{7C0DE1A5-5FB5-4358-952A-F4540A778ABE}" destId="{CCBE85B8-FC8C-4EB6-A5A6-8E9DE745AC4D}" srcOrd="0" destOrd="0" presId="urn:microsoft.com/office/officeart/2005/8/layout/cycle6"/>
    <dgm:cxn modelId="{5C59F932-9DDE-4F80-80FC-0E3472718841}" type="presOf" srcId="{86109CC3-EA9F-4EDD-90E6-2D3C023070C0}" destId="{7A6314A2-1FA6-46EA-8AAE-42899CC669AE}" srcOrd="0" destOrd="0" presId="urn:microsoft.com/office/officeart/2005/8/layout/cycle6"/>
    <dgm:cxn modelId="{0968BD36-1159-48A0-8979-31227E7ED7BC}" type="presOf" srcId="{7E95BF58-CA69-4E66-ABF8-BBFEB14AE4FC}" destId="{7A0AAC83-1099-494E-8585-82F3AD195F14}" srcOrd="0" destOrd="0" presId="urn:microsoft.com/office/officeart/2005/8/layout/cycle6"/>
    <dgm:cxn modelId="{E324443C-F28E-435F-BA30-E5FC46F9F908}" type="presOf" srcId="{547820AC-1D1D-4D54-8799-5454DE90F4BD}" destId="{AB0D99F2-F1B9-4998-A67D-F4871FAB74F7}" srcOrd="0" destOrd="0" presId="urn:microsoft.com/office/officeart/2005/8/layout/cycle6"/>
    <dgm:cxn modelId="{F88BE45F-D12F-4175-A40D-51E6E6097B52}" type="presOf" srcId="{1DA27C57-8047-4570-BBF9-F6232FCFB3B9}" destId="{991248F3-654A-4D31-BF41-CF41806FED16}" srcOrd="0" destOrd="0" presId="urn:microsoft.com/office/officeart/2005/8/layout/cycle6"/>
    <dgm:cxn modelId="{54584C6A-9360-4E14-B76F-980622155383}" type="presOf" srcId="{AB0BCEC1-DA0E-46DE-8F7D-DE0EF7113BA1}" destId="{A97FDAA9-F1F7-42AD-A983-53F65E7FAF09}" srcOrd="0" destOrd="0" presId="urn:microsoft.com/office/officeart/2005/8/layout/cycle6"/>
    <dgm:cxn modelId="{863CEC70-757A-48C6-A45B-B4533F3D60A9}" srcId="{A2E68DAA-1AC6-4575-A70D-256287309478}" destId="{E4F67992-538A-40C9-8334-A51DDB0D7FEB}" srcOrd="4" destOrd="0" parTransId="{6D237FD7-CA14-420C-87C3-3DA7D07F1313}" sibTransId="{0D7425A8-F8ED-45C6-83D4-EF58CFD20171}"/>
    <dgm:cxn modelId="{3EEA6558-8D9B-423B-A2E7-BE51BBDC8187}" srcId="{A2E68DAA-1AC6-4575-A70D-256287309478}" destId="{C776E9FA-9FDF-44A6-B34A-A223770C0355}" srcOrd="2" destOrd="0" parTransId="{C896BB25-2BF3-404C-96A6-6A42E0E898D1}" sibTransId="{547820AC-1D1D-4D54-8799-5454DE90F4BD}"/>
    <dgm:cxn modelId="{FC082A59-33A0-45F9-BC19-C195E1EC5E0A}" type="presOf" srcId="{0D7425A8-F8ED-45C6-83D4-EF58CFD20171}" destId="{5A68665D-D7FE-4651-8F91-8BE1E51477B9}" srcOrd="0" destOrd="0" presId="urn:microsoft.com/office/officeart/2005/8/layout/cycle6"/>
    <dgm:cxn modelId="{BB84628A-7A1F-49B5-8628-300DFC44701E}" type="presOf" srcId="{A2E68DAA-1AC6-4575-A70D-256287309478}" destId="{6BCCD380-C94C-44A7-8771-7666F9AAE755}" srcOrd="0" destOrd="0" presId="urn:microsoft.com/office/officeart/2005/8/layout/cycle6"/>
    <dgm:cxn modelId="{FA34FB8D-0515-4925-871B-7E901106299A}" srcId="{A2E68DAA-1AC6-4575-A70D-256287309478}" destId="{86109CC3-EA9F-4EDD-90E6-2D3C023070C0}" srcOrd="1" destOrd="0" parTransId="{45321102-826D-4EF0-8609-066F2EBD3B38}" sibTransId="{7E95BF58-CA69-4E66-ABF8-BBFEB14AE4FC}"/>
    <dgm:cxn modelId="{3DCCE690-C34C-4E50-891E-0083C914E8FE}" type="presOf" srcId="{4D818B4E-B86B-4C4C-A8BD-ADC8C63DAB92}" destId="{E6BC4D46-0118-4E09-AE95-6447E74D6536}" srcOrd="0" destOrd="0" presId="urn:microsoft.com/office/officeart/2005/8/layout/cycle6"/>
    <dgm:cxn modelId="{52415094-B1DA-4DC3-BF65-32184B87D649}" type="presOf" srcId="{C776E9FA-9FDF-44A6-B34A-A223770C0355}" destId="{7CA02EBA-9864-4703-8EF6-0EC4185E34B2}" srcOrd="0" destOrd="0" presId="urn:microsoft.com/office/officeart/2005/8/layout/cycle6"/>
    <dgm:cxn modelId="{FAE231DC-4B9E-4AA3-A369-E5929BB9B3F4}" srcId="{A2E68DAA-1AC6-4575-A70D-256287309478}" destId="{4D818B4E-B86B-4C4C-A8BD-ADC8C63DAB92}" srcOrd="3" destOrd="0" parTransId="{0E5D0486-1AAD-4A8E-9903-DDF13298BB72}" sibTransId="{7C0DE1A5-5FB5-4358-952A-F4540A778ABE}"/>
    <dgm:cxn modelId="{D4C6B0E0-ADCE-465C-9457-D1C3A0F510E6}" type="presParOf" srcId="{6BCCD380-C94C-44A7-8771-7666F9AAE755}" destId="{991248F3-654A-4D31-BF41-CF41806FED16}" srcOrd="0" destOrd="0" presId="urn:microsoft.com/office/officeart/2005/8/layout/cycle6"/>
    <dgm:cxn modelId="{CF4C958C-B204-40FA-8F2B-41348AA15706}" type="presParOf" srcId="{6BCCD380-C94C-44A7-8771-7666F9AAE755}" destId="{1645A845-44A1-4085-ABE2-6C1636DA39BD}" srcOrd="1" destOrd="0" presId="urn:microsoft.com/office/officeart/2005/8/layout/cycle6"/>
    <dgm:cxn modelId="{AC238710-D5B5-4768-A911-CDE2E2D2D28F}" type="presParOf" srcId="{6BCCD380-C94C-44A7-8771-7666F9AAE755}" destId="{A97FDAA9-F1F7-42AD-A983-53F65E7FAF09}" srcOrd="2" destOrd="0" presId="urn:microsoft.com/office/officeart/2005/8/layout/cycle6"/>
    <dgm:cxn modelId="{CE5CFD7F-6559-438C-8EA1-DD35652C617F}" type="presParOf" srcId="{6BCCD380-C94C-44A7-8771-7666F9AAE755}" destId="{7A6314A2-1FA6-46EA-8AAE-42899CC669AE}" srcOrd="3" destOrd="0" presId="urn:microsoft.com/office/officeart/2005/8/layout/cycle6"/>
    <dgm:cxn modelId="{173AC5BC-199D-4CEB-A1BB-6AD025B23AF6}" type="presParOf" srcId="{6BCCD380-C94C-44A7-8771-7666F9AAE755}" destId="{D59EE294-D781-4FA5-B4DC-91A01DBA432E}" srcOrd="4" destOrd="0" presId="urn:microsoft.com/office/officeart/2005/8/layout/cycle6"/>
    <dgm:cxn modelId="{25CFCF63-10A1-4337-9DE5-1C81C4E9FCD4}" type="presParOf" srcId="{6BCCD380-C94C-44A7-8771-7666F9AAE755}" destId="{7A0AAC83-1099-494E-8585-82F3AD195F14}" srcOrd="5" destOrd="0" presId="urn:microsoft.com/office/officeart/2005/8/layout/cycle6"/>
    <dgm:cxn modelId="{70297B6D-CE6B-48BA-A94D-B19493D8E029}" type="presParOf" srcId="{6BCCD380-C94C-44A7-8771-7666F9AAE755}" destId="{7CA02EBA-9864-4703-8EF6-0EC4185E34B2}" srcOrd="6" destOrd="0" presId="urn:microsoft.com/office/officeart/2005/8/layout/cycle6"/>
    <dgm:cxn modelId="{46415FB2-C2FA-4BB5-81A2-38444958CC83}" type="presParOf" srcId="{6BCCD380-C94C-44A7-8771-7666F9AAE755}" destId="{26611AE4-6C82-4145-B056-253A374A02B7}" srcOrd="7" destOrd="0" presId="urn:microsoft.com/office/officeart/2005/8/layout/cycle6"/>
    <dgm:cxn modelId="{E8EAB792-8E4B-4E6C-944D-0FB9DAEA84C2}" type="presParOf" srcId="{6BCCD380-C94C-44A7-8771-7666F9AAE755}" destId="{AB0D99F2-F1B9-4998-A67D-F4871FAB74F7}" srcOrd="8" destOrd="0" presId="urn:microsoft.com/office/officeart/2005/8/layout/cycle6"/>
    <dgm:cxn modelId="{7136ADCC-EB0A-4F4C-835E-6FDEB05714A5}" type="presParOf" srcId="{6BCCD380-C94C-44A7-8771-7666F9AAE755}" destId="{E6BC4D46-0118-4E09-AE95-6447E74D6536}" srcOrd="9" destOrd="0" presId="urn:microsoft.com/office/officeart/2005/8/layout/cycle6"/>
    <dgm:cxn modelId="{BDCF7554-6689-433A-99CC-32356BAE4BA3}" type="presParOf" srcId="{6BCCD380-C94C-44A7-8771-7666F9AAE755}" destId="{2E97F2C5-D844-4029-949B-35C2141A5757}" srcOrd="10" destOrd="0" presId="urn:microsoft.com/office/officeart/2005/8/layout/cycle6"/>
    <dgm:cxn modelId="{D2C0BB6C-C2FC-428F-B371-5B42444919FF}" type="presParOf" srcId="{6BCCD380-C94C-44A7-8771-7666F9AAE755}" destId="{CCBE85B8-FC8C-4EB6-A5A6-8E9DE745AC4D}" srcOrd="11" destOrd="0" presId="urn:microsoft.com/office/officeart/2005/8/layout/cycle6"/>
    <dgm:cxn modelId="{9D254E0C-31C9-4DC9-9D19-AC5A89A8AD20}" type="presParOf" srcId="{6BCCD380-C94C-44A7-8771-7666F9AAE755}" destId="{0A4D63A0-F71B-4F10-BEC6-F675B4192319}" srcOrd="12" destOrd="0" presId="urn:microsoft.com/office/officeart/2005/8/layout/cycle6"/>
    <dgm:cxn modelId="{D2114221-8060-4C01-B6AA-EFE6ECD9E87D}" type="presParOf" srcId="{6BCCD380-C94C-44A7-8771-7666F9AAE755}" destId="{6F6AD1E9-DA77-43F2-A445-9A9B829514B6}" srcOrd="13" destOrd="0" presId="urn:microsoft.com/office/officeart/2005/8/layout/cycle6"/>
    <dgm:cxn modelId="{8D319AD4-28AF-4CE2-9B69-54F5AB5145F9}" type="presParOf" srcId="{6BCCD380-C94C-44A7-8771-7666F9AAE755}" destId="{5A68665D-D7FE-4651-8F91-8BE1E51477B9}"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EB1B8F5A-6011-400A-A691-645A1FBBF086}" type="doc">
      <dgm:prSet loTypeId="urn:microsoft.com/office/officeart/2005/8/layout/matrix1" loCatId="matrix" qsTypeId="urn:microsoft.com/office/officeart/2005/8/quickstyle/3d1" qsCatId="3D" csTypeId="urn:microsoft.com/office/officeart/2005/8/colors/accent1_2" csCatId="accent1" phldr="1"/>
      <dgm:spPr/>
      <dgm:t>
        <a:bodyPr/>
        <a:lstStyle/>
        <a:p>
          <a:endParaRPr lang="zh-CN" altLang="en-US"/>
        </a:p>
      </dgm:t>
    </dgm:pt>
    <dgm:pt modelId="{1591D100-4045-494C-8042-6B4972E49DF4}">
      <dgm:prSet phldrT="[文本]"/>
      <dgm:spPr/>
      <dgm:t>
        <a:bodyPr/>
        <a:lstStyle/>
        <a:p>
          <a:r>
            <a:rPr lang="zh-CN" altLang="en-US" b="1" dirty="0">
              <a:latin typeface="楷体" pitchFamily="49" charset="-122"/>
              <a:ea typeface="楷体" pitchFamily="49" charset="-122"/>
            </a:rPr>
            <a:t>四大问题</a:t>
          </a:r>
        </a:p>
      </dgm:t>
    </dgm:pt>
    <dgm:pt modelId="{50C2CCBD-0256-4BC0-80C7-6F66895F64D6}" type="parTrans" cxnId="{265DCE15-F345-4BB8-9365-28E25A36B462}">
      <dgm:prSet/>
      <dgm:spPr/>
      <dgm:t>
        <a:bodyPr/>
        <a:lstStyle/>
        <a:p>
          <a:endParaRPr lang="zh-CN" altLang="en-US" b="1">
            <a:latin typeface="楷体" pitchFamily="49" charset="-122"/>
            <a:ea typeface="楷体" pitchFamily="49" charset="-122"/>
          </a:endParaRPr>
        </a:p>
      </dgm:t>
    </dgm:pt>
    <dgm:pt modelId="{6446106D-66DB-467B-930F-D9C4BF76FD0F}" type="sibTrans" cxnId="{265DCE15-F345-4BB8-9365-28E25A36B462}">
      <dgm:prSet/>
      <dgm:spPr/>
      <dgm:t>
        <a:bodyPr/>
        <a:lstStyle/>
        <a:p>
          <a:endParaRPr lang="zh-CN" altLang="en-US" b="1">
            <a:latin typeface="楷体" pitchFamily="49" charset="-122"/>
            <a:ea typeface="楷体" pitchFamily="49" charset="-122"/>
          </a:endParaRPr>
        </a:p>
      </dgm:t>
    </dgm:pt>
    <dgm:pt modelId="{1020ED09-547F-4087-9E9E-00A6CA0B156C}">
      <dgm:prSet phldrT="[文本]"/>
      <dgm:spPr/>
      <dgm:t>
        <a:bodyPr/>
        <a:lstStyle/>
        <a:p>
          <a:r>
            <a:rPr lang="zh-CN" altLang="en-US" b="1" dirty="0">
              <a:latin typeface="楷体" pitchFamily="49" charset="-122"/>
              <a:ea typeface="楷体" pitchFamily="49" charset="-122"/>
            </a:rPr>
            <a:t>系统响应时间</a:t>
          </a:r>
        </a:p>
      </dgm:t>
    </dgm:pt>
    <dgm:pt modelId="{8AADE0DE-B3FF-458A-99FA-577321B9C212}" type="parTrans" cxnId="{B7864E50-399F-4D9D-891C-09F7F8290E3C}">
      <dgm:prSet/>
      <dgm:spPr/>
      <dgm:t>
        <a:bodyPr/>
        <a:lstStyle/>
        <a:p>
          <a:endParaRPr lang="zh-CN" altLang="en-US" b="1">
            <a:latin typeface="楷体" pitchFamily="49" charset="-122"/>
            <a:ea typeface="楷体" pitchFamily="49" charset="-122"/>
          </a:endParaRPr>
        </a:p>
      </dgm:t>
    </dgm:pt>
    <dgm:pt modelId="{5D855EAE-5032-4FEE-A28E-B469D327B552}" type="sibTrans" cxnId="{B7864E50-399F-4D9D-891C-09F7F8290E3C}">
      <dgm:prSet/>
      <dgm:spPr/>
      <dgm:t>
        <a:bodyPr/>
        <a:lstStyle/>
        <a:p>
          <a:endParaRPr lang="zh-CN" altLang="en-US" b="1">
            <a:latin typeface="楷体" pitchFamily="49" charset="-122"/>
            <a:ea typeface="楷体" pitchFamily="49" charset="-122"/>
          </a:endParaRPr>
        </a:p>
      </dgm:t>
    </dgm:pt>
    <dgm:pt modelId="{157B104B-A1F5-4355-A39E-8B072B28FE57}">
      <dgm:prSet phldrT="[文本]"/>
      <dgm:spPr/>
      <dgm:t>
        <a:bodyPr/>
        <a:lstStyle/>
        <a:p>
          <a:r>
            <a:rPr lang="zh-CN" altLang="en-US" b="1" dirty="0">
              <a:latin typeface="楷体" pitchFamily="49" charset="-122"/>
              <a:ea typeface="楷体" pitchFamily="49" charset="-122"/>
            </a:rPr>
            <a:t>用户帮助设施</a:t>
          </a:r>
        </a:p>
      </dgm:t>
    </dgm:pt>
    <dgm:pt modelId="{B0B077E0-1228-44F0-8C1B-544AE9C57273}" type="parTrans" cxnId="{117433FD-BD20-4C5B-9D41-CC4BE2377BE5}">
      <dgm:prSet/>
      <dgm:spPr/>
      <dgm:t>
        <a:bodyPr/>
        <a:lstStyle/>
        <a:p>
          <a:endParaRPr lang="zh-CN" altLang="en-US" b="1">
            <a:latin typeface="楷体" pitchFamily="49" charset="-122"/>
            <a:ea typeface="楷体" pitchFamily="49" charset="-122"/>
          </a:endParaRPr>
        </a:p>
      </dgm:t>
    </dgm:pt>
    <dgm:pt modelId="{E40AEE89-8F6D-445F-AEA6-C4D17E9E20CE}" type="sibTrans" cxnId="{117433FD-BD20-4C5B-9D41-CC4BE2377BE5}">
      <dgm:prSet/>
      <dgm:spPr/>
      <dgm:t>
        <a:bodyPr/>
        <a:lstStyle/>
        <a:p>
          <a:endParaRPr lang="zh-CN" altLang="en-US" b="1">
            <a:latin typeface="楷体" pitchFamily="49" charset="-122"/>
            <a:ea typeface="楷体" pitchFamily="49" charset="-122"/>
          </a:endParaRPr>
        </a:p>
      </dgm:t>
    </dgm:pt>
    <dgm:pt modelId="{ACAA0735-CDAF-4BF1-9D8B-86AC54340B31}">
      <dgm:prSet phldrT="[文本]"/>
      <dgm:spPr/>
      <dgm:t>
        <a:bodyPr/>
        <a:lstStyle/>
        <a:p>
          <a:r>
            <a:rPr lang="zh-CN" altLang="en-US" b="1" dirty="0">
              <a:latin typeface="楷体" pitchFamily="49" charset="-122"/>
              <a:ea typeface="楷体" pitchFamily="49" charset="-122"/>
            </a:rPr>
            <a:t>出错信息处理</a:t>
          </a:r>
        </a:p>
      </dgm:t>
    </dgm:pt>
    <dgm:pt modelId="{65C58D0B-3314-4FC8-A178-2EF6F7E5A596}" type="parTrans" cxnId="{E6089EF2-2537-47FD-B35B-AAA6FEB2E5DB}">
      <dgm:prSet/>
      <dgm:spPr/>
      <dgm:t>
        <a:bodyPr/>
        <a:lstStyle/>
        <a:p>
          <a:endParaRPr lang="zh-CN" altLang="en-US" b="1">
            <a:latin typeface="楷体" pitchFamily="49" charset="-122"/>
            <a:ea typeface="楷体" pitchFamily="49" charset="-122"/>
          </a:endParaRPr>
        </a:p>
      </dgm:t>
    </dgm:pt>
    <dgm:pt modelId="{FC989052-E1CC-4703-B502-311CAAA424F4}" type="sibTrans" cxnId="{E6089EF2-2537-47FD-B35B-AAA6FEB2E5DB}">
      <dgm:prSet/>
      <dgm:spPr/>
      <dgm:t>
        <a:bodyPr/>
        <a:lstStyle/>
        <a:p>
          <a:endParaRPr lang="zh-CN" altLang="en-US" b="1">
            <a:latin typeface="楷体" pitchFamily="49" charset="-122"/>
            <a:ea typeface="楷体" pitchFamily="49" charset="-122"/>
          </a:endParaRPr>
        </a:p>
      </dgm:t>
    </dgm:pt>
    <dgm:pt modelId="{320BAA26-CA0A-430E-9BB7-258C0EE07B4B}">
      <dgm:prSet phldrT="[文本]"/>
      <dgm:spPr/>
      <dgm:t>
        <a:bodyPr/>
        <a:lstStyle/>
        <a:p>
          <a:r>
            <a:rPr lang="zh-CN" altLang="en-US" b="1" dirty="0">
              <a:latin typeface="楷体" pitchFamily="49" charset="-122"/>
              <a:ea typeface="楷体" pitchFamily="49" charset="-122"/>
            </a:rPr>
            <a:t>命令交互</a:t>
          </a:r>
        </a:p>
      </dgm:t>
    </dgm:pt>
    <dgm:pt modelId="{ED30C3F8-E66A-4BD9-B920-DAEF69D6E9A2}" type="parTrans" cxnId="{CA8FE3C8-4CE9-44AA-878E-55CA8B158C3A}">
      <dgm:prSet/>
      <dgm:spPr/>
      <dgm:t>
        <a:bodyPr/>
        <a:lstStyle/>
        <a:p>
          <a:endParaRPr lang="zh-CN" altLang="en-US" b="1">
            <a:latin typeface="楷体" pitchFamily="49" charset="-122"/>
            <a:ea typeface="楷体" pitchFamily="49" charset="-122"/>
          </a:endParaRPr>
        </a:p>
      </dgm:t>
    </dgm:pt>
    <dgm:pt modelId="{BE25D37A-9813-48D7-82DA-E3A308F6AEAB}" type="sibTrans" cxnId="{CA8FE3C8-4CE9-44AA-878E-55CA8B158C3A}">
      <dgm:prSet/>
      <dgm:spPr/>
      <dgm:t>
        <a:bodyPr/>
        <a:lstStyle/>
        <a:p>
          <a:endParaRPr lang="zh-CN" altLang="en-US" b="1">
            <a:latin typeface="楷体" pitchFamily="49" charset="-122"/>
            <a:ea typeface="楷体" pitchFamily="49" charset="-122"/>
          </a:endParaRPr>
        </a:p>
      </dgm:t>
    </dgm:pt>
    <dgm:pt modelId="{50E1CFB2-2105-44A9-A555-0D337ECC2CEB}" type="pres">
      <dgm:prSet presAssocID="{EB1B8F5A-6011-400A-A691-645A1FBBF086}" presName="diagram" presStyleCnt="0">
        <dgm:presLayoutVars>
          <dgm:chMax val="1"/>
          <dgm:dir/>
          <dgm:animLvl val="ctr"/>
          <dgm:resizeHandles val="exact"/>
        </dgm:presLayoutVars>
      </dgm:prSet>
      <dgm:spPr/>
    </dgm:pt>
    <dgm:pt modelId="{E407B60A-6181-4F74-9460-E91F385414B7}" type="pres">
      <dgm:prSet presAssocID="{EB1B8F5A-6011-400A-A691-645A1FBBF086}" presName="matrix" presStyleCnt="0"/>
      <dgm:spPr/>
    </dgm:pt>
    <dgm:pt modelId="{122BB59D-DE69-4BAB-AACD-1E40DEB03F82}" type="pres">
      <dgm:prSet presAssocID="{EB1B8F5A-6011-400A-A691-645A1FBBF086}" presName="tile1" presStyleLbl="node1" presStyleIdx="0" presStyleCnt="4"/>
      <dgm:spPr/>
    </dgm:pt>
    <dgm:pt modelId="{DEAF67A2-E288-41C5-9289-08DEE103A8C2}" type="pres">
      <dgm:prSet presAssocID="{EB1B8F5A-6011-400A-A691-645A1FBBF086}" presName="tile1text" presStyleLbl="node1" presStyleIdx="0" presStyleCnt="4">
        <dgm:presLayoutVars>
          <dgm:chMax val="0"/>
          <dgm:chPref val="0"/>
          <dgm:bulletEnabled val="1"/>
        </dgm:presLayoutVars>
      </dgm:prSet>
      <dgm:spPr/>
    </dgm:pt>
    <dgm:pt modelId="{3C73677B-600D-4C37-AD21-FEF90178C08E}" type="pres">
      <dgm:prSet presAssocID="{EB1B8F5A-6011-400A-A691-645A1FBBF086}" presName="tile2" presStyleLbl="node1" presStyleIdx="1" presStyleCnt="4"/>
      <dgm:spPr/>
    </dgm:pt>
    <dgm:pt modelId="{124E411A-63EC-4664-BFC3-C8142BAA109E}" type="pres">
      <dgm:prSet presAssocID="{EB1B8F5A-6011-400A-A691-645A1FBBF086}" presName="tile2text" presStyleLbl="node1" presStyleIdx="1" presStyleCnt="4">
        <dgm:presLayoutVars>
          <dgm:chMax val="0"/>
          <dgm:chPref val="0"/>
          <dgm:bulletEnabled val="1"/>
        </dgm:presLayoutVars>
      </dgm:prSet>
      <dgm:spPr/>
    </dgm:pt>
    <dgm:pt modelId="{4574C281-F287-44EE-BF0F-A9B70406C501}" type="pres">
      <dgm:prSet presAssocID="{EB1B8F5A-6011-400A-A691-645A1FBBF086}" presName="tile3" presStyleLbl="node1" presStyleIdx="2" presStyleCnt="4"/>
      <dgm:spPr/>
    </dgm:pt>
    <dgm:pt modelId="{B40B8422-44A8-4E8C-9159-3260F60EC725}" type="pres">
      <dgm:prSet presAssocID="{EB1B8F5A-6011-400A-A691-645A1FBBF086}" presName="tile3text" presStyleLbl="node1" presStyleIdx="2" presStyleCnt="4">
        <dgm:presLayoutVars>
          <dgm:chMax val="0"/>
          <dgm:chPref val="0"/>
          <dgm:bulletEnabled val="1"/>
        </dgm:presLayoutVars>
      </dgm:prSet>
      <dgm:spPr/>
    </dgm:pt>
    <dgm:pt modelId="{610CEA46-DAC4-477D-BB7A-6CF85092E9A1}" type="pres">
      <dgm:prSet presAssocID="{EB1B8F5A-6011-400A-A691-645A1FBBF086}" presName="tile4" presStyleLbl="node1" presStyleIdx="3" presStyleCnt="4"/>
      <dgm:spPr/>
    </dgm:pt>
    <dgm:pt modelId="{3CC49C6C-8968-42BE-9C2A-CD17D43C5A41}" type="pres">
      <dgm:prSet presAssocID="{EB1B8F5A-6011-400A-A691-645A1FBBF086}" presName="tile4text" presStyleLbl="node1" presStyleIdx="3" presStyleCnt="4">
        <dgm:presLayoutVars>
          <dgm:chMax val="0"/>
          <dgm:chPref val="0"/>
          <dgm:bulletEnabled val="1"/>
        </dgm:presLayoutVars>
      </dgm:prSet>
      <dgm:spPr/>
    </dgm:pt>
    <dgm:pt modelId="{DDD0E3F2-881E-4109-88A6-2F83620F19A5}" type="pres">
      <dgm:prSet presAssocID="{EB1B8F5A-6011-400A-A691-645A1FBBF086}" presName="centerTile" presStyleLbl="fgShp" presStyleIdx="0" presStyleCnt="1">
        <dgm:presLayoutVars>
          <dgm:chMax val="0"/>
          <dgm:chPref val="0"/>
        </dgm:presLayoutVars>
      </dgm:prSet>
      <dgm:spPr/>
    </dgm:pt>
  </dgm:ptLst>
  <dgm:cxnLst>
    <dgm:cxn modelId="{ECA3EC02-C077-4663-B456-81E6A90C2A4F}" type="presOf" srcId="{1591D100-4045-494C-8042-6B4972E49DF4}" destId="{DDD0E3F2-881E-4109-88A6-2F83620F19A5}" srcOrd="0" destOrd="0" presId="urn:microsoft.com/office/officeart/2005/8/layout/matrix1"/>
    <dgm:cxn modelId="{265DCE15-F345-4BB8-9365-28E25A36B462}" srcId="{EB1B8F5A-6011-400A-A691-645A1FBBF086}" destId="{1591D100-4045-494C-8042-6B4972E49DF4}" srcOrd="0" destOrd="0" parTransId="{50C2CCBD-0256-4BC0-80C7-6F66895F64D6}" sibTransId="{6446106D-66DB-467B-930F-D9C4BF76FD0F}"/>
    <dgm:cxn modelId="{D50EBE1A-D0FA-4FEA-8B26-737CB78EC48F}" type="presOf" srcId="{157B104B-A1F5-4355-A39E-8B072B28FE57}" destId="{124E411A-63EC-4664-BFC3-C8142BAA109E}" srcOrd="1" destOrd="0" presId="urn:microsoft.com/office/officeart/2005/8/layout/matrix1"/>
    <dgm:cxn modelId="{69D27125-27E6-4858-90CA-65F9BC7A248A}" type="presOf" srcId="{ACAA0735-CDAF-4BF1-9D8B-86AC54340B31}" destId="{4574C281-F287-44EE-BF0F-A9B70406C501}" srcOrd="0" destOrd="0" presId="urn:microsoft.com/office/officeart/2005/8/layout/matrix1"/>
    <dgm:cxn modelId="{779EA12A-51C5-4044-8CDF-3819051C0ED4}" type="presOf" srcId="{320BAA26-CA0A-430E-9BB7-258C0EE07B4B}" destId="{610CEA46-DAC4-477D-BB7A-6CF85092E9A1}" srcOrd="0" destOrd="0" presId="urn:microsoft.com/office/officeart/2005/8/layout/matrix1"/>
    <dgm:cxn modelId="{B7864E50-399F-4D9D-891C-09F7F8290E3C}" srcId="{1591D100-4045-494C-8042-6B4972E49DF4}" destId="{1020ED09-547F-4087-9E9E-00A6CA0B156C}" srcOrd="0" destOrd="0" parTransId="{8AADE0DE-B3FF-458A-99FA-577321B9C212}" sibTransId="{5D855EAE-5032-4FEE-A28E-B469D327B552}"/>
    <dgm:cxn modelId="{565D337C-2739-4EFC-A57D-419626458645}" type="presOf" srcId="{157B104B-A1F5-4355-A39E-8B072B28FE57}" destId="{3C73677B-600D-4C37-AD21-FEF90178C08E}" srcOrd="0" destOrd="0" presId="urn:microsoft.com/office/officeart/2005/8/layout/matrix1"/>
    <dgm:cxn modelId="{73C0FA96-A71A-4BB2-944B-6B0ABB164D86}" type="presOf" srcId="{320BAA26-CA0A-430E-9BB7-258C0EE07B4B}" destId="{3CC49C6C-8968-42BE-9C2A-CD17D43C5A41}" srcOrd="1" destOrd="0" presId="urn:microsoft.com/office/officeart/2005/8/layout/matrix1"/>
    <dgm:cxn modelId="{D21803BD-660E-4FDF-8C49-EA487417DE1D}" type="presOf" srcId="{1020ED09-547F-4087-9E9E-00A6CA0B156C}" destId="{DEAF67A2-E288-41C5-9289-08DEE103A8C2}" srcOrd="1" destOrd="0" presId="urn:microsoft.com/office/officeart/2005/8/layout/matrix1"/>
    <dgm:cxn modelId="{CA8FE3C8-4CE9-44AA-878E-55CA8B158C3A}" srcId="{1591D100-4045-494C-8042-6B4972E49DF4}" destId="{320BAA26-CA0A-430E-9BB7-258C0EE07B4B}" srcOrd="3" destOrd="0" parTransId="{ED30C3F8-E66A-4BD9-B920-DAEF69D6E9A2}" sibTransId="{BE25D37A-9813-48D7-82DA-E3A308F6AEAB}"/>
    <dgm:cxn modelId="{1F35B3D0-EBD8-4349-B826-569C941A11E3}" type="presOf" srcId="{ACAA0735-CDAF-4BF1-9D8B-86AC54340B31}" destId="{B40B8422-44A8-4E8C-9159-3260F60EC725}" srcOrd="1" destOrd="0" presId="urn:microsoft.com/office/officeart/2005/8/layout/matrix1"/>
    <dgm:cxn modelId="{C525F5E8-F8AE-42BE-8E4B-51B4E28B2E1E}" type="presOf" srcId="{EB1B8F5A-6011-400A-A691-645A1FBBF086}" destId="{50E1CFB2-2105-44A9-A555-0D337ECC2CEB}" srcOrd="0" destOrd="0" presId="urn:microsoft.com/office/officeart/2005/8/layout/matrix1"/>
    <dgm:cxn modelId="{E6089EF2-2537-47FD-B35B-AAA6FEB2E5DB}" srcId="{1591D100-4045-494C-8042-6B4972E49DF4}" destId="{ACAA0735-CDAF-4BF1-9D8B-86AC54340B31}" srcOrd="2" destOrd="0" parTransId="{65C58D0B-3314-4FC8-A178-2EF6F7E5A596}" sibTransId="{FC989052-E1CC-4703-B502-311CAAA424F4}"/>
    <dgm:cxn modelId="{36F89EF2-057F-468D-8FCD-3615F0313BE0}" type="presOf" srcId="{1020ED09-547F-4087-9E9E-00A6CA0B156C}" destId="{122BB59D-DE69-4BAB-AACD-1E40DEB03F82}" srcOrd="0" destOrd="0" presId="urn:microsoft.com/office/officeart/2005/8/layout/matrix1"/>
    <dgm:cxn modelId="{117433FD-BD20-4C5B-9D41-CC4BE2377BE5}" srcId="{1591D100-4045-494C-8042-6B4972E49DF4}" destId="{157B104B-A1F5-4355-A39E-8B072B28FE57}" srcOrd="1" destOrd="0" parTransId="{B0B077E0-1228-44F0-8C1B-544AE9C57273}" sibTransId="{E40AEE89-8F6D-445F-AEA6-C4D17E9E20CE}"/>
    <dgm:cxn modelId="{CDF75043-3FF8-4158-ABEB-4C41325F3403}" type="presParOf" srcId="{50E1CFB2-2105-44A9-A555-0D337ECC2CEB}" destId="{E407B60A-6181-4F74-9460-E91F385414B7}" srcOrd="0" destOrd="0" presId="urn:microsoft.com/office/officeart/2005/8/layout/matrix1"/>
    <dgm:cxn modelId="{23F6B222-D0C0-4EFF-B6E3-E3F707C84680}" type="presParOf" srcId="{E407B60A-6181-4F74-9460-E91F385414B7}" destId="{122BB59D-DE69-4BAB-AACD-1E40DEB03F82}" srcOrd="0" destOrd="0" presId="urn:microsoft.com/office/officeart/2005/8/layout/matrix1"/>
    <dgm:cxn modelId="{6C872C1D-EE68-409B-8F75-3661D9F3541D}" type="presParOf" srcId="{E407B60A-6181-4F74-9460-E91F385414B7}" destId="{DEAF67A2-E288-41C5-9289-08DEE103A8C2}" srcOrd="1" destOrd="0" presId="urn:microsoft.com/office/officeart/2005/8/layout/matrix1"/>
    <dgm:cxn modelId="{B44EC330-7422-4264-8336-D7DB0D97CC28}" type="presParOf" srcId="{E407B60A-6181-4F74-9460-E91F385414B7}" destId="{3C73677B-600D-4C37-AD21-FEF90178C08E}" srcOrd="2" destOrd="0" presId="urn:microsoft.com/office/officeart/2005/8/layout/matrix1"/>
    <dgm:cxn modelId="{7A6D5586-3BDB-4067-A52E-CAFEE481B25E}" type="presParOf" srcId="{E407B60A-6181-4F74-9460-E91F385414B7}" destId="{124E411A-63EC-4664-BFC3-C8142BAA109E}" srcOrd="3" destOrd="0" presId="urn:microsoft.com/office/officeart/2005/8/layout/matrix1"/>
    <dgm:cxn modelId="{108B5AC9-2B94-4959-9ABF-D33DDF7085AA}" type="presParOf" srcId="{E407B60A-6181-4F74-9460-E91F385414B7}" destId="{4574C281-F287-44EE-BF0F-A9B70406C501}" srcOrd="4" destOrd="0" presId="urn:microsoft.com/office/officeart/2005/8/layout/matrix1"/>
    <dgm:cxn modelId="{143B927A-2941-401F-83E8-283CC3547850}" type="presParOf" srcId="{E407B60A-6181-4F74-9460-E91F385414B7}" destId="{B40B8422-44A8-4E8C-9159-3260F60EC725}" srcOrd="5" destOrd="0" presId="urn:microsoft.com/office/officeart/2005/8/layout/matrix1"/>
    <dgm:cxn modelId="{FA112706-8FFE-4CC0-AE09-72FBC0FD972E}" type="presParOf" srcId="{E407B60A-6181-4F74-9460-E91F385414B7}" destId="{610CEA46-DAC4-477D-BB7A-6CF85092E9A1}" srcOrd="6" destOrd="0" presId="urn:microsoft.com/office/officeart/2005/8/layout/matrix1"/>
    <dgm:cxn modelId="{4F6FDF5A-FC76-4ADF-BD17-70B08837731E}" type="presParOf" srcId="{E407B60A-6181-4F74-9460-E91F385414B7}" destId="{3CC49C6C-8968-42BE-9C2A-CD17D43C5A41}" srcOrd="7" destOrd="0" presId="urn:microsoft.com/office/officeart/2005/8/layout/matrix1"/>
    <dgm:cxn modelId="{A15515EE-59F5-4A6D-8203-2B8A38BD12E0}" type="presParOf" srcId="{50E1CFB2-2105-44A9-A555-0D337ECC2CEB}" destId="{DDD0E3F2-881E-4109-88A6-2F83620F19A5}" srcOrd="1" destOrd="0" presId="urn:microsoft.com/office/officeart/2005/8/layout/matrix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2E68DAA-1AC6-4575-A70D-256287309478}" type="doc">
      <dgm:prSet loTypeId="urn:microsoft.com/office/officeart/2005/8/layout/cycle6" loCatId="relationship" qsTypeId="urn:microsoft.com/office/officeart/2005/8/quickstyle/simple1" qsCatId="simple" csTypeId="urn:microsoft.com/office/officeart/2005/8/colors/accent1_2" csCatId="accent1" phldr="1"/>
      <dgm:spPr/>
      <dgm:t>
        <a:bodyPr/>
        <a:lstStyle/>
        <a:p>
          <a:endParaRPr lang="zh-CN" altLang="en-US"/>
        </a:p>
      </dgm:t>
    </dgm:pt>
    <dgm:pt modelId="{1DA27C57-8047-4570-BBF9-F6232FCFB3B9}">
      <dgm:prSet phldrT="[文本]" custT="1"/>
      <dgm:spPr/>
      <dgm:t>
        <a:bodyPr/>
        <a:lstStyle/>
        <a:p>
          <a:r>
            <a:rPr lang="zh-CN" altLang="en-US" sz="2800" b="1" dirty="0">
              <a:solidFill>
                <a:schemeClr val="tx1">
                  <a:lumMod val="65000"/>
                </a:schemeClr>
              </a:solidFill>
              <a:latin typeface="楷体" pitchFamily="49" charset="-122"/>
              <a:ea typeface="楷体" pitchFamily="49" charset="-122"/>
            </a:rPr>
            <a:t>人的因素</a:t>
          </a:r>
        </a:p>
      </dgm:t>
    </dgm:pt>
    <dgm:pt modelId="{7726F4F5-CA76-42CB-8846-0F6246CB2234}" type="parTrans" cxnId="{6686A305-CBFB-426A-8237-C9080A6909AF}">
      <dgm:prSet/>
      <dgm:spPr/>
      <dgm:t>
        <a:bodyPr/>
        <a:lstStyle/>
        <a:p>
          <a:endParaRPr lang="zh-CN" altLang="en-US" sz="2800" b="1">
            <a:latin typeface="楷体" pitchFamily="49" charset="-122"/>
            <a:ea typeface="楷体" pitchFamily="49" charset="-122"/>
          </a:endParaRPr>
        </a:p>
      </dgm:t>
    </dgm:pt>
    <dgm:pt modelId="{AB0BCEC1-DA0E-46DE-8F7D-DE0EF7113BA1}" type="sibTrans" cxnId="{6686A305-CBFB-426A-8237-C9080A6909AF}">
      <dgm:prSet/>
      <dgm:spPr/>
      <dgm:t>
        <a:bodyPr/>
        <a:lstStyle/>
        <a:p>
          <a:endParaRPr lang="zh-CN" altLang="en-US" sz="2800" b="1">
            <a:latin typeface="楷体" pitchFamily="49" charset="-122"/>
            <a:ea typeface="楷体" pitchFamily="49" charset="-122"/>
          </a:endParaRPr>
        </a:p>
      </dgm:t>
    </dgm:pt>
    <dgm:pt modelId="{86109CC3-EA9F-4EDD-90E6-2D3C023070C0}">
      <dgm:prSet phldrT="[文本]" custT="1"/>
      <dgm:spPr/>
      <dgm:t>
        <a:bodyPr/>
        <a:lstStyle/>
        <a:p>
          <a:r>
            <a:rPr lang="zh-CN" altLang="en-US" sz="2400" b="1" dirty="0">
              <a:solidFill>
                <a:schemeClr val="tx1">
                  <a:lumMod val="65000"/>
                </a:schemeClr>
              </a:solidFill>
              <a:latin typeface="楷体" pitchFamily="49" charset="-122"/>
              <a:ea typeface="楷体" pitchFamily="49" charset="-122"/>
            </a:rPr>
            <a:t>人机界面风格</a:t>
          </a:r>
        </a:p>
      </dgm:t>
    </dgm:pt>
    <dgm:pt modelId="{45321102-826D-4EF0-8609-066F2EBD3B38}" type="parTrans" cxnId="{FA34FB8D-0515-4925-871B-7E901106299A}">
      <dgm:prSet/>
      <dgm:spPr/>
      <dgm:t>
        <a:bodyPr/>
        <a:lstStyle/>
        <a:p>
          <a:endParaRPr lang="zh-CN" altLang="en-US" sz="2800" b="1">
            <a:latin typeface="楷体" pitchFamily="49" charset="-122"/>
            <a:ea typeface="楷体" pitchFamily="49" charset="-122"/>
          </a:endParaRPr>
        </a:p>
      </dgm:t>
    </dgm:pt>
    <dgm:pt modelId="{7E95BF58-CA69-4E66-ABF8-BBFEB14AE4FC}" type="sibTrans" cxnId="{FA34FB8D-0515-4925-871B-7E901106299A}">
      <dgm:prSet/>
      <dgm:spPr/>
      <dgm:t>
        <a:bodyPr/>
        <a:lstStyle/>
        <a:p>
          <a:endParaRPr lang="zh-CN" altLang="en-US" sz="2800" b="1">
            <a:latin typeface="楷体" pitchFamily="49" charset="-122"/>
            <a:ea typeface="楷体" pitchFamily="49" charset="-122"/>
          </a:endParaRPr>
        </a:p>
      </dgm:t>
    </dgm:pt>
    <dgm:pt modelId="{C776E9FA-9FDF-44A6-B34A-A223770C0355}">
      <dgm:prSet phldrT="[文本]" custT="1"/>
      <dgm:spPr/>
      <dgm:t>
        <a:bodyPr/>
        <a:lstStyle/>
        <a:p>
          <a:r>
            <a:rPr lang="zh-CN" altLang="en-US" sz="2800" b="1" dirty="0">
              <a:solidFill>
                <a:schemeClr val="tx1">
                  <a:lumMod val="65000"/>
                </a:schemeClr>
              </a:solidFill>
              <a:latin typeface="楷体" pitchFamily="49" charset="-122"/>
              <a:ea typeface="楷体" pitchFamily="49" charset="-122"/>
            </a:rPr>
            <a:t>设计过程</a:t>
          </a:r>
        </a:p>
      </dgm:t>
    </dgm:pt>
    <dgm:pt modelId="{C896BB25-2BF3-404C-96A6-6A42E0E898D1}" type="parTrans" cxnId="{3EEA6558-8D9B-423B-A2E7-BE51BBDC8187}">
      <dgm:prSet/>
      <dgm:spPr/>
      <dgm:t>
        <a:bodyPr/>
        <a:lstStyle/>
        <a:p>
          <a:endParaRPr lang="zh-CN" altLang="en-US" sz="2800" b="1">
            <a:latin typeface="楷体" pitchFamily="49" charset="-122"/>
            <a:ea typeface="楷体" pitchFamily="49" charset="-122"/>
          </a:endParaRPr>
        </a:p>
      </dgm:t>
    </dgm:pt>
    <dgm:pt modelId="{547820AC-1D1D-4D54-8799-5454DE90F4BD}" type="sibTrans" cxnId="{3EEA6558-8D9B-423B-A2E7-BE51BBDC8187}">
      <dgm:prSet/>
      <dgm:spPr/>
      <dgm:t>
        <a:bodyPr/>
        <a:lstStyle/>
        <a:p>
          <a:endParaRPr lang="zh-CN" altLang="en-US" sz="2800" b="1">
            <a:latin typeface="楷体" pitchFamily="49" charset="-122"/>
            <a:ea typeface="楷体" pitchFamily="49" charset="-122"/>
          </a:endParaRPr>
        </a:p>
      </dgm:t>
    </dgm:pt>
    <dgm:pt modelId="{4D818B4E-B86B-4C4C-A8BD-ADC8C63DAB92}">
      <dgm:prSet phldrT="[文本]" custT="1"/>
      <dgm:spPr/>
      <dgm:t>
        <a:bodyPr/>
        <a:lstStyle/>
        <a:p>
          <a:r>
            <a:rPr lang="zh-CN" altLang="en-US" sz="2800" b="1" dirty="0">
              <a:solidFill>
                <a:schemeClr val="tx1">
                  <a:lumMod val="65000"/>
                </a:schemeClr>
              </a:solidFill>
              <a:latin typeface="楷体" pitchFamily="49" charset="-122"/>
              <a:ea typeface="楷体" pitchFamily="49" charset="-122"/>
            </a:rPr>
            <a:t>设计问题</a:t>
          </a:r>
        </a:p>
      </dgm:t>
    </dgm:pt>
    <dgm:pt modelId="{0E5D0486-1AAD-4A8E-9903-DDF13298BB72}" type="parTrans" cxnId="{FAE231DC-4B9E-4AA3-A369-E5929BB9B3F4}">
      <dgm:prSet/>
      <dgm:spPr/>
      <dgm:t>
        <a:bodyPr/>
        <a:lstStyle/>
        <a:p>
          <a:endParaRPr lang="zh-CN" altLang="en-US" sz="2800" b="1">
            <a:latin typeface="楷体" pitchFamily="49" charset="-122"/>
            <a:ea typeface="楷体" pitchFamily="49" charset="-122"/>
          </a:endParaRPr>
        </a:p>
      </dgm:t>
    </dgm:pt>
    <dgm:pt modelId="{7C0DE1A5-5FB5-4358-952A-F4540A778ABE}" type="sibTrans" cxnId="{FAE231DC-4B9E-4AA3-A369-E5929BB9B3F4}">
      <dgm:prSet/>
      <dgm:spPr/>
      <dgm:t>
        <a:bodyPr/>
        <a:lstStyle/>
        <a:p>
          <a:endParaRPr lang="zh-CN" altLang="en-US" sz="2800" b="1">
            <a:latin typeface="楷体" pitchFamily="49" charset="-122"/>
            <a:ea typeface="楷体" pitchFamily="49" charset="-122"/>
          </a:endParaRPr>
        </a:p>
      </dgm:t>
    </dgm:pt>
    <dgm:pt modelId="{E4F67992-538A-40C9-8334-A51DDB0D7FEB}">
      <dgm:prSet phldrT="[文本]" custT="1"/>
      <dgm:spPr/>
      <dgm:t>
        <a:bodyPr/>
        <a:lstStyle/>
        <a:p>
          <a:r>
            <a:rPr lang="zh-CN" altLang="en-US" sz="2800" b="1" dirty="0">
              <a:latin typeface="楷体" pitchFamily="49" charset="-122"/>
              <a:ea typeface="楷体" pitchFamily="49" charset="-122"/>
            </a:rPr>
            <a:t>设计指南</a:t>
          </a:r>
        </a:p>
      </dgm:t>
    </dgm:pt>
    <dgm:pt modelId="{6D237FD7-CA14-420C-87C3-3DA7D07F1313}" type="parTrans" cxnId="{863CEC70-757A-48C6-A45B-B4533F3D60A9}">
      <dgm:prSet/>
      <dgm:spPr/>
      <dgm:t>
        <a:bodyPr/>
        <a:lstStyle/>
        <a:p>
          <a:endParaRPr lang="zh-CN" altLang="en-US" sz="2800" b="1">
            <a:latin typeface="楷体" pitchFamily="49" charset="-122"/>
            <a:ea typeface="楷体" pitchFamily="49" charset="-122"/>
          </a:endParaRPr>
        </a:p>
      </dgm:t>
    </dgm:pt>
    <dgm:pt modelId="{0D7425A8-F8ED-45C6-83D4-EF58CFD20171}" type="sibTrans" cxnId="{863CEC70-757A-48C6-A45B-B4533F3D60A9}">
      <dgm:prSet/>
      <dgm:spPr/>
      <dgm:t>
        <a:bodyPr/>
        <a:lstStyle/>
        <a:p>
          <a:endParaRPr lang="zh-CN" altLang="en-US" sz="2800" b="1">
            <a:latin typeface="楷体" pitchFamily="49" charset="-122"/>
            <a:ea typeface="楷体" pitchFamily="49" charset="-122"/>
          </a:endParaRPr>
        </a:p>
      </dgm:t>
    </dgm:pt>
    <dgm:pt modelId="{6BCCD380-C94C-44A7-8771-7666F9AAE755}" type="pres">
      <dgm:prSet presAssocID="{A2E68DAA-1AC6-4575-A70D-256287309478}" presName="cycle" presStyleCnt="0">
        <dgm:presLayoutVars>
          <dgm:dir/>
          <dgm:resizeHandles val="exact"/>
        </dgm:presLayoutVars>
      </dgm:prSet>
      <dgm:spPr/>
    </dgm:pt>
    <dgm:pt modelId="{991248F3-654A-4D31-BF41-CF41806FED16}" type="pres">
      <dgm:prSet presAssocID="{1DA27C57-8047-4570-BBF9-F6232FCFB3B9}" presName="node" presStyleLbl="node1" presStyleIdx="0" presStyleCnt="5">
        <dgm:presLayoutVars>
          <dgm:bulletEnabled val="1"/>
        </dgm:presLayoutVars>
      </dgm:prSet>
      <dgm:spPr/>
    </dgm:pt>
    <dgm:pt modelId="{1645A845-44A1-4085-ABE2-6C1636DA39BD}" type="pres">
      <dgm:prSet presAssocID="{1DA27C57-8047-4570-BBF9-F6232FCFB3B9}" presName="spNode" presStyleCnt="0"/>
      <dgm:spPr/>
    </dgm:pt>
    <dgm:pt modelId="{A97FDAA9-F1F7-42AD-A983-53F65E7FAF09}" type="pres">
      <dgm:prSet presAssocID="{AB0BCEC1-DA0E-46DE-8F7D-DE0EF7113BA1}" presName="sibTrans" presStyleLbl="sibTrans1D1" presStyleIdx="0" presStyleCnt="5"/>
      <dgm:spPr/>
    </dgm:pt>
    <dgm:pt modelId="{7A6314A2-1FA6-46EA-8AAE-42899CC669AE}" type="pres">
      <dgm:prSet presAssocID="{86109CC3-EA9F-4EDD-90E6-2D3C023070C0}" presName="node" presStyleLbl="node1" presStyleIdx="1" presStyleCnt="5">
        <dgm:presLayoutVars>
          <dgm:bulletEnabled val="1"/>
        </dgm:presLayoutVars>
      </dgm:prSet>
      <dgm:spPr/>
    </dgm:pt>
    <dgm:pt modelId="{D59EE294-D781-4FA5-B4DC-91A01DBA432E}" type="pres">
      <dgm:prSet presAssocID="{86109CC3-EA9F-4EDD-90E6-2D3C023070C0}" presName="spNode" presStyleCnt="0"/>
      <dgm:spPr/>
    </dgm:pt>
    <dgm:pt modelId="{7A0AAC83-1099-494E-8585-82F3AD195F14}" type="pres">
      <dgm:prSet presAssocID="{7E95BF58-CA69-4E66-ABF8-BBFEB14AE4FC}" presName="sibTrans" presStyleLbl="sibTrans1D1" presStyleIdx="1" presStyleCnt="5"/>
      <dgm:spPr/>
    </dgm:pt>
    <dgm:pt modelId="{7CA02EBA-9864-4703-8EF6-0EC4185E34B2}" type="pres">
      <dgm:prSet presAssocID="{C776E9FA-9FDF-44A6-B34A-A223770C0355}" presName="node" presStyleLbl="node1" presStyleIdx="2" presStyleCnt="5">
        <dgm:presLayoutVars>
          <dgm:bulletEnabled val="1"/>
        </dgm:presLayoutVars>
      </dgm:prSet>
      <dgm:spPr/>
    </dgm:pt>
    <dgm:pt modelId="{26611AE4-6C82-4145-B056-253A374A02B7}" type="pres">
      <dgm:prSet presAssocID="{C776E9FA-9FDF-44A6-B34A-A223770C0355}" presName="spNode" presStyleCnt="0"/>
      <dgm:spPr/>
    </dgm:pt>
    <dgm:pt modelId="{AB0D99F2-F1B9-4998-A67D-F4871FAB74F7}" type="pres">
      <dgm:prSet presAssocID="{547820AC-1D1D-4D54-8799-5454DE90F4BD}" presName="sibTrans" presStyleLbl="sibTrans1D1" presStyleIdx="2" presStyleCnt="5"/>
      <dgm:spPr/>
    </dgm:pt>
    <dgm:pt modelId="{E6BC4D46-0118-4E09-AE95-6447E74D6536}" type="pres">
      <dgm:prSet presAssocID="{4D818B4E-B86B-4C4C-A8BD-ADC8C63DAB92}" presName="node" presStyleLbl="node1" presStyleIdx="3" presStyleCnt="5">
        <dgm:presLayoutVars>
          <dgm:bulletEnabled val="1"/>
        </dgm:presLayoutVars>
      </dgm:prSet>
      <dgm:spPr/>
    </dgm:pt>
    <dgm:pt modelId="{2E97F2C5-D844-4029-949B-35C2141A5757}" type="pres">
      <dgm:prSet presAssocID="{4D818B4E-B86B-4C4C-A8BD-ADC8C63DAB92}" presName="spNode" presStyleCnt="0"/>
      <dgm:spPr/>
    </dgm:pt>
    <dgm:pt modelId="{CCBE85B8-FC8C-4EB6-A5A6-8E9DE745AC4D}" type="pres">
      <dgm:prSet presAssocID="{7C0DE1A5-5FB5-4358-952A-F4540A778ABE}" presName="sibTrans" presStyleLbl="sibTrans1D1" presStyleIdx="3" presStyleCnt="5"/>
      <dgm:spPr/>
    </dgm:pt>
    <dgm:pt modelId="{0A4D63A0-F71B-4F10-BEC6-F675B4192319}" type="pres">
      <dgm:prSet presAssocID="{E4F67992-538A-40C9-8334-A51DDB0D7FEB}" presName="node" presStyleLbl="node1" presStyleIdx="4" presStyleCnt="5">
        <dgm:presLayoutVars>
          <dgm:bulletEnabled val="1"/>
        </dgm:presLayoutVars>
      </dgm:prSet>
      <dgm:spPr/>
    </dgm:pt>
    <dgm:pt modelId="{6F6AD1E9-DA77-43F2-A445-9A9B829514B6}" type="pres">
      <dgm:prSet presAssocID="{E4F67992-538A-40C9-8334-A51DDB0D7FEB}" presName="spNode" presStyleCnt="0"/>
      <dgm:spPr/>
    </dgm:pt>
    <dgm:pt modelId="{5A68665D-D7FE-4651-8F91-8BE1E51477B9}" type="pres">
      <dgm:prSet presAssocID="{0D7425A8-F8ED-45C6-83D4-EF58CFD20171}" presName="sibTrans" presStyleLbl="sibTrans1D1" presStyleIdx="4" presStyleCnt="5"/>
      <dgm:spPr/>
    </dgm:pt>
  </dgm:ptLst>
  <dgm:cxnLst>
    <dgm:cxn modelId="{6686A305-CBFB-426A-8237-C9080A6909AF}" srcId="{A2E68DAA-1AC6-4575-A70D-256287309478}" destId="{1DA27C57-8047-4570-BBF9-F6232FCFB3B9}" srcOrd="0" destOrd="0" parTransId="{7726F4F5-CA76-42CB-8846-0F6246CB2234}" sibTransId="{AB0BCEC1-DA0E-46DE-8F7D-DE0EF7113BA1}"/>
    <dgm:cxn modelId="{067E531C-AC98-4224-AA30-1A035A494E15}" type="presOf" srcId="{86109CC3-EA9F-4EDD-90E6-2D3C023070C0}" destId="{7A6314A2-1FA6-46EA-8AAE-42899CC669AE}" srcOrd="0" destOrd="0" presId="urn:microsoft.com/office/officeart/2005/8/layout/cycle6"/>
    <dgm:cxn modelId="{50E8FE1E-C015-47F8-A3D8-5A44CEF939C6}" type="presOf" srcId="{AB0BCEC1-DA0E-46DE-8F7D-DE0EF7113BA1}" destId="{A97FDAA9-F1F7-42AD-A983-53F65E7FAF09}" srcOrd="0" destOrd="0" presId="urn:microsoft.com/office/officeart/2005/8/layout/cycle6"/>
    <dgm:cxn modelId="{B24E9720-E5AB-46BA-9346-F5574C6DB694}" type="presOf" srcId="{C776E9FA-9FDF-44A6-B34A-A223770C0355}" destId="{7CA02EBA-9864-4703-8EF6-0EC4185E34B2}" srcOrd="0" destOrd="0" presId="urn:microsoft.com/office/officeart/2005/8/layout/cycle6"/>
    <dgm:cxn modelId="{38B61C4B-5E77-40BD-8810-2278FBD0A554}" type="presOf" srcId="{7C0DE1A5-5FB5-4358-952A-F4540A778ABE}" destId="{CCBE85B8-FC8C-4EB6-A5A6-8E9DE745AC4D}" srcOrd="0" destOrd="0" presId="urn:microsoft.com/office/officeart/2005/8/layout/cycle6"/>
    <dgm:cxn modelId="{863CEC70-757A-48C6-A45B-B4533F3D60A9}" srcId="{A2E68DAA-1AC6-4575-A70D-256287309478}" destId="{E4F67992-538A-40C9-8334-A51DDB0D7FEB}" srcOrd="4" destOrd="0" parTransId="{6D237FD7-CA14-420C-87C3-3DA7D07F1313}" sibTransId="{0D7425A8-F8ED-45C6-83D4-EF58CFD20171}"/>
    <dgm:cxn modelId="{3EEA6558-8D9B-423B-A2E7-BE51BBDC8187}" srcId="{A2E68DAA-1AC6-4575-A70D-256287309478}" destId="{C776E9FA-9FDF-44A6-B34A-A223770C0355}" srcOrd="2" destOrd="0" parTransId="{C896BB25-2BF3-404C-96A6-6A42E0E898D1}" sibTransId="{547820AC-1D1D-4D54-8799-5454DE90F4BD}"/>
    <dgm:cxn modelId="{FA34FB8D-0515-4925-871B-7E901106299A}" srcId="{A2E68DAA-1AC6-4575-A70D-256287309478}" destId="{86109CC3-EA9F-4EDD-90E6-2D3C023070C0}" srcOrd="1" destOrd="0" parTransId="{45321102-826D-4EF0-8609-066F2EBD3B38}" sibTransId="{7E95BF58-CA69-4E66-ABF8-BBFEB14AE4FC}"/>
    <dgm:cxn modelId="{8A7A909A-5828-481A-BC6D-C5262FA6CF99}" type="presOf" srcId="{E4F67992-538A-40C9-8334-A51DDB0D7FEB}" destId="{0A4D63A0-F71B-4F10-BEC6-F675B4192319}" srcOrd="0" destOrd="0" presId="urn:microsoft.com/office/officeart/2005/8/layout/cycle6"/>
    <dgm:cxn modelId="{103D4AA0-55A7-43C4-9A7A-710D674F17F5}" type="presOf" srcId="{7E95BF58-CA69-4E66-ABF8-BBFEB14AE4FC}" destId="{7A0AAC83-1099-494E-8585-82F3AD195F14}" srcOrd="0" destOrd="0" presId="urn:microsoft.com/office/officeart/2005/8/layout/cycle6"/>
    <dgm:cxn modelId="{E79EE3C0-451B-4AE4-88DE-CD5426A856C5}" type="presOf" srcId="{0D7425A8-F8ED-45C6-83D4-EF58CFD20171}" destId="{5A68665D-D7FE-4651-8F91-8BE1E51477B9}" srcOrd="0" destOrd="0" presId="urn:microsoft.com/office/officeart/2005/8/layout/cycle6"/>
    <dgm:cxn modelId="{66579FD3-4A35-4450-A17C-6921124581B8}" type="presOf" srcId="{547820AC-1D1D-4D54-8799-5454DE90F4BD}" destId="{AB0D99F2-F1B9-4998-A67D-F4871FAB74F7}" srcOrd="0" destOrd="0" presId="urn:microsoft.com/office/officeart/2005/8/layout/cycle6"/>
    <dgm:cxn modelId="{B2DAB6D7-0548-4900-A911-C5BF77088F09}" type="presOf" srcId="{A2E68DAA-1AC6-4575-A70D-256287309478}" destId="{6BCCD380-C94C-44A7-8771-7666F9AAE755}" srcOrd="0" destOrd="0" presId="urn:microsoft.com/office/officeart/2005/8/layout/cycle6"/>
    <dgm:cxn modelId="{04F200DA-78DD-4481-B4BC-185DE2630FBF}" type="presOf" srcId="{4D818B4E-B86B-4C4C-A8BD-ADC8C63DAB92}" destId="{E6BC4D46-0118-4E09-AE95-6447E74D6536}" srcOrd="0" destOrd="0" presId="urn:microsoft.com/office/officeart/2005/8/layout/cycle6"/>
    <dgm:cxn modelId="{FAE231DC-4B9E-4AA3-A369-E5929BB9B3F4}" srcId="{A2E68DAA-1AC6-4575-A70D-256287309478}" destId="{4D818B4E-B86B-4C4C-A8BD-ADC8C63DAB92}" srcOrd="3" destOrd="0" parTransId="{0E5D0486-1AAD-4A8E-9903-DDF13298BB72}" sibTransId="{7C0DE1A5-5FB5-4358-952A-F4540A778ABE}"/>
    <dgm:cxn modelId="{1FFC2DE6-C76A-4E79-86C0-3F0865BC7E7A}" type="presOf" srcId="{1DA27C57-8047-4570-BBF9-F6232FCFB3B9}" destId="{991248F3-654A-4D31-BF41-CF41806FED16}" srcOrd="0" destOrd="0" presId="urn:microsoft.com/office/officeart/2005/8/layout/cycle6"/>
    <dgm:cxn modelId="{C98353BB-DC83-4A6E-A904-0AB40FF4C285}" type="presParOf" srcId="{6BCCD380-C94C-44A7-8771-7666F9AAE755}" destId="{991248F3-654A-4D31-BF41-CF41806FED16}" srcOrd="0" destOrd="0" presId="urn:microsoft.com/office/officeart/2005/8/layout/cycle6"/>
    <dgm:cxn modelId="{C78B3E34-2828-4066-9CF9-27D27D175A06}" type="presParOf" srcId="{6BCCD380-C94C-44A7-8771-7666F9AAE755}" destId="{1645A845-44A1-4085-ABE2-6C1636DA39BD}" srcOrd="1" destOrd="0" presId="urn:microsoft.com/office/officeart/2005/8/layout/cycle6"/>
    <dgm:cxn modelId="{8B6F25C5-F972-46CD-A688-B7604CBD31B1}" type="presParOf" srcId="{6BCCD380-C94C-44A7-8771-7666F9AAE755}" destId="{A97FDAA9-F1F7-42AD-A983-53F65E7FAF09}" srcOrd="2" destOrd="0" presId="urn:microsoft.com/office/officeart/2005/8/layout/cycle6"/>
    <dgm:cxn modelId="{8862BD36-4034-45C0-957C-1B1E50FD563E}" type="presParOf" srcId="{6BCCD380-C94C-44A7-8771-7666F9AAE755}" destId="{7A6314A2-1FA6-46EA-8AAE-42899CC669AE}" srcOrd="3" destOrd="0" presId="urn:microsoft.com/office/officeart/2005/8/layout/cycle6"/>
    <dgm:cxn modelId="{FE1C7767-AF4C-4D49-9588-36560F0CBD31}" type="presParOf" srcId="{6BCCD380-C94C-44A7-8771-7666F9AAE755}" destId="{D59EE294-D781-4FA5-B4DC-91A01DBA432E}" srcOrd="4" destOrd="0" presId="urn:microsoft.com/office/officeart/2005/8/layout/cycle6"/>
    <dgm:cxn modelId="{D08DAB0E-A52C-46F0-ACCE-5770AAA33337}" type="presParOf" srcId="{6BCCD380-C94C-44A7-8771-7666F9AAE755}" destId="{7A0AAC83-1099-494E-8585-82F3AD195F14}" srcOrd="5" destOrd="0" presId="urn:microsoft.com/office/officeart/2005/8/layout/cycle6"/>
    <dgm:cxn modelId="{5DDF31CE-463C-4931-8A07-72C9A40C67F9}" type="presParOf" srcId="{6BCCD380-C94C-44A7-8771-7666F9AAE755}" destId="{7CA02EBA-9864-4703-8EF6-0EC4185E34B2}" srcOrd="6" destOrd="0" presId="urn:microsoft.com/office/officeart/2005/8/layout/cycle6"/>
    <dgm:cxn modelId="{9E1F5994-5892-402D-9AA0-9DDE4ABAF99C}" type="presParOf" srcId="{6BCCD380-C94C-44A7-8771-7666F9AAE755}" destId="{26611AE4-6C82-4145-B056-253A374A02B7}" srcOrd="7" destOrd="0" presId="urn:microsoft.com/office/officeart/2005/8/layout/cycle6"/>
    <dgm:cxn modelId="{A7EC5265-065B-4D48-99E6-8C586D4FBE9E}" type="presParOf" srcId="{6BCCD380-C94C-44A7-8771-7666F9AAE755}" destId="{AB0D99F2-F1B9-4998-A67D-F4871FAB74F7}" srcOrd="8" destOrd="0" presId="urn:microsoft.com/office/officeart/2005/8/layout/cycle6"/>
    <dgm:cxn modelId="{EDAB3B91-9A93-4AE9-9E56-A0170838E936}" type="presParOf" srcId="{6BCCD380-C94C-44A7-8771-7666F9AAE755}" destId="{E6BC4D46-0118-4E09-AE95-6447E74D6536}" srcOrd="9" destOrd="0" presId="urn:microsoft.com/office/officeart/2005/8/layout/cycle6"/>
    <dgm:cxn modelId="{FB5A6451-A867-429E-88A8-AB2E90FEF313}" type="presParOf" srcId="{6BCCD380-C94C-44A7-8771-7666F9AAE755}" destId="{2E97F2C5-D844-4029-949B-35C2141A5757}" srcOrd="10" destOrd="0" presId="urn:microsoft.com/office/officeart/2005/8/layout/cycle6"/>
    <dgm:cxn modelId="{E7A93142-BF9E-412C-81B1-7387F0B5E5A9}" type="presParOf" srcId="{6BCCD380-C94C-44A7-8771-7666F9AAE755}" destId="{CCBE85B8-FC8C-4EB6-A5A6-8E9DE745AC4D}" srcOrd="11" destOrd="0" presId="urn:microsoft.com/office/officeart/2005/8/layout/cycle6"/>
    <dgm:cxn modelId="{FC3FF839-AFAC-4869-966D-4243EAB65A16}" type="presParOf" srcId="{6BCCD380-C94C-44A7-8771-7666F9AAE755}" destId="{0A4D63A0-F71B-4F10-BEC6-F675B4192319}" srcOrd="12" destOrd="0" presId="urn:microsoft.com/office/officeart/2005/8/layout/cycle6"/>
    <dgm:cxn modelId="{3314ED3F-44C2-4D15-A5B3-C2D5064A0FB4}" type="presParOf" srcId="{6BCCD380-C94C-44A7-8771-7666F9AAE755}" destId="{6F6AD1E9-DA77-43F2-A445-9A9B829514B6}" srcOrd="13" destOrd="0" presId="urn:microsoft.com/office/officeart/2005/8/layout/cycle6"/>
    <dgm:cxn modelId="{3F457A3F-67DA-4898-B9F5-AB5D615537C4}" type="presParOf" srcId="{6BCCD380-C94C-44A7-8771-7666F9AAE755}" destId="{5A68665D-D7FE-4651-8F91-8BE1E51477B9}" srcOrd="14" destOrd="0" presId="urn:microsoft.com/office/officeart/2005/8/layout/cycle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56F72EC1-3571-43F3-8EA9-DEBA224AD2F9}" type="doc">
      <dgm:prSet loTypeId="urn:microsoft.com/office/officeart/2008/layout/AlternatingHexagons" loCatId="list" qsTypeId="urn:microsoft.com/office/officeart/2005/8/quickstyle/3d1" qsCatId="3D" csTypeId="urn:microsoft.com/office/officeart/2005/8/colors/accent1_2" csCatId="accent1" phldr="1"/>
      <dgm:spPr/>
      <dgm:t>
        <a:bodyPr/>
        <a:lstStyle/>
        <a:p>
          <a:endParaRPr lang="zh-CN" altLang="en-US"/>
        </a:p>
      </dgm:t>
    </dgm:pt>
    <dgm:pt modelId="{584F7E6E-09DB-491A-9982-CBABEDFEED58}">
      <dgm:prSet phldrT="[文本]" custT="1"/>
      <dgm:spPr/>
      <dgm:t>
        <a:bodyPr/>
        <a:lstStyle/>
        <a:p>
          <a:r>
            <a:rPr lang="zh-CN" altLang="en-US" sz="2400" b="1" dirty="0">
              <a:latin typeface="楷体" pitchFamily="49" charset="-122"/>
              <a:ea typeface="楷体" pitchFamily="49" charset="-122"/>
            </a:rPr>
            <a:t>一般交互指南</a:t>
          </a:r>
        </a:p>
      </dgm:t>
    </dgm:pt>
    <dgm:pt modelId="{F2587B25-3A76-499B-A954-C86E7792FC1A}" type="parTrans" cxnId="{D0E08BB1-9855-4CC8-B59E-B20E68E00554}">
      <dgm:prSet/>
      <dgm:spPr/>
      <dgm:t>
        <a:bodyPr/>
        <a:lstStyle/>
        <a:p>
          <a:endParaRPr lang="zh-CN" altLang="en-US" sz="2400" b="1">
            <a:latin typeface="楷体" pitchFamily="49" charset="-122"/>
            <a:ea typeface="楷体" pitchFamily="49" charset="-122"/>
          </a:endParaRPr>
        </a:p>
      </dgm:t>
    </dgm:pt>
    <dgm:pt modelId="{6DC40A0B-6ACF-47EE-B825-DA17EF8E4499}" type="sibTrans" cxnId="{D0E08BB1-9855-4CC8-B59E-B20E68E00554}">
      <dgm:prSet custT="1"/>
      <dgm:spPr/>
      <dgm:t>
        <a:bodyPr/>
        <a:lstStyle/>
        <a:p>
          <a:endParaRPr lang="zh-CN" altLang="en-US" sz="4400" b="1">
            <a:latin typeface="楷体" pitchFamily="49" charset="-122"/>
            <a:ea typeface="楷体" pitchFamily="49" charset="-122"/>
          </a:endParaRPr>
        </a:p>
      </dgm:t>
    </dgm:pt>
    <dgm:pt modelId="{12DBCF53-E67F-424C-BCBD-386134DDE07F}">
      <dgm:prSet phldrT="[文本]" custT="1"/>
      <dgm:spPr/>
      <dgm:t>
        <a:bodyPr/>
        <a:lstStyle/>
        <a:p>
          <a:r>
            <a:rPr lang="en-US" altLang="zh-CN" sz="2400" b="1" dirty="0">
              <a:latin typeface="楷体" pitchFamily="49" charset="-122"/>
              <a:ea typeface="楷体" pitchFamily="49" charset="-122"/>
            </a:rPr>
            <a:t> </a:t>
          </a:r>
          <a:endParaRPr lang="zh-CN" altLang="en-US" sz="2400" b="1" dirty="0">
            <a:latin typeface="楷体" pitchFamily="49" charset="-122"/>
            <a:ea typeface="楷体" pitchFamily="49" charset="-122"/>
          </a:endParaRPr>
        </a:p>
      </dgm:t>
    </dgm:pt>
    <dgm:pt modelId="{FFBF1272-D8CC-483A-A09F-B624CF15FE6C}" type="parTrans" cxnId="{36E79EAB-CD79-4A44-A519-5C20908F3454}">
      <dgm:prSet/>
      <dgm:spPr/>
      <dgm:t>
        <a:bodyPr/>
        <a:lstStyle/>
        <a:p>
          <a:endParaRPr lang="zh-CN" altLang="en-US" sz="2400" b="1">
            <a:latin typeface="楷体" pitchFamily="49" charset="-122"/>
            <a:ea typeface="楷体" pitchFamily="49" charset="-122"/>
          </a:endParaRPr>
        </a:p>
      </dgm:t>
    </dgm:pt>
    <dgm:pt modelId="{3B89A304-914B-4A5A-8542-4B402A2BF095}" type="sibTrans" cxnId="{36E79EAB-CD79-4A44-A519-5C20908F3454}">
      <dgm:prSet/>
      <dgm:spPr/>
      <dgm:t>
        <a:bodyPr/>
        <a:lstStyle/>
        <a:p>
          <a:endParaRPr lang="zh-CN" altLang="en-US" sz="2400" b="1">
            <a:latin typeface="楷体" pitchFamily="49" charset="-122"/>
            <a:ea typeface="楷体" pitchFamily="49" charset="-122"/>
          </a:endParaRPr>
        </a:p>
      </dgm:t>
    </dgm:pt>
    <dgm:pt modelId="{8AAB13B8-FE3F-4E04-AF6E-DDC29A9C34EC}">
      <dgm:prSet phldrT="[文本]" custT="1"/>
      <dgm:spPr/>
      <dgm:t>
        <a:bodyPr/>
        <a:lstStyle/>
        <a:p>
          <a:r>
            <a:rPr lang="zh-CN" altLang="en-US" sz="2400" b="1" dirty="0">
              <a:latin typeface="楷体" pitchFamily="49" charset="-122"/>
              <a:ea typeface="楷体" pitchFamily="49" charset="-122"/>
            </a:rPr>
            <a:t>信息显示指南</a:t>
          </a:r>
        </a:p>
      </dgm:t>
    </dgm:pt>
    <dgm:pt modelId="{0D20EBBC-B8ED-4116-A405-666675B08095}" type="parTrans" cxnId="{59C871FB-A0E6-452A-B853-3008B6D94542}">
      <dgm:prSet/>
      <dgm:spPr/>
      <dgm:t>
        <a:bodyPr/>
        <a:lstStyle/>
        <a:p>
          <a:endParaRPr lang="zh-CN" altLang="en-US" sz="2400" b="1">
            <a:latin typeface="楷体" pitchFamily="49" charset="-122"/>
            <a:ea typeface="楷体" pitchFamily="49" charset="-122"/>
          </a:endParaRPr>
        </a:p>
      </dgm:t>
    </dgm:pt>
    <dgm:pt modelId="{7E91A179-3ED8-464F-B3C1-99025BA88550}" type="sibTrans" cxnId="{59C871FB-A0E6-452A-B853-3008B6D94542}">
      <dgm:prSet custT="1"/>
      <dgm:spPr/>
      <dgm:t>
        <a:bodyPr/>
        <a:lstStyle/>
        <a:p>
          <a:endParaRPr lang="zh-CN" altLang="en-US" sz="4400" b="1">
            <a:latin typeface="楷体" pitchFamily="49" charset="-122"/>
            <a:ea typeface="楷体" pitchFamily="49" charset="-122"/>
          </a:endParaRPr>
        </a:p>
      </dgm:t>
    </dgm:pt>
    <dgm:pt modelId="{17E20814-FE11-41BB-AB63-407993A227B8}">
      <dgm:prSet phldrT="[文本]" custT="1"/>
      <dgm:spPr/>
      <dgm:t>
        <a:bodyPr/>
        <a:lstStyle/>
        <a:p>
          <a:r>
            <a:rPr lang="en-US" altLang="zh-CN" sz="2400" b="1" dirty="0">
              <a:latin typeface="楷体" pitchFamily="49" charset="-122"/>
              <a:ea typeface="楷体" pitchFamily="49" charset="-122"/>
            </a:rPr>
            <a:t> </a:t>
          </a:r>
          <a:endParaRPr lang="zh-CN" altLang="en-US" sz="2400" b="1" dirty="0">
            <a:latin typeface="楷体" pitchFamily="49" charset="-122"/>
            <a:ea typeface="楷体" pitchFamily="49" charset="-122"/>
          </a:endParaRPr>
        </a:p>
      </dgm:t>
    </dgm:pt>
    <dgm:pt modelId="{9E05D65E-990A-494C-86F1-6F58EA559AD9}" type="parTrans" cxnId="{AFB04571-D095-41DC-8782-01543F3181EA}">
      <dgm:prSet/>
      <dgm:spPr/>
      <dgm:t>
        <a:bodyPr/>
        <a:lstStyle/>
        <a:p>
          <a:endParaRPr lang="zh-CN" altLang="en-US" sz="2400" b="1">
            <a:latin typeface="楷体" pitchFamily="49" charset="-122"/>
            <a:ea typeface="楷体" pitchFamily="49" charset="-122"/>
          </a:endParaRPr>
        </a:p>
      </dgm:t>
    </dgm:pt>
    <dgm:pt modelId="{900868D1-068A-4476-8199-A1C9233C11EB}" type="sibTrans" cxnId="{AFB04571-D095-41DC-8782-01543F3181EA}">
      <dgm:prSet/>
      <dgm:spPr/>
      <dgm:t>
        <a:bodyPr/>
        <a:lstStyle/>
        <a:p>
          <a:endParaRPr lang="zh-CN" altLang="en-US" sz="2400" b="1">
            <a:latin typeface="楷体" pitchFamily="49" charset="-122"/>
            <a:ea typeface="楷体" pitchFamily="49" charset="-122"/>
          </a:endParaRPr>
        </a:p>
      </dgm:t>
    </dgm:pt>
    <dgm:pt modelId="{69C173BC-4C51-4195-93D5-20ED636C40D0}">
      <dgm:prSet phldrT="[文本]" custT="1"/>
      <dgm:spPr/>
      <dgm:t>
        <a:bodyPr/>
        <a:lstStyle/>
        <a:p>
          <a:r>
            <a:rPr lang="zh-CN" altLang="en-US" sz="2400" b="1" dirty="0">
              <a:latin typeface="楷体" pitchFamily="49" charset="-122"/>
              <a:ea typeface="楷体" pitchFamily="49" charset="-122"/>
            </a:rPr>
            <a:t>数据输入指南</a:t>
          </a:r>
        </a:p>
      </dgm:t>
    </dgm:pt>
    <dgm:pt modelId="{6A178EA5-E61F-4880-8490-0F28C5251B53}" type="parTrans" cxnId="{B12AB6F9-45FD-4E74-86D5-B4EE85AC5367}">
      <dgm:prSet/>
      <dgm:spPr/>
      <dgm:t>
        <a:bodyPr/>
        <a:lstStyle/>
        <a:p>
          <a:endParaRPr lang="zh-CN" altLang="en-US" sz="2400" b="1">
            <a:latin typeface="楷体" pitchFamily="49" charset="-122"/>
            <a:ea typeface="楷体" pitchFamily="49" charset="-122"/>
          </a:endParaRPr>
        </a:p>
      </dgm:t>
    </dgm:pt>
    <dgm:pt modelId="{52A9FA0D-EC66-440F-9D26-58F52C76280D}" type="sibTrans" cxnId="{B12AB6F9-45FD-4E74-86D5-B4EE85AC5367}">
      <dgm:prSet custT="1"/>
      <dgm:spPr/>
      <dgm:t>
        <a:bodyPr/>
        <a:lstStyle/>
        <a:p>
          <a:endParaRPr lang="zh-CN" altLang="en-US" sz="4400" b="1">
            <a:latin typeface="楷体" pitchFamily="49" charset="-122"/>
            <a:ea typeface="楷体" pitchFamily="49" charset="-122"/>
          </a:endParaRPr>
        </a:p>
      </dgm:t>
    </dgm:pt>
    <dgm:pt modelId="{62AEB0A9-305A-4DB6-BE87-2C026F2BA96F}">
      <dgm:prSet phldrT="[文本]" custT="1"/>
      <dgm:spPr/>
      <dgm:t>
        <a:bodyPr/>
        <a:lstStyle/>
        <a:p>
          <a:r>
            <a:rPr lang="en-US" altLang="zh-CN" sz="2400" b="1" dirty="0">
              <a:latin typeface="楷体" pitchFamily="49" charset="-122"/>
              <a:ea typeface="楷体" pitchFamily="49" charset="-122"/>
            </a:rPr>
            <a:t> </a:t>
          </a:r>
          <a:endParaRPr lang="zh-CN" altLang="en-US" sz="2400" b="1" dirty="0">
            <a:latin typeface="楷体" pitchFamily="49" charset="-122"/>
            <a:ea typeface="楷体" pitchFamily="49" charset="-122"/>
          </a:endParaRPr>
        </a:p>
      </dgm:t>
    </dgm:pt>
    <dgm:pt modelId="{7CB408E1-5D5E-4D5B-A725-83D9D81F4C77}" type="parTrans" cxnId="{87518516-DC6B-4615-99CA-22ADDB59AE56}">
      <dgm:prSet/>
      <dgm:spPr/>
      <dgm:t>
        <a:bodyPr/>
        <a:lstStyle/>
        <a:p>
          <a:endParaRPr lang="zh-CN" altLang="en-US" sz="2400" b="1">
            <a:latin typeface="楷体" pitchFamily="49" charset="-122"/>
            <a:ea typeface="楷体" pitchFamily="49" charset="-122"/>
          </a:endParaRPr>
        </a:p>
      </dgm:t>
    </dgm:pt>
    <dgm:pt modelId="{F390176C-A0FB-47C9-B055-91C40941C331}" type="sibTrans" cxnId="{87518516-DC6B-4615-99CA-22ADDB59AE56}">
      <dgm:prSet/>
      <dgm:spPr/>
      <dgm:t>
        <a:bodyPr/>
        <a:lstStyle/>
        <a:p>
          <a:endParaRPr lang="zh-CN" altLang="en-US" sz="2400" b="1">
            <a:latin typeface="楷体" pitchFamily="49" charset="-122"/>
            <a:ea typeface="楷体" pitchFamily="49" charset="-122"/>
          </a:endParaRPr>
        </a:p>
      </dgm:t>
    </dgm:pt>
    <dgm:pt modelId="{D25E4166-C6D0-4038-9AB9-A338F2E32C35}" type="pres">
      <dgm:prSet presAssocID="{56F72EC1-3571-43F3-8EA9-DEBA224AD2F9}" presName="Name0" presStyleCnt="0">
        <dgm:presLayoutVars>
          <dgm:chMax/>
          <dgm:chPref/>
          <dgm:dir/>
          <dgm:animLvl val="lvl"/>
        </dgm:presLayoutVars>
      </dgm:prSet>
      <dgm:spPr/>
    </dgm:pt>
    <dgm:pt modelId="{2B7871A6-CC92-4894-B97E-7DD00BB068B0}" type="pres">
      <dgm:prSet presAssocID="{584F7E6E-09DB-491A-9982-CBABEDFEED58}" presName="composite" presStyleCnt="0"/>
      <dgm:spPr/>
    </dgm:pt>
    <dgm:pt modelId="{53FB1DA2-A680-4D0C-B0D1-590B1689238E}" type="pres">
      <dgm:prSet presAssocID="{584F7E6E-09DB-491A-9982-CBABEDFEED58}" presName="Parent1" presStyleLbl="node1" presStyleIdx="0" presStyleCnt="6">
        <dgm:presLayoutVars>
          <dgm:chMax val="1"/>
          <dgm:chPref val="1"/>
          <dgm:bulletEnabled val="1"/>
        </dgm:presLayoutVars>
      </dgm:prSet>
      <dgm:spPr/>
    </dgm:pt>
    <dgm:pt modelId="{CA6D8275-F94B-43E5-A417-B6847C5C65ED}" type="pres">
      <dgm:prSet presAssocID="{584F7E6E-09DB-491A-9982-CBABEDFEED58}" presName="Childtext1" presStyleLbl="revTx" presStyleIdx="0" presStyleCnt="3">
        <dgm:presLayoutVars>
          <dgm:chMax val="0"/>
          <dgm:chPref val="0"/>
          <dgm:bulletEnabled val="1"/>
        </dgm:presLayoutVars>
      </dgm:prSet>
      <dgm:spPr/>
    </dgm:pt>
    <dgm:pt modelId="{0C605236-B5F5-48B8-AE35-F63C4C56671D}" type="pres">
      <dgm:prSet presAssocID="{584F7E6E-09DB-491A-9982-CBABEDFEED58}" presName="BalanceSpacing" presStyleCnt="0"/>
      <dgm:spPr/>
    </dgm:pt>
    <dgm:pt modelId="{30E4C880-5F51-4CA3-AAD0-5D0C86F04F05}" type="pres">
      <dgm:prSet presAssocID="{584F7E6E-09DB-491A-9982-CBABEDFEED58}" presName="BalanceSpacing1" presStyleCnt="0"/>
      <dgm:spPr/>
    </dgm:pt>
    <dgm:pt modelId="{B7094AE8-E164-44D4-BF43-7179914DDCA1}" type="pres">
      <dgm:prSet presAssocID="{6DC40A0B-6ACF-47EE-B825-DA17EF8E4499}" presName="Accent1Text" presStyleLbl="node1" presStyleIdx="1" presStyleCnt="6"/>
      <dgm:spPr/>
    </dgm:pt>
    <dgm:pt modelId="{C60C55DE-714D-4AC2-AF70-A3741290E050}" type="pres">
      <dgm:prSet presAssocID="{6DC40A0B-6ACF-47EE-B825-DA17EF8E4499}" presName="spaceBetweenRectangles" presStyleCnt="0"/>
      <dgm:spPr/>
    </dgm:pt>
    <dgm:pt modelId="{0F06BFAA-2F48-45B3-A668-AEBC01FB3A5B}" type="pres">
      <dgm:prSet presAssocID="{8AAB13B8-FE3F-4E04-AF6E-DDC29A9C34EC}" presName="composite" presStyleCnt="0"/>
      <dgm:spPr/>
    </dgm:pt>
    <dgm:pt modelId="{1549C03F-4DFA-4D72-849D-31D36CB04FD7}" type="pres">
      <dgm:prSet presAssocID="{8AAB13B8-FE3F-4E04-AF6E-DDC29A9C34EC}" presName="Parent1" presStyleLbl="node1" presStyleIdx="2" presStyleCnt="6">
        <dgm:presLayoutVars>
          <dgm:chMax val="1"/>
          <dgm:chPref val="1"/>
          <dgm:bulletEnabled val="1"/>
        </dgm:presLayoutVars>
      </dgm:prSet>
      <dgm:spPr/>
    </dgm:pt>
    <dgm:pt modelId="{791CE563-95CF-45C3-8016-ED6F764B7E0D}" type="pres">
      <dgm:prSet presAssocID="{8AAB13B8-FE3F-4E04-AF6E-DDC29A9C34EC}" presName="Childtext1" presStyleLbl="revTx" presStyleIdx="1" presStyleCnt="3">
        <dgm:presLayoutVars>
          <dgm:chMax val="0"/>
          <dgm:chPref val="0"/>
          <dgm:bulletEnabled val="1"/>
        </dgm:presLayoutVars>
      </dgm:prSet>
      <dgm:spPr/>
    </dgm:pt>
    <dgm:pt modelId="{2B170252-6E22-42EB-B4D3-E6C8BC191E17}" type="pres">
      <dgm:prSet presAssocID="{8AAB13B8-FE3F-4E04-AF6E-DDC29A9C34EC}" presName="BalanceSpacing" presStyleCnt="0"/>
      <dgm:spPr/>
    </dgm:pt>
    <dgm:pt modelId="{6D3D868A-2326-44AB-AC7B-EDA864F66663}" type="pres">
      <dgm:prSet presAssocID="{8AAB13B8-FE3F-4E04-AF6E-DDC29A9C34EC}" presName="BalanceSpacing1" presStyleCnt="0"/>
      <dgm:spPr/>
    </dgm:pt>
    <dgm:pt modelId="{F7D40FAE-92B7-4B43-A518-6CC50B8DDBA3}" type="pres">
      <dgm:prSet presAssocID="{7E91A179-3ED8-464F-B3C1-99025BA88550}" presName="Accent1Text" presStyleLbl="node1" presStyleIdx="3" presStyleCnt="6"/>
      <dgm:spPr/>
    </dgm:pt>
    <dgm:pt modelId="{9C743669-8DDB-4B63-85BB-6DCCD0D11198}" type="pres">
      <dgm:prSet presAssocID="{7E91A179-3ED8-464F-B3C1-99025BA88550}" presName="spaceBetweenRectangles" presStyleCnt="0"/>
      <dgm:spPr/>
    </dgm:pt>
    <dgm:pt modelId="{3840CE1D-AB22-4483-B5B7-0CB17E7931A9}" type="pres">
      <dgm:prSet presAssocID="{69C173BC-4C51-4195-93D5-20ED636C40D0}" presName="composite" presStyleCnt="0"/>
      <dgm:spPr/>
    </dgm:pt>
    <dgm:pt modelId="{FFF96C77-FA08-41E5-AC5F-6A2D5D9FB859}" type="pres">
      <dgm:prSet presAssocID="{69C173BC-4C51-4195-93D5-20ED636C40D0}" presName="Parent1" presStyleLbl="node1" presStyleIdx="4" presStyleCnt="6">
        <dgm:presLayoutVars>
          <dgm:chMax val="1"/>
          <dgm:chPref val="1"/>
          <dgm:bulletEnabled val="1"/>
        </dgm:presLayoutVars>
      </dgm:prSet>
      <dgm:spPr/>
    </dgm:pt>
    <dgm:pt modelId="{D0F867F7-4B25-4264-9F4D-733A543D8DE5}" type="pres">
      <dgm:prSet presAssocID="{69C173BC-4C51-4195-93D5-20ED636C40D0}" presName="Childtext1" presStyleLbl="revTx" presStyleIdx="2" presStyleCnt="3">
        <dgm:presLayoutVars>
          <dgm:chMax val="0"/>
          <dgm:chPref val="0"/>
          <dgm:bulletEnabled val="1"/>
        </dgm:presLayoutVars>
      </dgm:prSet>
      <dgm:spPr/>
    </dgm:pt>
    <dgm:pt modelId="{CCB94A6E-9D01-4C2C-8BA1-B58E94E920E8}" type="pres">
      <dgm:prSet presAssocID="{69C173BC-4C51-4195-93D5-20ED636C40D0}" presName="BalanceSpacing" presStyleCnt="0"/>
      <dgm:spPr/>
    </dgm:pt>
    <dgm:pt modelId="{FFA8C194-5F5D-4D9A-9291-EC37D9A7C6EC}" type="pres">
      <dgm:prSet presAssocID="{69C173BC-4C51-4195-93D5-20ED636C40D0}" presName="BalanceSpacing1" presStyleCnt="0"/>
      <dgm:spPr/>
    </dgm:pt>
    <dgm:pt modelId="{8402858A-DF7D-4201-BB7A-B36B060242DD}" type="pres">
      <dgm:prSet presAssocID="{52A9FA0D-EC66-440F-9D26-58F52C76280D}" presName="Accent1Text" presStyleLbl="node1" presStyleIdx="5" presStyleCnt="6"/>
      <dgm:spPr/>
    </dgm:pt>
  </dgm:ptLst>
  <dgm:cxnLst>
    <dgm:cxn modelId="{E0BBC40D-661F-473E-857B-7D7C2BD376A3}" type="presOf" srcId="{7E91A179-3ED8-464F-B3C1-99025BA88550}" destId="{F7D40FAE-92B7-4B43-A518-6CC50B8DDBA3}" srcOrd="0" destOrd="0" presId="urn:microsoft.com/office/officeart/2008/layout/AlternatingHexagons"/>
    <dgm:cxn modelId="{87518516-DC6B-4615-99CA-22ADDB59AE56}" srcId="{69C173BC-4C51-4195-93D5-20ED636C40D0}" destId="{62AEB0A9-305A-4DB6-BE87-2C026F2BA96F}" srcOrd="0" destOrd="0" parTransId="{7CB408E1-5D5E-4D5B-A725-83D9D81F4C77}" sibTransId="{F390176C-A0FB-47C9-B055-91C40941C331}"/>
    <dgm:cxn modelId="{1D373A21-1C6E-4C20-8BEF-6C97E7127B36}" type="presOf" srcId="{56F72EC1-3571-43F3-8EA9-DEBA224AD2F9}" destId="{D25E4166-C6D0-4038-9AB9-A338F2E32C35}" srcOrd="0" destOrd="0" presId="urn:microsoft.com/office/officeart/2008/layout/AlternatingHexagons"/>
    <dgm:cxn modelId="{2B4FD025-1A65-4813-85CB-B1A39D707F82}" type="presOf" srcId="{12DBCF53-E67F-424C-BCBD-386134DDE07F}" destId="{CA6D8275-F94B-43E5-A417-B6847C5C65ED}" srcOrd="0" destOrd="0" presId="urn:microsoft.com/office/officeart/2008/layout/AlternatingHexagons"/>
    <dgm:cxn modelId="{7592AD36-6D61-4D7D-B568-2BFA1AA880F7}" type="presOf" srcId="{17E20814-FE11-41BB-AB63-407993A227B8}" destId="{791CE563-95CF-45C3-8016-ED6F764B7E0D}" srcOrd="0" destOrd="0" presId="urn:microsoft.com/office/officeart/2008/layout/AlternatingHexagons"/>
    <dgm:cxn modelId="{50CB473F-AC7A-478B-BB98-191FD99EDBE4}" type="presOf" srcId="{52A9FA0D-EC66-440F-9D26-58F52C76280D}" destId="{8402858A-DF7D-4201-BB7A-B36B060242DD}" srcOrd="0" destOrd="0" presId="urn:microsoft.com/office/officeart/2008/layout/AlternatingHexagons"/>
    <dgm:cxn modelId="{62D3AE5D-2DA2-4758-892E-9186BBE3F165}" type="presOf" srcId="{8AAB13B8-FE3F-4E04-AF6E-DDC29A9C34EC}" destId="{1549C03F-4DFA-4D72-849D-31D36CB04FD7}" srcOrd="0" destOrd="0" presId="urn:microsoft.com/office/officeart/2008/layout/AlternatingHexagons"/>
    <dgm:cxn modelId="{76AD124B-025C-471A-8B8E-90E1188C67BE}" type="presOf" srcId="{69C173BC-4C51-4195-93D5-20ED636C40D0}" destId="{FFF96C77-FA08-41E5-AC5F-6A2D5D9FB859}" srcOrd="0" destOrd="0" presId="urn:microsoft.com/office/officeart/2008/layout/AlternatingHexagons"/>
    <dgm:cxn modelId="{AFB04571-D095-41DC-8782-01543F3181EA}" srcId="{8AAB13B8-FE3F-4E04-AF6E-DDC29A9C34EC}" destId="{17E20814-FE11-41BB-AB63-407993A227B8}" srcOrd="0" destOrd="0" parTransId="{9E05D65E-990A-494C-86F1-6F58EA559AD9}" sibTransId="{900868D1-068A-4476-8199-A1C9233C11EB}"/>
    <dgm:cxn modelId="{1FC7E389-945B-4C18-A488-E5EFF5206488}" type="presOf" srcId="{6DC40A0B-6ACF-47EE-B825-DA17EF8E4499}" destId="{B7094AE8-E164-44D4-BF43-7179914DDCA1}" srcOrd="0" destOrd="0" presId="urn:microsoft.com/office/officeart/2008/layout/AlternatingHexagons"/>
    <dgm:cxn modelId="{36E79EAB-CD79-4A44-A519-5C20908F3454}" srcId="{584F7E6E-09DB-491A-9982-CBABEDFEED58}" destId="{12DBCF53-E67F-424C-BCBD-386134DDE07F}" srcOrd="0" destOrd="0" parTransId="{FFBF1272-D8CC-483A-A09F-B624CF15FE6C}" sibTransId="{3B89A304-914B-4A5A-8542-4B402A2BF095}"/>
    <dgm:cxn modelId="{D0E08BB1-9855-4CC8-B59E-B20E68E00554}" srcId="{56F72EC1-3571-43F3-8EA9-DEBA224AD2F9}" destId="{584F7E6E-09DB-491A-9982-CBABEDFEED58}" srcOrd="0" destOrd="0" parTransId="{F2587B25-3A76-499B-A954-C86E7792FC1A}" sibTransId="{6DC40A0B-6ACF-47EE-B825-DA17EF8E4499}"/>
    <dgm:cxn modelId="{61A8ACB9-FB56-4281-8107-E31EF4B011E5}" type="presOf" srcId="{584F7E6E-09DB-491A-9982-CBABEDFEED58}" destId="{53FB1DA2-A680-4D0C-B0D1-590B1689238E}" srcOrd="0" destOrd="0" presId="urn:microsoft.com/office/officeart/2008/layout/AlternatingHexagons"/>
    <dgm:cxn modelId="{8E6FFED2-F259-44C6-870D-51E609287AA6}" type="presOf" srcId="{62AEB0A9-305A-4DB6-BE87-2C026F2BA96F}" destId="{D0F867F7-4B25-4264-9F4D-733A543D8DE5}" srcOrd="0" destOrd="0" presId="urn:microsoft.com/office/officeart/2008/layout/AlternatingHexagons"/>
    <dgm:cxn modelId="{B12AB6F9-45FD-4E74-86D5-B4EE85AC5367}" srcId="{56F72EC1-3571-43F3-8EA9-DEBA224AD2F9}" destId="{69C173BC-4C51-4195-93D5-20ED636C40D0}" srcOrd="2" destOrd="0" parTransId="{6A178EA5-E61F-4880-8490-0F28C5251B53}" sibTransId="{52A9FA0D-EC66-440F-9D26-58F52C76280D}"/>
    <dgm:cxn modelId="{59C871FB-A0E6-452A-B853-3008B6D94542}" srcId="{56F72EC1-3571-43F3-8EA9-DEBA224AD2F9}" destId="{8AAB13B8-FE3F-4E04-AF6E-DDC29A9C34EC}" srcOrd="1" destOrd="0" parTransId="{0D20EBBC-B8ED-4116-A405-666675B08095}" sibTransId="{7E91A179-3ED8-464F-B3C1-99025BA88550}"/>
    <dgm:cxn modelId="{E57ED4C6-B475-4222-8BB9-6046B562C91E}" type="presParOf" srcId="{D25E4166-C6D0-4038-9AB9-A338F2E32C35}" destId="{2B7871A6-CC92-4894-B97E-7DD00BB068B0}" srcOrd="0" destOrd="0" presId="urn:microsoft.com/office/officeart/2008/layout/AlternatingHexagons"/>
    <dgm:cxn modelId="{22DEEF5F-0BD3-415D-AF15-3D683D28198B}" type="presParOf" srcId="{2B7871A6-CC92-4894-B97E-7DD00BB068B0}" destId="{53FB1DA2-A680-4D0C-B0D1-590B1689238E}" srcOrd="0" destOrd="0" presId="urn:microsoft.com/office/officeart/2008/layout/AlternatingHexagons"/>
    <dgm:cxn modelId="{479959CB-91BC-4011-AC0D-CEA96F874BD6}" type="presParOf" srcId="{2B7871A6-CC92-4894-B97E-7DD00BB068B0}" destId="{CA6D8275-F94B-43E5-A417-B6847C5C65ED}" srcOrd="1" destOrd="0" presId="urn:microsoft.com/office/officeart/2008/layout/AlternatingHexagons"/>
    <dgm:cxn modelId="{3420DD44-6B32-4D63-A5FE-18CDBB853C89}" type="presParOf" srcId="{2B7871A6-CC92-4894-B97E-7DD00BB068B0}" destId="{0C605236-B5F5-48B8-AE35-F63C4C56671D}" srcOrd="2" destOrd="0" presId="urn:microsoft.com/office/officeart/2008/layout/AlternatingHexagons"/>
    <dgm:cxn modelId="{451AC139-8F15-49A6-ABF6-4FC3AC55F463}" type="presParOf" srcId="{2B7871A6-CC92-4894-B97E-7DD00BB068B0}" destId="{30E4C880-5F51-4CA3-AAD0-5D0C86F04F05}" srcOrd="3" destOrd="0" presId="urn:microsoft.com/office/officeart/2008/layout/AlternatingHexagons"/>
    <dgm:cxn modelId="{E8F1548E-30A9-485E-B479-241889EEB5EC}" type="presParOf" srcId="{2B7871A6-CC92-4894-B97E-7DD00BB068B0}" destId="{B7094AE8-E164-44D4-BF43-7179914DDCA1}" srcOrd="4" destOrd="0" presId="urn:microsoft.com/office/officeart/2008/layout/AlternatingHexagons"/>
    <dgm:cxn modelId="{3AB243C6-7688-41B6-8452-5A717B07BC6B}" type="presParOf" srcId="{D25E4166-C6D0-4038-9AB9-A338F2E32C35}" destId="{C60C55DE-714D-4AC2-AF70-A3741290E050}" srcOrd="1" destOrd="0" presId="urn:microsoft.com/office/officeart/2008/layout/AlternatingHexagons"/>
    <dgm:cxn modelId="{01B4D272-0408-4E14-889D-DD35ADB67CA7}" type="presParOf" srcId="{D25E4166-C6D0-4038-9AB9-A338F2E32C35}" destId="{0F06BFAA-2F48-45B3-A668-AEBC01FB3A5B}" srcOrd="2" destOrd="0" presId="urn:microsoft.com/office/officeart/2008/layout/AlternatingHexagons"/>
    <dgm:cxn modelId="{EEA7F1D3-D63B-45EB-808F-8E3B53A7F730}" type="presParOf" srcId="{0F06BFAA-2F48-45B3-A668-AEBC01FB3A5B}" destId="{1549C03F-4DFA-4D72-849D-31D36CB04FD7}" srcOrd="0" destOrd="0" presId="urn:microsoft.com/office/officeart/2008/layout/AlternatingHexagons"/>
    <dgm:cxn modelId="{DEFC444D-3AA5-4C35-AB86-0DD8A172D992}" type="presParOf" srcId="{0F06BFAA-2F48-45B3-A668-AEBC01FB3A5B}" destId="{791CE563-95CF-45C3-8016-ED6F764B7E0D}" srcOrd="1" destOrd="0" presId="urn:microsoft.com/office/officeart/2008/layout/AlternatingHexagons"/>
    <dgm:cxn modelId="{9536304C-4D08-435E-B055-5628B201EBF1}" type="presParOf" srcId="{0F06BFAA-2F48-45B3-A668-AEBC01FB3A5B}" destId="{2B170252-6E22-42EB-B4D3-E6C8BC191E17}" srcOrd="2" destOrd="0" presId="urn:microsoft.com/office/officeart/2008/layout/AlternatingHexagons"/>
    <dgm:cxn modelId="{BB424699-DCBE-4AE6-AF83-C09B26061900}" type="presParOf" srcId="{0F06BFAA-2F48-45B3-A668-AEBC01FB3A5B}" destId="{6D3D868A-2326-44AB-AC7B-EDA864F66663}" srcOrd="3" destOrd="0" presId="urn:microsoft.com/office/officeart/2008/layout/AlternatingHexagons"/>
    <dgm:cxn modelId="{4085A746-6C46-4351-8219-49D4A3FE4381}" type="presParOf" srcId="{0F06BFAA-2F48-45B3-A668-AEBC01FB3A5B}" destId="{F7D40FAE-92B7-4B43-A518-6CC50B8DDBA3}" srcOrd="4" destOrd="0" presId="urn:microsoft.com/office/officeart/2008/layout/AlternatingHexagons"/>
    <dgm:cxn modelId="{53D8FA89-3432-446D-8874-EA16EB07D2E9}" type="presParOf" srcId="{D25E4166-C6D0-4038-9AB9-A338F2E32C35}" destId="{9C743669-8DDB-4B63-85BB-6DCCD0D11198}" srcOrd="3" destOrd="0" presId="urn:microsoft.com/office/officeart/2008/layout/AlternatingHexagons"/>
    <dgm:cxn modelId="{77AF3C7B-17C1-4F73-B753-DEB69114F875}" type="presParOf" srcId="{D25E4166-C6D0-4038-9AB9-A338F2E32C35}" destId="{3840CE1D-AB22-4483-B5B7-0CB17E7931A9}" srcOrd="4" destOrd="0" presId="urn:microsoft.com/office/officeart/2008/layout/AlternatingHexagons"/>
    <dgm:cxn modelId="{0F541729-3644-4C19-A25C-6F6F7CCA2BC6}" type="presParOf" srcId="{3840CE1D-AB22-4483-B5B7-0CB17E7931A9}" destId="{FFF96C77-FA08-41E5-AC5F-6A2D5D9FB859}" srcOrd="0" destOrd="0" presId="urn:microsoft.com/office/officeart/2008/layout/AlternatingHexagons"/>
    <dgm:cxn modelId="{594AD623-77CF-4B85-B204-6932712A73F3}" type="presParOf" srcId="{3840CE1D-AB22-4483-B5B7-0CB17E7931A9}" destId="{D0F867F7-4B25-4264-9F4D-733A543D8DE5}" srcOrd="1" destOrd="0" presId="urn:microsoft.com/office/officeart/2008/layout/AlternatingHexagons"/>
    <dgm:cxn modelId="{62F9F4ED-7DBB-4405-87CB-2E74A392AE4E}" type="presParOf" srcId="{3840CE1D-AB22-4483-B5B7-0CB17E7931A9}" destId="{CCB94A6E-9D01-4C2C-8BA1-B58E94E920E8}" srcOrd="2" destOrd="0" presId="urn:microsoft.com/office/officeart/2008/layout/AlternatingHexagons"/>
    <dgm:cxn modelId="{FAD66862-F278-4139-B45D-B261DE32B187}" type="presParOf" srcId="{3840CE1D-AB22-4483-B5B7-0CB17E7931A9}" destId="{FFA8C194-5F5D-4D9A-9291-EC37D9A7C6EC}" srcOrd="3" destOrd="0" presId="urn:microsoft.com/office/officeart/2008/layout/AlternatingHexagons"/>
    <dgm:cxn modelId="{B0BF0B32-66B6-4F53-B148-1D299E4C7674}" type="presParOf" srcId="{3840CE1D-AB22-4483-B5B7-0CB17E7931A9}" destId="{8402858A-DF7D-4201-BB7A-B36B060242DD}"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48F3-654A-4D31-BF41-CF41806FED16}">
      <dsp:nvSpPr>
        <dsp:cNvPr id="0" name=""/>
        <dsp:cNvSpPr/>
      </dsp:nvSpPr>
      <dsp:spPr>
        <a:xfrm>
          <a:off x="2380505" y="2370"/>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人的因素</a:t>
          </a:r>
        </a:p>
      </dsp:txBody>
      <dsp:txXfrm>
        <a:off x="2422865" y="44730"/>
        <a:ext cx="1250268" cy="783022"/>
      </dsp:txXfrm>
    </dsp:sp>
    <dsp:sp modelId="{A97FDAA9-F1F7-42AD-A983-53F65E7FAF09}">
      <dsp:nvSpPr>
        <dsp:cNvPr id="0" name=""/>
        <dsp:cNvSpPr/>
      </dsp:nvSpPr>
      <dsp:spPr>
        <a:xfrm>
          <a:off x="1315405" y="436241"/>
          <a:ext cx="3465188" cy="3465188"/>
        </a:xfrm>
        <a:custGeom>
          <a:avLst/>
          <a:gdLst/>
          <a:ahLst/>
          <a:cxnLst/>
          <a:rect l="0" t="0" r="0" b="0"/>
          <a:pathLst>
            <a:path>
              <a:moveTo>
                <a:pt x="2409246" y="137594"/>
              </a:moveTo>
              <a:arcTo wR="1732594" hR="1732594" stAng="17579295"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6314A2-1FA6-46EA-8AAE-42899CC669AE}">
      <dsp:nvSpPr>
        <dsp:cNvPr id="0" name=""/>
        <dsp:cNvSpPr/>
      </dsp:nvSpPr>
      <dsp:spPr>
        <a:xfrm>
          <a:off x="4028301"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人机界面风格</a:t>
          </a:r>
        </a:p>
      </dsp:txBody>
      <dsp:txXfrm>
        <a:off x="4070661" y="1241923"/>
        <a:ext cx="1250268" cy="783022"/>
      </dsp:txXfrm>
    </dsp:sp>
    <dsp:sp modelId="{7A0AAC83-1099-494E-8585-82F3AD195F14}">
      <dsp:nvSpPr>
        <dsp:cNvPr id="0" name=""/>
        <dsp:cNvSpPr/>
      </dsp:nvSpPr>
      <dsp:spPr>
        <a:xfrm>
          <a:off x="1315405" y="436241"/>
          <a:ext cx="3465188" cy="3465188"/>
        </a:xfrm>
        <a:custGeom>
          <a:avLst/>
          <a:gdLst/>
          <a:ahLst/>
          <a:cxnLst/>
          <a:rect l="0" t="0" r="0" b="0"/>
          <a:pathLst>
            <a:path>
              <a:moveTo>
                <a:pt x="3462825" y="1642133"/>
              </a:moveTo>
              <a:arcTo wR="1732594" hR="1732594" stAng="21420430"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A02EBA-9864-4703-8EF6-0EC4185E34B2}">
      <dsp:nvSpPr>
        <dsp:cNvPr id="0" name=""/>
        <dsp:cNvSpPr/>
      </dsp:nvSpPr>
      <dsp:spPr>
        <a:xfrm>
          <a:off x="3398899"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设计过程</a:t>
          </a:r>
        </a:p>
      </dsp:txBody>
      <dsp:txXfrm>
        <a:off x="3441259" y="3179023"/>
        <a:ext cx="1250268" cy="783022"/>
      </dsp:txXfrm>
    </dsp:sp>
    <dsp:sp modelId="{AB0D99F2-F1B9-4998-A67D-F4871FAB74F7}">
      <dsp:nvSpPr>
        <dsp:cNvPr id="0" name=""/>
        <dsp:cNvSpPr/>
      </dsp:nvSpPr>
      <dsp:spPr>
        <a:xfrm>
          <a:off x="1315405" y="436241"/>
          <a:ext cx="3465188" cy="3465188"/>
        </a:xfrm>
        <a:custGeom>
          <a:avLst/>
          <a:gdLst/>
          <a:ahLst/>
          <a:cxnLst/>
          <a:rect l="0" t="0" r="0" b="0"/>
          <a:pathLst>
            <a:path>
              <a:moveTo>
                <a:pt x="2076618" y="3430690"/>
              </a:moveTo>
              <a:arcTo wR="1732594" hR="1732594" stAng="4712834" swAng="137433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BC4D46-0118-4E09-AE95-6447E74D6536}">
      <dsp:nvSpPr>
        <dsp:cNvPr id="0" name=""/>
        <dsp:cNvSpPr/>
      </dsp:nvSpPr>
      <dsp:spPr>
        <a:xfrm>
          <a:off x="1362112"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设计问题</a:t>
          </a:r>
        </a:p>
      </dsp:txBody>
      <dsp:txXfrm>
        <a:off x="1404472" y="3179023"/>
        <a:ext cx="1250268" cy="783022"/>
      </dsp:txXfrm>
    </dsp:sp>
    <dsp:sp modelId="{CCBE85B8-FC8C-4EB6-A5A6-8E9DE745AC4D}">
      <dsp:nvSpPr>
        <dsp:cNvPr id="0" name=""/>
        <dsp:cNvSpPr/>
      </dsp:nvSpPr>
      <dsp:spPr>
        <a:xfrm>
          <a:off x="1315405" y="436241"/>
          <a:ext cx="3465188" cy="3465188"/>
        </a:xfrm>
        <a:custGeom>
          <a:avLst/>
          <a:gdLst/>
          <a:ahLst/>
          <a:cxnLst/>
          <a:rect l="0" t="0" r="0" b="0"/>
          <a:pathLst>
            <a:path>
              <a:moveTo>
                <a:pt x="289352" y="2691206"/>
              </a:moveTo>
              <a:arcTo wR="1732594" hR="1732594" stAng="8784456"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4D63A0-F71B-4F10-BEC6-F675B4192319}">
      <dsp:nvSpPr>
        <dsp:cNvPr id="0" name=""/>
        <dsp:cNvSpPr/>
      </dsp:nvSpPr>
      <dsp:spPr>
        <a:xfrm>
          <a:off x="732710"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设计指南</a:t>
          </a:r>
        </a:p>
      </dsp:txBody>
      <dsp:txXfrm>
        <a:off x="775070" y="1241923"/>
        <a:ext cx="1250268" cy="783022"/>
      </dsp:txXfrm>
    </dsp:sp>
    <dsp:sp modelId="{5A68665D-D7FE-4651-8F91-8BE1E51477B9}">
      <dsp:nvSpPr>
        <dsp:cNvPr id="0" name=""/>
        <dsp:cNvSpPr/>
      </dsp:nvSpPr>
      <dsp:spPr>
        <a:xfrm>
          <a:off x="1315405" y="436241"/>
          <a:ext cx="3465188" cy="3465188"/>
        </a:xfrm>
        <a:custGeom>
          <a:avLst/>
          <a:gdLst/>
          <a:ahLst/>
          <a:cxnLst/>
          <a:rect l="0" t="0" r="0" b="0"/>
          <a:pathLst>
            <a:path>
              <a:moveTo>
                <a:pt x="302072" y="755102"/>
              </a:moveTo>
              <a:arcTo wR="1732594" hR="1732594" stAng="12860714"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48F3-654A-4D31-BF41-CF41806FED16}">
      <dsp:nvSpPr>
        <dsp:cNvPr id="0" name=""/>
        <dsp:cNvSpPr/>
      </dsp:nvSpPr>
      <dsp:spPr>
        <a:xfrm>
          <a:off x="2380505" y="2370"/>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lumMod val="65000"/>
                </a:schemeClr>
              </a:solidFill>
              <a:latin typeface="楷体" pitchFamily="49" charset="-122"/>
              <a:ea typeface="楷体" pitchFamily="49" charset="-122"/>
            </a:rPr>
            <a:t>人的因素</a:t>
          </a:r>
        </a:p>
      </dsp:txBody>
      <dsp:txXfrm>
        <a:off x="2422865" y="44730"/>
        <a:ext cx="1250268" cy="783022"/>
      </dsp:txXfrm>
    </dsp:sp>
    <dsp:sp modelId="{A97FDAA9-F1F7-42AD-A983-53F65E7FAF09}">
      <dsp:nvSpPr>
        <dsp:cNvPr id="0" name=""/>
        <dsp:cNvSpPr/>
      </dsp:nvSpPr>
      <dsp:spPr>
        <a:xfrm>
          <a:off x="1315405" y="436241"/>
          <a:ext cx="3465188" cy="3465188"/>
        </a:xfrm>
        <a:custGeom>
          <a:avLst/>
          <a:gdLst/>
          <a:ahLst/>
          <a:cxnLst/>
          <a:rect l="0" t="0" r="0" b="0"/>
          <a:pathLst>
            <a:path>
              <a:moveTo>
                <a:pt x="2409246" y="137594"/>
              </a:moveTo>
              <a:arcTo wR="1732594" hR="1732594" stAng="17579295"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6314A2-1FA6-46EA-8AAE-42899CC669AE}">
      <dsp:nvSpPr>
        <dsp:cNvPr id="0" name=""/>
        <dsp:cNvSpPr/>
      </dsp:nvSpPr>
      <dsp:spPr>
        <a:xfrm>
          <a:off x="4028301"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人机界面风格</a:t>
          </a:r>
        </a:p>
      </dsp:txBody>
      <dsp:txXfrm>
        <a:off x="4070661" y="1241923"/>
        <a:ext cx="1250268" cy="783022"/>
      </dsp:txXfrm>
    </dsp:sp>
    <dsp:sp modelId="{7A0AAC83-1099-494E-8585-82F3AD195F14}">
      <dsp:nvSpPr>
        <dsp:cNvPr id="0" name=""/>
        <dsp:cNvSpPr/>
      </dsp:nvSpPr>
      <dsp:spPr>
        <a:xfrm>
          <a:off x="1315405" y="436241"/>
          <a:ext cx="3465188" cy="3465188"/>
        </a:xfrm>
        <a:custGeom>
          <a:avLst/>
          <a:gdLst/>
          <a:ahLst/>
          <a:cxnLst/>
          <a:rect l="0" t="0" r="0" b="0"/>
          <a:pathLst>
            <a:path>
              <a:moveTo>
                <a:pt x="3462825" y="1642133"/>
              </a:moveTo>
              <a:arcTo wR="1732594" hR="1732594" stAng="21420430"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A02EBA-9864-4703-8EF6-0EC4185E34B2}">
      <dsp:nvSpPr>
        <dsp:cNvPr id="0" name=""/>
        <dsp:cNvSpPr/>
      </dsp:nvSpPr>
      <dsp:spPr>
        <a:xfrm>
          <a:off x="3398899"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设计过程</a:t>
          </a:r>
        </a:p>
      </dsp:txBody>
      <dsp:txXfrm>
        <a:off x="3441259" y="3179023"/>
        <a:ext cx="1250268" cy="783022"/>
      </dsp:txXfrm>
    </dsp:sp>
    <dsp:sp modelId="{AB0D99F2-F1B9-4998-A67D-F4871FAB74F7}">
      <dsp:nvSpPr>
        <dsp:cNvPr id="0" name=""/>
        <dsp:cNvSpPr/>
      </dsp:nvSpPr>
      <dsp:spPr>
        <a:xfrm>
          <a:off x="1315405" y="436241"/>
          <a:ext cx="3465188" cy="3465188"/>
        </a:xfrm>
        <a:custGeom>
          <a:avLst/>
          <a:gdLst/>
          <a:ahLst/>
          <a:cxnLst/>
          <a:rect l="0" t="0" r="0" b="0"/>
          <a:pathLst>
            <a:path>
              <a:moveTo>
                <a:pt x="2076618" y="3430690"/>
              </a:moveTo>
              <a:arcTo wR="1732594" hR="1732594" stAng="4712834" swAng="137433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BC4D46-0118-4E09-AE95-6447E74D6536}">
      <dsp:nvSpPr>
        <dsp:cNvPr id="0" name=""/>
        <dsp:cNvSpPr/>
      </dsp:nvSpPr>
      <dsp:spPr>
        <a:xfrm>
          <a:off x="1362112"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设计问题</a:t>
          </a:r>
        </a:p>
      </dsp:txBody>
      <dsp:txXfrm>
        <a:off x="1404472" y="3179023"/>
        <a:ext cx="1250268" cy="783022"/>
      </dsp:txXfrm>
    </dsp:sp>
    <dsp:sp modelId="{CCBE85B8-FC8C-4EB6-A5A6-8E9DE745AC4D}">
      <dsp:nvSpPr>
        <dsp:cNvPr id="0" name=""/>
        <dsp:cNvSpPr/>
      </dsp:nvSpPr>
      <dsp:spPr>
        <a:xfrm>
          <a:off x="1315405" y="436241"/>
          <a:ext cx="3465188" cy="3465188"/>
        </a:xfrm>
        <a:custGeom>
          <a:avLst/>
          <a:gdLst/>
          <a:ahLst/>
          <a:cxnLst/>
          <a:rect l="0" t="0" r="0" b="0"/>
          <a:pathLst>
            <a:path>
              <a:moveTo>
                <a:pt x="289352" y="2691206"/>
              </a:moveTo>
              <a:arcTo wR="1732594" hR="1732594" stAng="8784456"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4D63A0-F71B-4F10-BEC6-F675B4192319}">
      <dsp:nvSpPr>
        <dsp:cNvPr id="0" name=""/>
        <dsp:cNvSpPr/>
      </dsp:nvSpPr>
      <dsp:spPr>
        <a:xfrm>
          <a:off x="732710"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设计指南</a:t>
          </a:r>
        </a:p>
      </dsp:txBody>
      <dsp:txXfrm>
        <a:off x="775070" y="1241923"/>
        <a:ext cx="1250268" cy="783022"/>
      </dsp:txXfrm>
    </dsp:sp>
    <dsp:sp modelId="{5A68665D-D7FE-4651-8F91-8BE1E51477B9}">
      <dsp:nvSpPr>
        <dsp:cNvPr id="0" name=""/>
        <dsp:cNvSpPr/>
      </dsp:nvSpPr>
      <dsp:spPr>
        <a:xfrm>
          <a:off x="1315405" y="436241"/>
          <a:ext cx="3465188" cy="3465188"/>
        </a:xfrm>
        <a:custGeom>
          <a:avLst/>
          <a:gdLst/>
          <a:ahLst/>
          <a:cxnLst/>
          <a:rect l="0" t="0" r="0" b="0"/>
          <a:pathLst>
            <a:path>
              <a:moveTo>
                <a:pt x="302072" y="755102"/>
              </a:moveTo>
              <a:arcTo wR="1732594" hR="1732594" stAng="12860714"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48F3-654A-4D31-BF41-CF41806FED16}">
      <dsp:nvSpPr>
        <dsp:cNvPr id="0" name=""/>
        <dsp:cNvSpPr/>
      </dsp:nvSpPr>
      <dsp:spPr>
        <a:xfrm>
          <a:off x="2380505" y="2370"/>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lumMod val="65000"/>
                </a:schemeClr>
              </a:solidFill>
              <a:latin typeface="楷体" pitchFamily="49" charset="-122"/>
              <a:ea typeface="楷体" pitchFamily="49" charset="-122"/>
            </a:rPr>
            <a:t>人的因素</a:t>
          </a:r>
        </a:p>
      </dsp:txBody>
      <dsp:txXfrm>
        <a:off x="2422865" y="44730"/>
        <a:ext cx="1250268" cy="783022"/>
      </dsp:txXfrm>
    </dsp:sp>
    <dsp:sp modelId="{A97FDAA9-F1F7-42AD-A983-53F65E7FAF09}">
      <dsp:nvSpPr>
        <dsp:cNvPr id="0" name=""/>
        <dsp:cNvSpPr/>
      </dsp:nvSpPr>
      <dsp:spPr>
        <a:xfrm>
          <a:off x="1315405" y="436241"/>
          <a:ext cx="3465188" cy="3465188"/>
        </a:xfrm>
        <a:custGeom>
          <a:avLst/>
          <a:gdLst/>
          <a:ahLst/>
          <a:cxnLst/>
          <a:rect l="0" t="0" r="0" b="0"/>
          <a:pathLst>
            <a:path>
              <a:moveTo>
                <a:pt x="2409246" y="137594"/>
              </a:moveTo>
              <a:arcTo wR="1732594" hR="1732594" stAng="17579295"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6314A2-1FA6-46EA-8AAE-42899CC669AE}">
      <dsp:nvSpPr>
        <dsp:cNvPr id="0" name=""/>
        <dsp:cNvSpPr/>
      </dsp:nvSpPr>
      <dsp:spPr>
        <a:xfrm>
          <a:off x="4028301"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tx1">
                  <a:lumMod val="65000"/>
                </a:schemeClr>
              </a:solidFill>
              <a:latin typeface="楷体" pitchFamily="49" charset="-122"/>
              <a:ea typeface="楷体" pitchFamily="49" charset="-122"/>
            </a:rPr>
            <a:t>人机界面风格</a:t>
          </a:r>
        </a:p>
      </dsp:txBody>
      <dsp:txXfrm>
        <a:off x="4070661" y="1241923"/>
        <a:ext cx="1250268" cy="783022"/>
      </dsp:txXfrm>
    </dsp:sp>
    <dsp:sp modelId="{7A0AAC83-1099-494E-8585-82F3AD195F14}">
      <dsp:nvSpPr>
        <dsp:cNvPr id="0" name=""/>
        <dsp:cNvSpPr/>
      </dsp:nvSpPr>
      <dsp:spPr>
        <a:xfrm>
          <a:off x="1315405" y="436241"/>
          <a:ext cx="3465188" cy="3465188"/>
        </a:xfrm>
        <a:custGeom>
          <a:avLst/>
          <a:gdLst/>
          <a:ahLst/>
          <a:cxnLst/>
          <a:rect l="0" t="0" r="0" b="0"/>
          <a:pathLst>
            <a:path>
              <a:moveTo>
                <a:pt x="3462825" y="1642133"/>
              </a:moveTo>
              <a:arcTo wR="1732594" hR="1732594" stAng="21420430"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A02EBA-9864-4703-8EF6-0EC4185E34B2}">
      <dsp:nvSpPr>
        <dsp:cNvPr id="0" name=""/>
        <dsp:cNvSpPr/>
      </dsp:nvSpPr>
      <dsp:spPr>
        <a:xfrm>
          <a:off x="3398899"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设计过程</a:t>
          </a:r>
        </a:p>
      </dsp:txBody>
      <dsp:txXfrm>
        <a:off x="3441259" y="3179023"/>
        <a:ext cx="1250268" cy="783022"/>
      </dsp:txXfrm>
    </dsp:sp>
    <dsp:sp modelId="{AB0D99F2-F1B9-4998-A67D-F4871FAB74F7}">
      <dsp:nvSpPr>
        <dsp:cNvPr id="0" name=""/>
        <dsp:cNvSpPr/>
      </dsp:nvSpPr>
      <dsp:spPr>
        <a:xfrm>
          <a:off x="1315405" y="436241"/>
          <a:ext cx="3465188" cy="3465188"/>
        </a:xfrm>
        <a:custGeom>
          <a:avLst/>
          <a:gdLst/>
          <a:ahLst/>
          <a:cxnLst/>
          <a:rect l="0" t="0" r="0" b="0"/>
          <a:pathLst>
            <a:path>
              <a:moveTo>
                <a:pt x="2076618" y="3430690"/>
              </a:moveTo>
              <a:arcTo wR="1732594" hR="1732594" stAng="4712834" swAng="137433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BC4D46-0118-4E09-AE95-6447E74D6536}">
      <dsp:nvSpPr>
        <dsp:cNvPr id="0" name=""/>
        <dsp:cNvSpPr/>
      </dsp:nvSpPr>
      <dsp:spPr>
        <a:xfrm>
          <a:off x="1362112"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设计问题</a:t>
          </a:r>
        </a:p>
      </dsp:txBody>
      <dsp:txXfrm>
        <a:off x="1404472" y="3179023"/>
        <a:ext cx="1250268" cy="783022"/>
      </dsp:txXfrm>
    </dsp:sp>
    <dsp:sp modelId="{CCBE85B8-FC8C-4EB6-A5A6-8E9DE745AC4D}">
      <dsp:nvSpPr>
        <dsp:cNvPr id="0" name=""/>
        <dsp:cNvSpPr/>
      </dsp:nvSpPr>
      <dsp:spPr>
        <a:xfrm>
          <a:off x="1315405" y="436241"/>
          <a:ext cx="3465188" cy="3465188"/>
        </a:xfrm>
        <a:custGeom>
          <a:avLst/>
          <a:gdLst/>
          <a:ahLst/>
          <a:cxnLst/>
          <a:rect l="0" t="0" r="0" b="0"/>
          <a:pathLst>
            <a:path>
              <a:moveTo>
                <a:pt x="289352" y="2691206"/>
              </a:moveTo>
              <a:arcTo wR="1732594" hR="1732594" stAng="8784456"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4D63A0-F71B-4F10-BEC6-F675B4192319}">
      <dsp:nvSpPr>
        <dsp:cNvPr id="0" name=""/>
        <dsp:cNvSpPr/>
      </dsp:nvSpPr>
      <dsp:spPr>
        <a:xfrm>
          <a:off x="732710"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设计指南</a:t>
          </a:r>
        </a:p>
      </dsp:txBody>
      <dsp:txXfrm>
        <a:off x="775070" y="1241923"/>
        <a:ext cx="1250268" cy="783022"/>
      </dsp:txXfrm>
    </dsp:sp>
    <dsp:sp modelId="{5A68665D-D7FE-4651-8F91-8BE1E51477B9}">
      <dsp:nvSpPr>
        <dsp:cNvPr id="0" name=""/>
        <dsp:cNvSpPr/>
      </dsp:nvSpPr>
      <dsp:spPr>
        <a:xfrm>
          <a:off x="1315405" y="436241"/>
          <a:ext cx="3465188" cy="3465188"/>
        </a:xfrm>
        <a:custGeom>
          <a:avLst/>
          <a:gdLst/>
          <a:ahLst/>
          <a:cxnLst/>
          <a:rect l="0" t="0" r="0" b="0"/>
          <a:pathLst>
            <a:path>
              <a:moveTo>
                <a:pt x="302072" y="755102"/>
              </a:moveTo>
              <a:arcTo wR="1732594" hR="1732594" stAng="12860714"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48F3-654A-4D31-BF41-CF41806FED16}">
      <dsp:nvSpPr>
        <dsp:cNvPr id="0" name=""/>
        <dsp:cNvSpPr/>
      </dsp:nvSpPr>
      <dsp:spPr>
        <a:xfrm>
          <a:off x="2380505" y="2370"/>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lumMod val="65000"/>
                </a:schemeClr>
              </a:solidFill>
              <a:latin typeface="楷体" pitchFamily="49" charset="-122"/>
              <a:ea typeface="楷体" pitchFamily="49" charset="-122"/>
            </a:rPr>
            <a:t>人的因素</a:t>
          </a:r>
        </a:p>
      </dsp:txBody>
      <dsp:txXfrm>
        <a:off x="2422865" y="44730"/>
        <a:ext cx="1250268" cy="783022"/>
      </dsp:txXfrm>
    </dsp:sp>
    <dsp:sp modelId="{A97FDAA9-F1F7-42AD-A983-53F65E7FAF09}">
      <dsp:nvSpPr>
        <dsp:cNvPr id="0" name=""/>
        <dsp:cNvSpPr/>
      </dsp:nvSpPr>
      <dsp:spPr>
        <a:xfrm>
          <a:off x="1315405" y="436241"/>
          <a:ext cx="3465188" cy="3465188"/>
        </a:xfrm>
        <a:custGeom>
          <a:avLst/>
          <a:gdLst/>
          <a:ahLst/>
          <a:cxnLst/>
          <a:rect l="0" t="0" r="0" b="0"/>
          <a:pathLst>
            <a:path>
              <a:moveTo>
                <a:pt x="2409246" y="137594"/>
              </a:moveTo>
              <a:arcTo wR="1732594" hR="1732594" stAng="17579295"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6314A2-1FA6-46EA-8AAE-42899CC669AE}">
      <dsp:nvSpPr>
        <dsp:cNvPr id="0" name=""/>
        <dsp:cNvSpPr/>
      </dsp:nvSpPr>
      <dsp:spPr>
        <a:xfrm>
          <a:off x="4028301"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tx1">
                  <a:lumMod val="65000"/>
                </a:schemeClr>
              </a:solidFill>
              <a:latin typeface="楷体" pitchFamily="49" charset="-122"/>
              <a:ea typeface="楷体" pitchFamily="49" charset="-122"/>
            </a:rPr>
            <a:t>人机界面风格</a:t>
          </a:r>
        </a:p>
      </dsp:txBody>
      <dsp:txXfrm>
        <a:off x="4070661" y="1241923"/>
        <a:ext cx="1250268" cy="783022"/>
      </dsp:txXfrm>
    </dsp:sp>
    <dsp:sp modelId="{7A0AAC83-1099-494E-8585-82F3AD195F14}">
      <dsp:nvSpPr>
        <dsp:cNvPr id="0" name=""/>
        <dsp:cNvSpPr/>
      </dsp:nvSpPr>
      <dsp:spPr>
        <a:xfrm>
          <a:off x="1315405" y="436241"/>
          <a:ext cx="3465188" cy="3465188"/>
        </a:xfrm>
        <a:custGeom>
          <a:avLst/>
          <a:gdLst/>
          <a:ahLst/>
          <a:cxnLst/>
          <a:rect l="0" t="0" r="0" b="0"/>
          <a:pathLst>
            <a:path>
              <a:moveTo>
                <a:pt x="3462825" y="1642133"/>
              </a:moveTo>
              <a:arcTo wR="1732594" hR="1732594" stAng="21420430"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A02EBA-9864-4703-8EF6-0EC4185E34B2}">
      <dsp:nvSpPr>
        <dsp:cNvPr id="0" name=""/>
        <dsp:cNvSpPr/>
      </dsp:nvSpPr>
      <dsp:spPr>
        <a:xfrm>
          <a:off x="3398899"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lumMod val="65000"/>
                </a:schemeClr>
              </a:solidFill>
              <a:latin typeface="楷体" pitchFamily="49" charset="-122"/>
              <a:ea typeface="楷体" pitchFamily="49" charset="-122"/>
            </a:rPr>
            <a:t>设计过程</a:t>
          </a:r>
        </a:p>
      </dsp:txBody>
      <dsp:txXfrm>
        <a:off x="3441259" y="3179023"/>
        <a:ext cx="1250268" cy="783022"/>
      </dsp:txXfrm>
    </dsp:sp>
    <dsp:sp modelId="{AB0D99F2-F1B9-4998-A67D-F4871FAB74F7}">
      <dsp:nvSpPr>
        <dsp:cNvPr id="0" name=""/>
        <dsp:cNvSpPr/>
      </dsp:nvSpPr>
      <dsp:spPr>
        <a:xfrm>
          <a:off x="1315405" y="436241"/>
          <a:ext cx="3465188" cy="3465188"/>
        </a:xfrm>
        <a:custGeom>
          <a:avLst/>
          <a:gdLst/>
          <a:ahLst/>
          <a:cxnLst/>
          <a:rect l="0" t="0" r="0" b="0"/>
          <a:pathLst>
            <a:path>
              <a:moveTo>
                <a:pt x="2076618" y="3430690"/>
              </a:moveTo>
              <a:arcTo wR="1732594" hR="1732594" stAng="4712834" swAng="137433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BC4D46-0118-4E09-AE95-6447E74D6536}">
      <dsp:nvSpPr>
        <dsp:cNvPr id="0" name=""/>
        <dsp:cNvSpPr/>
      </dsp:nvSpPr>
      <dsp:spPr>
        <a:xfrm>
          <a:off x="1362112"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设计问题</a:t>
          </a:r>
        </a:p>
      </dsp:txBody>
      <dsp:txXfrm>
        <a:off x="1404472" y="3179023"/>
        <a:ext cx="1250268" cy="783022"/>
      </dsp:txXfrm>
    </dsp:sp>
    <dsp:sp modelId="{CCBE85B8-FC8C-4EB6-A5A6-8E9DE745AC4D}">
      <dsp:nvSpPr>
        <dsp:cNvPr id="0" name=""/>
        <dsp:cNvSpPr/>
      </dsp:nvSpPr>
      <dsp:spPr>
        <a:xfrm>
          <a:off x="1315405" y="436241"/>
          <a:ext cx="3465188" cy="3465188"/>
        </a:xfrm>
        <a:custGeom>
          <a:avLst/>
          <a:gdLst/>
          <a:ahLst/>
          <a:cxnLst/>
          <a:rect l="0" t="0" r="0" b="0"/>
          <a:pathLst>
            <a:path>
              <a:moveTo>
                <a:pt x="289352" y="2691206"/>
              </a:moveTo>
              <a:arcTo wR="1732594" hR="1732594" stAng="8784456"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4D63A0-F71B-4F10-BEC6-F675B4192319}">
      <dsp:nvSpPr>
        <dsp:cNvPr id="0" name=""/>
        <dsp:cNvSpPr/>
      </dsp:nvSpPr>
      <dsp:spPr>
        <a:xfrm>
          <a:off x="732710"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设计指南</a:t>
          </a:r>
        </a:p>
      </dsp:txBody>
      <dsp:txXfrm>
        <a:off x="775070" y="1241923"/>
        <a:ext cx="1250268" cy="783022"/>
      </dsp:txXfrm>
    </dsp:sp>
    <dsp:sp modelId="{5A68665D-D7FE-4651-8F91-8BE1E51477B9}">
      <dsp:nvSpPr>
        <dsp:cNvPr id="0" name=""/>
        <dsp:cNvSpPr/>
      </dsp:nvSpPr>
      <dsp:spPr>
        <a:xfrm>
          <a:off x="1315405" y="436241"/>
          <a:ext cx="3465188" cy="3465188"/>
        </a:xfrm>
        <a:custGeom>
          <a:avLst/>
          <a:gdLst/>
          <a:ahLst/>
          <a:cxnLst/>
          <a:rect l="0" t="0" r="0" b="0"/>
          <a:pathLst>
            <a:path>
              <a:moveTo>
                <a:pt x="302072" y="755102"/>
              </a:moveTo>
              <a:arcTo wR="1732594" hR="1732594" stAng="12860714"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22BB59D-DE69-4BAB-AACD-1E40DEB03F82}">
      <dsp:nvSpPr>
        <dsp:cNvPr id="0" name=""/>
        <dsp:cNvSpPr/>
      </dsp:nvSpPr>
      <dsp:spPr>
        <a:xfrm rot="16200000">
          <a:off x="710294" y="-710294"/>
          <a:ext cx="1787066" cy="3207655"/>
        </a:xfrm>
        <a:prstGeom prst="round1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楷体" pitchFamily="49" charset="-122"/>
              <a:ea typeface="楷体" pitchFamily="49" charset="-122"/>
            </a:rPr>
            <a:t>系统响应时间</a:t>
          </a:r>
        </a:p>
      </dsp:txBody>
      <dsp:txXfrm rot="5400000">
        <a:off x="-1" y="1"/>
        <a:ext cx="3207655" cy="1340299"/>
      </dsp:txXfrm>
    </dsp:sp>
    <dsp:sp modelId="{3C73677B-600D-4C37-AD21-FEF90178C08E}">
      <dsp:nvSpPr>
        <dsp:cNvPr id="0" name=""/>
        <dsp:cNvSpPr/>
      </dsp:nvSpPr>
      <dsp:spPr>
        <a:xfrm>
          <a:off x="3207655" y="0"/>
          <a:ext cx="3207655" cy="1787066"/>
        </a:xfrm>
        <a:prstGeom prst="round1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楷体" pitchFamily="49" charset="-122"/>
              <a:ea typeface="楷体" pitchFamily="49" charset="-122"/>
            </a:rPr>
            <a:t>用户帮助设施</a:t>
          </a:r>
        </a:p>
      </dsp:txBody>
      <dsp:txXfrm>
        <a:off x="3207655" y="0"/>
        <a:ext cx="3207655" cy="1340299"/>
      </dsp:txXfrm>
    </dsp:sp>
    <dsp:sp modelId="{4574C281-F287-44EE-BF0F-A9B70406C501}">
      <dsp:nvSpPr>
        <dsp:cNvPr id="0" name=""/>
        <dsp:cNvSpPr/>
      </dsp:nvSpPr>
      <dsp:spPr>
        <a:xfrm rot="10800000">
          <a:off x="0" y="1787066"/>
          <a:ext cx="3207655" cy="1787066"/>
        </a:xfrm>
        <a:prstGeom prst="round1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楷体" pitchFamily="49" charset="-122"/>
              <a:ea typeface="楷体" pitchFamily="49" charset="-122"/>
            </a:rPr>
            <a:t>出错信息处理</a:t>
          </a:r>
        </a:p>
      </dsp:txBody>
      <dsp:txXfrm rot="10800000">
        <a:off x="0" y="2233832"/>
        <a:ext cx="3207655" cy="1340299"/>
      </dsp:txXfrm>
    </dsp:sp>
    <dsp:sp modelId="{610CEA46-DAC4-477D-BB7A-6CF85092E9A1}">
      <dsp:nvSpPr>
        <dsp:cNvPr id="0" name=""/>
        <dsp:cNvSpPr/>
      </dsp:nvSpPr>
      <dsp:spPr>
        <a:xfrm rot="5400000">
          <a:off x="3917949" y="1076771"/>
          <a:ext cx="1787066" cy="3207655"/>
        </a:xfrm>
        <a:prstGeom prst="round1Rect">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20472" tIns="220472" rIns="220472" bIns="220472"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楷体" pitchFamily="49" charset="-122"/>
              <a:ea typeface="楷体" pitchFamily="49" charset="-122"/>
            </a:rPr>
            <a:t>命令交互</a:t>
          </a:r>
        </a:p>
      </dsp:txBody>
      <dsp:txXfrm rot="-5400000">
        <a:off x="3207654" y="2233832"/>
        <a:ext cx="3207655" cy="1340299"/>
      </dsp:txXfrm>
    </dsp:sp>
    <dsp:sp modelId="{DDD0E3F2-881E-4109-88A6-2F83620F19A5}">
      <dsp:nvSpPr>
        <dsp:cNvPr id="0" name=""/>
        <dsp:cNvSpPr/>
      </dsp:nvSpPr>
      <dsp:spPr>
        <a:xfrm>
          <a:off x="2245358" y="1340299"/>
          <a:ext cx="1924593" cy="893533"/>
        </a:xfrm>
        <a:prstGeom prst="roundRect">
          <a:avLst/>
        </a:prstGeom>
        <a:solidFill>
          <a:schemeClr val="accent1">
            <a:tint val="60000"/>
            <a:hueOff val="0"/>
            <a:satOff val="0"/>
            <a:lumOff val="0"/>
            <a:alphaOff val="0"/>
          </a:schemeClr>
        </a:solidFill>
        <a:ln>
          <a:noFill/>
        </a:ln>
        <a:effectLst>
          <a:outerShdw blurRad="40000" dist="23000" dir="5400000" rotWithShape="0">
            <a:srgbClr val="000000">
              <a:alpha val="35000"/>
            </a:srgbClr>
          </a:outerShdw>
        </a:effectLst>
        <a:scene3d>
          <a:camera prst="orthographicFront"/>
          <a:lightRig rig="flat" dir="t"/>
        </a:scene3d>
        <a:sp3d z="190500" prstMaterial="plastic">
          <a:bevelT w="120900" h="88900"/>
          <a:bevelB w="88900" h="31750" prst="angle"/>
        </a:sp3d>
      </dsp:spPr>
      <dsp:style>
        <a:lnRef idx="0">
          <a:scrgbClr r="0" g="0" b="0"/>
        </a:lnRef>
        <a:fillRef idx="1">
          <a:scrgbClr r="0" g="0" b="0"/>
        </a:fillRef>
        <a:effectRef idx="3">
          <a:scrgbClr r="0" g="0" b="0"/>
        </a:effectRef>
        <a:fontRef idx="minor">
          <a:schemeClr val="lt1"/>
        </a:fontRef>
      </dsp:style>
      <dsp:txBody>
        <a:bodyPr spcFirstLastPara="0" vert="horz" wrap="square" lIns="118110" tIns="118110" rIns="118110" bIns="118110" numCol="1" spcCol="1270" anchor="ctr" anchorCtr="0">
          <a:noAutofit/>
        </a:bodyPr>
        <a:lstStyle/>
        <a:p>
          <a:pPr marL="0" lvl="0" indent="0" algn="ctr" defTabSz="1377950">
            <a:lnSpc>
              <a:spcPct val="90000"/>
            </a:lnSpc>
            <a:spcBef>
              <a:spcPct val="0"/>
            </a:spcBef>
            <a:spcAft>
              <a:spcPct val="35000"/>
            </a:spcAft>
            <a:buNone/>
          </a:pPr>
          <a:r>
            <a:rPr lang="zh-CN" altLang="en-US" sz="3100" b="1" kern="1200" dirty="0">
              <a:latin typeface="楷体" pitchFamily="49" charset="-122"/>
              <a:ea typeface="楷体" pitchFamily="49" charset="-122"/>
            </a:rPr>
            <a:t>四大问题</a:t>
          </a:r>
        </a:p>
      </dsp:txBody>
      <dsp:txXfrm>
        <a:off x="2288977" y="1383918"/>
        <a:ext cx="1837355" cy="80629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1248F3-654A-4D31-BF41-CF41806FED16}">
      <dsp:nvSpPr>
        <dsp:cNvPr id="0" name=""/>
        <dsp:cNvSpPr/>
      </dsp:nvSpPr>
      <dsp:spPr>
        <a:xfrm>
          <a:off x="2380505" y="2370"/>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lumMod val="65000"/>
                </a:schemeClr>
              </a:solidFill>
              <a:latin typeface="楷体" pitchFamily="49" charset="-122"/>
              <a:ea typeface="楷体" pitchFamily="49" charset="-122"/>
            </a:rPr>
            <a:t>人的因素</a:t>
          </a:r>
        </a:p>
      </dsp:txBody>
      <dsp:txXfrm>
        <a:off x="2422865" y="44730"/>
        <a:ext cx="1250268" cy="783022"/>
      </dsp:txXfrm>
    </dsp:sp>
    <dsp:sp modelId="{A97FDAA9-F1F7-42AD-A983-53F65E7FAF09}">
      <dsp:nvSpPr>
        <dsp:cNvPr id="0" name=""/>
        <dsp:cNvSpPr/>
      </dsp:nvSpPr>
      <dsp:spPr>
        <a:xfrm>
          <a:off x="1315405" y="436241"/>
          <a:ext cx="3465188" cy="3465188"/>
        </a:xfrm>
        <a:custGeom>
          <a:avLst/>
          <a:gdLst/>
          <a:ahLst/>
          <a:cxnLst/>
          <a:rect l="0" t="0" r="0" b="0"/>
          <a:pathLst>
            <a:path>
              <a:moveTo>
                <a:pt x="2409246" y="137594"/>
              </a:moveTo>
              <a:arcTo wR="1732594" hR="1732594" stAng="17579295"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A6314A2-1FA6-46EA-8AAE-42899CC669AE}">
      <dsp:nvSpPr>
        <dsp:cNvPr id="0" name=""/>
        <dsp:cNvSpPr/>
      </dsp:nvSpPr>
      <dsp:spPr>
        <a:xfrm>
          <a:off x="4028301"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solidFill>
                <a:schemeClr val="tx1">
                  <a:lumMod val="65000"/>
                </a:schemeClr>
              </a:solidFill>
              <a:latin typeface="楷体" pitchFamily="49" charset="-122"/>
              <a:ea typeface="楷体" pitchFamily="49" charset="-122"/>
            </a:rPr>
            <a:t>人机界面风格</a:t>
          </a:r>
        </a:p>
      </dsp:txBody>
      <dsp:txXfrm>
        <a:off x="4070661" y="1241923"/>
        <a:ext cx="1250268" cy="783022"/>
      </dsp:txXfrm>
    </dsp:sp>
    <dsp:sp modelId="{7A0AAC83-1099-494E-8585-82F3AD195F14}">
      <dsp:nvSpPr>
        <dsp:cNvPr id="0" name=""/>
        <dsp:cNvSpPr/>
      </dsp:nvSpPr>
      <dsp:spPr>
        <a:xfrm>
          <a:off x="1315405" y="436241"/>
          <a:ext cx="3465188" cy="3465188"/>
        </a:xfrm>
        <a:custGeom>
          <a:avLst/>
          <a:gdLst/>
          <a:ahLst/>
          <a:cxnLst/>
          <a:rect l="0" t="0" r="0" b="0"/>
          <a:pathLst>
            <a:path>
              <a:moveTo>
                <a:pt x="3462825" y="1642133"/>
              </a:moveTo>
              <a:arcTo wR="1732594" hR="1732594" stAng="21420430"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CA02EBA-9864-4703-8EF6-0EC4185E34B2}">
      <dsp:nvSpPr>
        <dsp:cNvPr id="0" name=""/>
        <dsp:cNvSpPr/>
      </dsp:nvSpPr>
      <dsp:spPr>
        <a:xfrm>
          <a:off x="3398899"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lumMod val="65000"/>
                </a:schemeClr>
              </a:solidFill>
              <a:latin typeface="楷体" pitchFamily="49" charset="-122"/>
              <a:ea typeface="楷体" pitchFamily="49" charset="-122"/>
            </a:rPr>
            <a:t>设计过程</a:t>
          </a:r>
        </a:p>
      </dsp:txBody>
      <dsp:txXfrm>
        <a:off x="3441259" y="3179023"/>
        <a:ext cx="1250268" cy="783022"/>
      </dsp:txXfrm>
    </dsp:sp>
    <dsp:sp modelId="{AB0D99F2-F1B9-4998-A67D-F4871FAB74F7}">
      <dsp:nvSpPr>
        <dsp:cNvPr id="0" name=""/>
        <dsp:cNvSpPr/>
      </dsp:nvSpPr>
      <dsp:spPr>
        <a:xfrm>
          <a:off x="1315405" y="436241"/>
          <a:ext cx="3465188" cy="3465188"/>
        </a:xfrm>
        <a:custGeom>
          <a:avLst/>
          <a:gdLst/>
          <a:ahLst/>
          <a:cxnLst/>
          <a:rect l="0" t="0" r="0" b="0"/>
          <a:pathLst>
            <a:path>
              <a:moveTo>
                <a:pt x="2076618" y="3430690"/>
              </a:moveTo>
              <a:arcTo wR="1732594" hR="1732594" stAng="4712834" swAng="1374332"/>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E6BC4D46-0118-4E09-AE95-6447E74D6536}">
      <dsp:nvSpPr>
        <dsp:cNvPr id="0" name=""/>
        <dsp:cNvSpPr/>
      </dsp:nvSpPr>
      <dsp:spPr>
        <a:xfrm>
          <a:off x="1362112" y="31366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solidFill>
                <a:schemeClr val="tx1">
                  <a:lumMod val="65000"/>
                </a:schemeClr>
              </a:solidFill>
              <a:latin typeface="楷体" pitchFamily="49" charset="-122"/>
              <a:ea typeface="楷体" pitchFamily="49" charset="-122"/>
            </a:rPr>
            <a:t>设计问题</a:t>
          </a:r>
        </a:p>
      </dsp:txBody>
      <dsp:txXfrm>
        <a:off x="1404472" y="3179023"/>
        <a:ext cx="1250268" cy="783022"/>
      </dsp:txXfrm>
    </dsp:sp>
    <dsp:sp modelId="{CCBE85B8-FC8C-4EB6-A5A6-8E9DE745AC4D}">
      <dsp:nvSpPr>
        <dsp:cNvPr id="0" name=""/>
        <dsp:cNvSpPr/>
      </dsp:nvSpPr>
      <dsp:spPr>
        <a:xfrm>
          <a:off x="1315405" y="436241"/>
          <a:ext cx="3465188" cy="3465188"/>
        </a:xfrm>
        <a:custGeom>
          <a:avLst/>
          <a:gdLst/>
          <a:ahLst/>
          <a:cxnLst/>
          <a:rect l="0" t="0" r="0" b="0"/>
          <a:pathLst>
            <a:path>
              <a:moveTo>
                <a:pt x="289352" y="2691206"/>
              </a:moveTo>
              <a:arcTo wR="1732594" hR="1732594" stAng="8784456" swAng="2195114"/>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0A4D63A0-F71B-4F10-BEC6-F675B4192319}">
      <dsp:nvSpPr>
        <dsp:cNvPr id="0" name=""/>
        <dsp:cNvSpPr/>
      </dsp:nvSpPr>
      <dsp:spPr>
        <a:xfrm>
          <a:off x="732710" y="1199563"/>
          <a:ext cx="1334988" cy="867742"/>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zh-CN" altLang="en-US" sz="2800" b="1" kern="1200" dirty="0">
              <a:latin typeface="楷体" pitchFamily="49" charset="-122"/>
              <a:ea typeface="楷体" pitchFamily="49" charset="-122"/>
            </a:rPr>
            <a:t>设计指南</a:t>
          </a:r>
        </a:p>
      </dsp:txBody>
      <dsp:txXfrm>
        <a:off x="775070" y="1241923"/>
        <a:ext cx="1250268" cy="783022"/>
      </dsp:txXfrm>
    </dsp:sp>
    <dsp:sp modelId="{5A68665D-D7FE-4651-8F91-8BE1E51477B9}">
      <dsp:nvSpPr>
        <dsp:cNvPr id="0" name=""/>
        <dsp:cNvSpPr/>
      </dsp:nvSpPr>
      <dsp:spPr>
        <a:xfrm>
          <a:off x="1315405" y="436241"/>
          <a:ext cx="3465188" cy="3465188"/>
        </a:xfrm>
        <a:custGeom>
          <a:avLst/>
          <a:gdLst/>
          <a:ahLst/>
          <a:cxnLst/>
          <a:rect l="0" t="0" r="0" b="0"/>
          <a:pathLst>
            <a:path>
              <a:moveTo>
                <a:pt x="302072" y="755102"/>
              </a:moveTo>
              <a:arcTo wR="1732594" hR="1732594" stAng="12860714" swAng="1959991"/>
            </a:path>
          </a:pathLst>
        </a:custGeom>
        <a:noFill/>
        <a:ln w="9525" cap="flat" cmpd="sng" algn="ctr">
          <a:solidFill>
            <a:schemeClr val="accent1">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FB1DA2-A680-4D0C-B0D1-590B1689238E}">
      <dsp:nvSpPr>
        <dsp:cNvPr id="0" name=""/>
        <dsp:cNvSpPr/>
      </dsp:nvSpPr>
      <dsp:spPr>
        <a:xfrm rot="5400000">
          <a:off x="2630104" y="97992"/>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一般交互指南</a:t>
          </a:r>
        </a:p>
      </dsp:txBody>
      <dsp:txXfrm rot="-5400000">
        <a:off x="2932264" y="234830"/>
        <a:ext cx="902150" cy="1036955"/>
      </dsp:txXfrm>
    </dsp:sp>
    <dsp:sp modelId="{CA6D8275-F94B-43E5-A417-B6847C5C65ED}">
      <dsp:nvSpPr>
        <dsp:cNvPr id="0" name=""/>
        <dsp:cNvSpPr/>
      </dsp:nvSpPr>
      <dsp:spPr>
        <a:xfrm>
          <a:off x="4078426" y="301365"/>
          <a:ext cx="1681222"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楷体" pitchFamily="49" charset="-122"/>
              <a:ea typeface="楷体" pitchFamily="49" charset="-122"/>
            </a:rPr>
            <a:t> </a:t>
          </a:r>
          <a:endParaRPr lang="zh-CN" altLang="en-US" sz="2400" b="1" kern="1200" dirty="0">
            <a:latin typeface="楷体" pitchFamily="49" charset="-122"/>
            <a:ea typeface="楷体" pitchFamily="49" charset="-122"/>
          </a:endParaRPr>
        </a:p>
      </dsp:txBody>
      <dsp:txXfrm>
        <a:off x="4078426" y="301365"/>
        <a:ext cx="1681222" cy="903882"/>
      </dsp:txXfrm>
    </dsp:sp>
    <dsp:sp modelId="{B7094AE8-E164-44D4-BF43-7179914DDCA1}">
      <dsp:nvSpPr>
        <dsp:cNvPr id="0" name=""/>
        <dsp:cNvSpPr/>
      </dsp:nvSpPr>
      <dsp:spPr>
        <a:xfrm rot="5400000">
          <a:off x="1214624" y="97992"/>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zh-CN" altLang="en-US" sz="4400" b="1" kern="1200">
            <a:latin typeface="楷体" pitchFamily="49" charset="-122"/>
            <a:ea typeface="楷体" pitchFamily="49" charset="-122"/>
          </a:endParaRPr>
        </a:p>
      </dsp:txBody>
      <dsp:txXfrm rot="-5400000">
        <a:off x="1516784" y="234830"/>
        <a:ext cx="902150" cy="1036955"/>
      </dsp:txXfrm>
    </dsp:sp>
    <dsp:sp modelId="{1549C03F-4DFA-4D72-849D-31D36CB04FD7}">
      <dsp:nvSpPr>
        <dsp:cNvPr id="0" name=""/>
        <dsp:cNvSpPr/>
      </dsp:nvSpPr>
      <dsp:spPr>
        <a:xfrm rot="5400000">
          <a:off x="1919652" y="1376684"/>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信息显示指南</a:t>
          </a:r>
        </a:p>
      </dsp:txBody>
      <dsp:txXfrm rot="-5400000">
        <a:off x="2221812" y="1513522"/>
        <a:ext cx="902150" cy="1036955"/>
      </dsp:txXfrm>
    </dsp:sp>
    <dsp:sp modelId="{791CE563-95CF-45C3-8016-ED6F764B7E0D}">
      <dsp:nvSpPr>
        <dsp:cNvPr id="0" name=""/>
        <dsp:cNvSpPr/>
      </dsp:nvSpPr>
      <dsp:spPr>
        <a:xfrm>
          <a:off x="336351" y="1580058"/>
          <a:ext cx="1626989"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r" defTabSz="1066800">
            <a:lnSpc>
              <a:spcPct val="90000"/>
            </a:lnSpc>
            <a:spcBef>
              <a:spcPct val="0"/>
            </a:spcBef>
            <a:spcAft>
              <a:spcPct val="35000"/>
            </a:spcAft>
            <a:buNone/>
          </a:pPr>
          <a:r>
            <a:rPr lang="en-US" altLang="zh-CN" sz="2400" b="1" kern="1200" dirty="0">
              <a:latin typeface="楷体" pitchFamily="49" charset="-122"/>
              <a:ea typeface="楷体" pitchFamily="49" charset="-122"/>
            </a:rPr>
            <a:t> </a:t>
          </a:r>
          <a:endParaRPr lang="zh-CN" altLang="en-US" sz="2400" b="1" kern="1200" dirty="0">
            <a:latin typeface="楷体" pitchFamily="49" charset="-122"/>
            <a:ea typeface="楷体" pitchFamily="49" charset="-122"/>
          </a:endParaRPr>
        </a:p>
      </dsp:txBody>
      <dsp:txXfrm>
        <a:off x="336351" y="1580058"/>
        <a:ext cx="1626989" cy="903882"/>
      </dsp:txXfrm>
    </dsp:sp>
    <dsp:sp modelId="{F7D40FAE-92B7-4B43-A518-6CC50B8DDBA3}">
      <dsp:nvSpPr>
        <dsp:cNvPr id="0" name=""/>
        <dsp:cNvSpPr/>
      </dsp:nvSpPr>
      <dsp:spPr>
        <a:xfrm rot="5400000">
          <a:off x="3335133" y="1376684"/>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zh-CN" altLang="en-US" sz="4400" b="1" kern="1200">
            <a:latin typeface="楷体" pitchFamily="49" charset="-122"/>
            <a:ea typeface="楷体" pitchFamily="49" charset="-122"/>
          </a:endParaRPr>
        </a:p>
      </dsp:txBody>
      <dsp:txXfrm rot="-5400000">
        <a:off x="3637293" y="1513522"/>
        <a:ext cx="902150" cy="1036955"/>
      </dsp:txXfrm>
    </dsp:sp>
    <dsp:sp modelId="{FFF96C77-FA08-41E5-AC5F-6A2D5D9FB859}">
      <dsp:nvSpPr>
        <dsp:cNvPr id="0" name=""/>
        <dsp:cNvSpPr/>
      </dsp:nvSpPr>
      <dsp:spPr>
        <a:xfrm rot="5400000">
          <a:off x="2630104" y="2655377"/>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latin typeface="楷体" pitchFamily="49" charset="-122"/>
              <a:ea typeface="楷体" pitchFamily="49" charset="-122"/>
            </a:rPr>
            <a:t>数据输入指南</a:t>
          </a:r>
        </a:p>
      </dsp:txBody>
      <dsp:txXfrm rot="-5400000">
        <a:off x="2932264" y="2792215"/>
        <a:ext cx="902150" cy="1036955"/>
      </dsp:txXfrm>
    </dsp:sp>
    <dsp:sp modelId="{D0F867F7-4B25-4264-9F4D-733A543D8DE5}">
      <dsp:nvSpPr>
        <dsp:cNvPr id="0" name=""/>
        <dsp:cNvSpPr/>
      </dsp:nvSpPr>
      <dsp:spPr>
        <a:xfrm>
          <a:off x="4078426" y="2858751"/>
          <a:ext cx="1681222" cy="9038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en-US" altLang="zh-CN" sz="2400" b="1" kern="1200" dirty="0">
              <a:latin typeface="楷体" pitchFamily="49" charset="-122"/>
              <a:ea typeface="楷体" pitchFamily="49" charset="-122"/>
            </a:rPr>
            <a:t> </a:t>
          </a:r>
          <a:endParaRPr lang="zh-CN" altLang="en-US" sz="2400" b="1" kern="1200" dirty="0">
            <a:latin typeface="楷体" pitchFamily="49" charset="-122"/>
            <a:ea typeface="楷体" pitchFamily="49" charset="-122"/>
          </a:endParaRPr>
        </a:p>
      </dsp:txBody>
      <dsp:txXfrm>
        <a:off x="4078426" y="2858751"/>
        <a:ext cx="1681222" cy="903882"/>
      </dsp:txXfrm>
    </dsp:sp>
    <dsp:sp modelId="{8402858A-DF7D-4201-BB7A-B36B060242DD}">
      <dsp:nvSpPr>
        <dsp:cNvPr id="0" name=""/>
        <dsp:cNvSpPr/>
      </dsp:nvSpPr>
      <dsp:spPr>
        <a:xfrm rot="5400000">
          <a:off x="1214624" y="2655377"/>
          <a:ext cx="1506471" cy="1310630"/>
        </a:xfrm>
        <a:prstGeom prst="hexagon">
          <a:avLst>
            <a:gd name="adj" fmla="val 25000"/>
            <a:gd name="vf" fmla="val 11547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955800">
            <a:lnSpc>
              <a:spcPct val="90000"/>
            </a:lnSpc>
            <a:spcBef>
              <a:spcPct val="0"/>
            </a:spcBef>
            <a:spcAft>
              <a:spcPct val="35000"/>
            </a:spcAft>
            <a:buNone/>
          </a:pPr>
          <a:endParaRPr lang="zh-CN" altLang="en-US" sz="4400" b="1" kern="1200">
            <a:latin typeface="楷体" pitchFamily="49" charset="-122"/>
            <a:ea typeface="楷体" pitchFamily="49" charset="-122"/>
          </a:endParaRPr>
        </a:p>
      </dsp:txBody>
      <dsp:txXfrm rot="-5400000">
        <a:off x="1516784" y="2792215"/>
        <a:ext cx="902150" cy="1036955"/>
      </dsp:txXfrm>
    </dsp:sp>
  </dsp:spTree>
</dsp:drawing>
</file>

<file path=ppt/diagrams/layout1.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6.xml><?xml version="1.0" encoding="utf-8"?>
<dgm:layoutDef xmlns:dgm="http://schemas.openxmlformats.org/drawingml/2006/diagram" xmlns:a="http://schemas.openxmlformats.org/drawingml/2006/main" uniqueId="urn:microsoft.com/office/officeart/2005/8/layout/cycle6">
  <dgm:title val=""/>
  <dgm:desc val=""/>
  <dgm:catLst>
    <dgm:cat type="cycle" pri="4000"/>
    <dgm:cat type="relationship" pri="24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hoose name="Name9">
      <dgm:if name="Name10" func="var" arg="dir" op="equ" val="norm">
        <dgm:constrLst>
          <dgm:constr type="w" for="ch" forName="node" refType="w"/>
          <dgm:constr type="w" for="ch" ptType="sibTrans" refType="w" refFor="ch" refForName="node" op="equ" fact="0.3"/>
          <dgm:constr type="diam" for="ch" ptType="sibTrans" refType="diam" op="equ"/>
          <dgm:constr type="sibSp" refType="w" refFor="ch" refForName="node" op="equ" fact="0.15"/>
          <dgm:constr type="w" for="ch" forName="spNode" refType="sibSp" fact="1.6"/>
          <dgm:constr type="primFontSz" for="ch" forName="node" op="equ" val="65"/>
        </dgm:constrLst>
      </dgm:if>
      <dgm:else name="Name11">
        <dgm:constrLst>
          <dgm:constr type="w" for="ch" forName="node" refType="w"/>
          <dgm:constr type="w" for="ch" ptType="sibTrans" refType="w" refFor="ch" refForName="node" op="equ" fact="0.3"/>
          <dgm:constr type="diam" for="ch" ptType="sibTrans" refType="diam" op="equ" fact="-1"/>
          <dgm:constr type="sibSp" refType="w" refFor="ch" refForName="node" op="equ" fact="0.15"/>
          <dgm:constr type="w" for="ch" forName="spNode" refType="sibSp" fact="1.6"/>
          <dgm:constr type="primFontSz" for="ch" forName="node" op="equ" val="65"/>
        </dgm:constrLst>
      </dgm:else>
    </dgm:choose>
    <dgm:ruleLst/>
    <dgm:forEach name="Name12" axis="ch" ptType="node">
      <dgm:layoutNode name="node">
        <dgm:varLst>
          <dgm:bulletEnabled val="1"/>
        </dgm:varLst>
        <dgm:alg type="tx"/>
        <dgm:shape xmlns:r="http://schemas.openxmlformats.org/officeDocument/2006/relationships" type="roundRect" r:blip="">
          <dgm:adjLst/>
        </dgm:shape>
        <dgm:presOf axis="desOrSelf" ptType="node"/>
        <dgm:constrLst>
          <dgm:constr type="h" refType="w" fact="0.6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3">
        <dgm:if name="Name14" axis="par ch" ptType="doc node" func="cnt" op="gt" val="1">
          <dgm:layoutNode name="spNode">
            <dgm:alg type="sp"/>
            <dgm:shape xmlns:r="http://schemas.openxmlformats.org/officeDocument/2006/relationships" r:blip="">
              <dgm:adjLst/>
            </dgm:shape>
            <dgm:presOf/>
            <dgm:constrLst>
              <dgm:constr type="h" refType="w"/>
            </dgm:constrLst>
            <dgm:ruleLst/>
          </dgm:layoutNode>
          <dgm:forEach name="Name15" axis="followSib" ptType="sibTrans" hideLastTrans="0" cnt="1">
            <dgm:layoutNode name="sibTrans">
              <dgm:alg type="conn">
                <dgm:param type="dim" val="1D"/>
                <dgm:param type="connRout" val="curve"/>
                <dgm:param type="begPts" val="radial"/>
                <dgm:param type="endPts" val="radial"/>
                <dgm:param type="endSty" val="noArr"/>
              </dgm:alg>
              <dgm:shape xmlns:r="http://schemas.openxmlformats.org/officeDocument/2006/relationships" type="conn" r:blip="">
                <dgm:adjLst/>
              </dgm:shape>
              <dgm:presOf axis="self"/>
              <dgm:constrLst>
                <dgm:constr type="h" refType="w" fact="0.65"/>
                <dgm:constr type="connDist"/>
                <dgm:constr type="begPad" refType="connDist" fact="0.01"/>
                <dgm:constr type="endPad" refType="connDist" fact="0.01"/>
              </dgm:constrLst>
              <dgm:ruleLst/>
            </dgm:layoutNode>
          </dgm:forEach>
        </dgm:if>
        <dgm:else name="Name16"/>
      </dgm:choose>
    </dgm:forEach>
  </dgm:layoutNode>
</dgm:layoutDef>
</file>

<file path=ppt/diagrams/layout7.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solidFill>
                  <a:schemeClr val="tx1">
                    <a:alpha val="99000"/>
                  </a:schemeClr>
                </a:solidFill>
                <a:latin typeface="Segoe UI" pitchFamily="34" charset="0"/>
              </a:rPr>
              <a:t>TechEd 2012</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4/16/2019</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chemeClr val="tx1">
                    <a:alpha val="99000"/>
                  </a:schemeClr>
                </a:solidFill>
                <a:latin typeface="Segoe UI" pitchFamily="34" charset="0"/>
              </a:rPr>
            </a:br>
            <a:r>
              <a:rPr lang="en-US" sz="500" dirty="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a:t>TechEd 2012</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4/16/2019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UI" pitchFamily="34" charset="0"/>
              </a:rPr>
            </a:br>
            <a:r>
              <a:rPr lang="en-US" dirty="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a:t>
            </a:fld>
            <a:endParaRPr lang="zh-CN" altLang="en-US"/>
          </a:p>
        </p:txBody>
      </p:sp>
    </p:spTree>
    <p:extLst>
      <p:ext uri="{BB962C8B-B14F-4D97-AF65-F5344CB8AC3E}">
        <p14:creationId xmlns:p14="http://schemas.microsoft.com/office/powerpoint/2010/main" val="13481669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11</a:t>
            </a:fld>
            <a:endParaRPr lang="en-US" dirty="0"/>
          </a:p>
        </p:txBody>
      </p:sp>
    </p:spTree>
    <p:extLst>
      <p:ext uri="{BB962C8B-B14F-4D97-AF65-F5344CB8AC3E}">
        <p14:creationId xmlns:p14="http://schemas.microsoft.com/office/powerpoint/2010/main" val="26698536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a:t>
            </a:fld>
            <a:endParaRPr lang="en-US" dirty="0"/>
          </a:p>
        </p:txBody>
      </p:sp>
    </p:spTree>
    <p:extLst>
      <p:ext uri="{BB962C8B-B14F-4D97-AF65-F5344CB8AC3E}">
        <p14:creationId xmlns:p14="http://schemas.microsoft.com/office/powerpoint/2010/main" val="2456968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4747AA6-EF2B-440D-A666-F8A7AAD0C6D7}" type="slidenum">
              <a:rPr lang="en-US" altLang="zh-CN"/>
              <a:pPr/>
              <a:t>13</a:t>
            </a:fld>
            <a:endParaRPr lang="en-US" altLang="zh-CN"/>
          </a:p>
        </p:txBody>
      </p:sp>
      <p:sp>
        <p:nvSpPr>
          <p:cNvPr id="737282" name="Rectangle 2"/>
          <p:cNvSpPr>
            <a:spLocks noGrp="1" noRot="1" noChangeAspect="1" noChangeArrowheads="1" noTextEdit="1"/>
          </p:cNvSpPr>
          <p:nvPr>
            <p:ph type="sldImg"/>
          </p:nvPr>
        </p:nvSpPr>
        <p:spPr>
          <a:ln/>
        </p:spPr>
      </p:sp>
      <p:sp>
        <p:nvSpPr>
          <p:cNvPr id="73728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7188884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77399B0-13FE-4D25-BE43-49667317878A}" type="slidenum">
              <a:rPr lang="en-US" altLang="zh-CN"/>
              <a:pPr/>
              <a:t>14</a:t>
            </a:fld>
            <a:endParaRPr lang="en-US" altLang="zh-CN"/>
          </a:p>
        </p:txBody>
      </p:sp>
      <p:sp>
        <p:nvSpPr>
          <p:cNvPr id="739330" name="Rectangle 2"/>
          <p:cNvSpPr>
            <a:spLocks noGrp="1" noRot="1" noChangeAspect="1" noChangeArrowheads="1" noTextEdit="1"/>
          </p:cNvSpPr>
          <p:nvPr>
            <p:ph type="sldImg"/>
          </p:nvPr>
        </p:nvSpPr>
        <p:spPr>
          <a:ln/>
        </p:spPr>
      </p:sp>
      <p:sp>
        <p:nvSpPr>
          <p:cNvPr id="739331" name="Rectangle 3"/>
          <p:cNvSpPr>
            <a:spLocks noGrp="1" noChangeArrowheads="1"/>
          </p:cNvSpPr>
          <p:nvPr>
            <p:ph type="body" idx="1"/>
          </p:nvPr>
        </p:nvSpPr>
        <p:spPr>
          <a:xfrm>
            <a:off x="914400" y="4343400"/>
            <a:ext cx="5029200" cy="4114800"/>
          </a:xfrm>
        </p:spPr>
        <p:txBody>
          <a:bodyPr/>
          <a:lstStyle/>
          <a:p>
            <a:pPr>
              <a:lnSpc>
                <a:spcPct val="95000"/>
              </a:lnSpc>
            </a:pPr>
            <a:r>
              <a:rPr lang="zh-CN" altLang="en-US" sz="800" dirty="0"/>
              <a:t>用户从界面提取到的信息需要存入人的记忆中，供以后回忆和使用。在设计人机界面时不能要求用户记住复杂的操作顺序。</a:t>
            </a:r>
          </a:p>
          <a:p>
            <a:pPr>
              <a:lnSpc>
                <a:spcPct val="95000"/>
              </a:lnSpc>
            </a:pPr>
            <a:r>
              <a:rPr lang="zh-CN" altLang="en-US" sz="800" dirty="0"/>
              <a:t>大多数人遇到问题时不进行形式的演绎和归纳推理，而是使用一组启发式策略，这组策略是以往对类似问题的处理中逐渐获得的。因此，设计人机界面时应便于用户积累有关交互工作的经验，同时要注意启发式策略的一致性，不宜受特殊交互的影响。如，</a:t>
            </a:r>
            <a:r>
              <a:rPr lang="en-US" altLang="zh-CN" sz="800" dirty="0"/>
              <a:t>undo</a:t>
            </a:r>
            <a:r>
              <a:rPr lang="zh-CN" altLang="en-US" sz="800" dirty="0"/>
              <a:t>、</a:t>
            </a:r>
            <a:r>
              <a:rPr lang="en-US" altLang="zh-CN" sz="800" dirty="0"/>
              <a:t>exit</a:t>
            </a:r>
            <a:r>
              <a:rPr lang="zh-CN" altLang="en-US" sz="800" dirty="0"/>
              <a:t>等有统一的含义、位置和表示。</a:t>
            </a:r>
          </a:p>
          <a:p>
            <a:endParaRPr lang="zh-CN" altLang="zh-CN" dirty="0"/>
          </a:p>
        </p:txBody>
      </p:sp>
    </p:spTree>
    <p:extLst>
      <p:ext uri="{BB962C8B-B14F-4D97-AF65-F5344CB8AC3E}">
        <p14:creationId xmlns:p14="http://schemas.microsoft.com/office/powerpoint/2010/main" val="4657204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BB37D04-3B7B-4345-9954-14D888D8CC37}" type="slidenum">
              <a:rPr lang="en-US" altLang="zh-CN"/>
              <a:pPr/>
              <a:t>15</a:t>
            </a:fld>
            <a:endParaRPr lang="en-US" altLang="zh-CN"/>
          </a:p>
        </p:txBody>
      </p:sp>
      <p:sp>
        <p:nvSpPr>
          <p:cNvPr id="743426" name="Rectangle 2"/>
          <p:cNvSpPr>
            <a:spLocks noGrp="1" noRot="1" noChangeAspect="1" noChangeArrowheads="1" noTextEdit="1"/>
          </p:cNvSpPr>
          <p:nvPr>
            <p:ph type="sldImg"/>
          </p:nvPr>
        </p:nvSpPr>
        <p:spPr>
          <a:ln/>
        </p:spPr>
      </p:sp>
      <p:sp>
        <p:nvSpPr>
          <p:cNvPr id="74342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6658810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BF142FF-E4CA-4915-87B0-3BB19719FFA8}" type="slidenum">
              <a:rPr lang="en-US" altLang="zh-CN"/>
              <a:pPr/>
              <a:t>16</a:t>
            </a:fld>
            <a:endParaRPr lang="en-US" altLang="zh-CN"/>
          </a:p>
        </p:txBody>
      </p:sp>
      <p:sp>
        <p:nvSpPr>
          <p:cNvPr id="745474" name="Rectangle 2"/>
          <p:cNvSpPr>
            <a:spLocks noGrp="1" noRot="1" noChangeAspect="1" noChangeArrowheads="1" noTextEdit="1"/>
          </p:cNvSpPr>
          <p:nvPr>
            <p:ph type="sldImg"/>
          </p:nvPr>
        </p:nvSpPr>
        <p:spPr>
          <a:ln/>
        </p:spPr>
      </p:sp>
      <p:sp>
        <p:nvSpPr>
          <p:cNvPr id="74547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7340407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ABEF5B-C2B6-4C9D-AB2F-9533A091303F}" type="slidenum">
              <a:rPr lang="en-US" altLang="zh-CN"/>
              <a:pPr/>
              <a:t>17</a:t>
            </a:fld>
            <a:endParaRPr lang="en-US" altLang="zh-CN"/>
          </a:p>
        </p:txBody>
      </p:sp>
      <p:sp>
        <p:nvSpPr>
          <p:cNvPr id="747522" name="Rectangle 2"/>
          <p:cNvSpPr>
            <a:spLocks noGrp="1" noRot="1" noChangeAspect="1" noChangeArrowheads="1" noTextEdit="1"/>
          </p:cNvSpPr>
          <p:nvPr>
            <p:ph type="sldImg"/>
          </p:nvPr>
        </p:nvSpPr>
        <p:spPr>
          <a:ln/>
        </p:spPr>
      </p:sp>
      <p:sp>
        <p:nvSpPr>
          <p:cNvPr id="74752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838946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61662DD-D027-4FD1-9591-3F405883ECB3}" type="slidenum">
              <a:rPr lang="en-US" altLang="zh-CN"/>
              <a:pPr/>
              <a:t>18</a:t>
            </a:fld>
            <a:endParaRPr lang="en-US" altLang="zh-CN"/>
          </a:p>
        </p:txBody>
      </p:sp>
      <p:sp>
        <p:nvSpPr>
          <p:cNvPr id="749570" name="Rectangle 2"/>
          <p:cNvSpPr>
            <a:spLocks noGrp="1" noRot="1" noChangeAspect="1" noChangeArrowheads="1" noTextEdit="1"/>
          </p:cNvSpPr>
          <p:nvPr>
            <p:ph type="sldImg"/>
          </p:nvPr>
        </p:nvSpPr>
        <p:spPr>
          <a:ln/>
        </p:spPr>
      </p:sp>
      <p:sp>
        <p:nvSpPr>
          <p:cNvPr id="74957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498977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5B0DE8F-99A3-4B22-B257-8F84B9B2FBFC}" type="slidenum">
              <a:rPr lang="en-US" altLang="zh-CN"/>
              <a:pPr/>
              <a:t>19</a:t>
            </a:fld>
            <a:endParaRPr lang="en-US" altLang="zh-CN"/>
          </a:p>
        </p:txBody>
      </p:sp>
      <p:sp>
        <p:nvSpPr>
          <p:cNvPr id="751618" name="Rectangle 2"/>
          <p:cNvSpPr>
            <a:spLocks noGrp="1" noRot="1" noChangeAspect="1" noChangeArrowheads="1" noTextEdit="1"/>
          </p:cNvSpPr>
          <p:nvPr>
            <p:ph type="sldImg"/>
          </p:nvPr>
        </p:nvSpPr>
        <p:spPr>
          <a:ln/>
        </p:spPr>
      </p:sp>
      <p:sp>
        <p:nvSpPr>
          <p:cNvPr id="75161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58285766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97E2B6-EA37-4E83-8D7E-6E3EF804B312}" type="slidenum">
              <a:rPr lang="en-US" altLang="zh-CN"/>
              <a:pPr/>
              <a:t>20</a:t>
            </a:fld>
            <a:endParaRPr lang="en-US" altLang="zh-CN"/>
          </a:p>
        </p:txBody>
      </p:sp>
      <p:sp>
        <p:nvSpPr>
          <p:cNvPr id="753666" name="Rectangle 2"/>
          <p:cNvSpPr>
            <a:spLocks noGrp="1" noRot="1" noChangeAspect="1" noChangeArrowheads="1" noTextEdit="1"/>
          </p:cNvSpPr>
          <p:nvPr>
            <p:ph type="sldImg"/>
          </p:nvPr>
        </p:nvSpPr>
        <p:spPr>
          <a:ln/>
        </p:spPr>
      </p:sp>
      <p:sp>
        <p:nvSpPr>
          <p:cNvPr id="75366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1797870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详细设计阶段的任务还不是具体地编写程序，而是要设计出程序的</a:t>
            </a:r>
            <a:r>
              <a:rPr lang="zh-CN" altLang="en-US" dirty="0">
                <a:latin typeface="Arial"/>
              </a:rPr>
              <a:t>“</a:t>
            </a:r>
            <a:r>
              <a:rPr lang="zh-CN" altLang="en-US" dirty="0"/>
              <a:t>蓝图</a:t>
            </a:r>
            <a:r>
              <a:rPr lang="zh-CN" altLang="en-US" dirty="0">
                <a:latin typeface="Arial"/>
              </a:rPr>
              <a:t>”</a:t>
            </a:r>
            <a:r>
              <a:rPr lang="zh-CN" altLang="en-US" dirty="0"/>
              <a:t>，以后程序员将根据这个蓝图写出实际的程序代码。因此，详细设计的结果基本上决定了最终的程序代码的质量。考虑程序代码的质量时必须注意，程序的</a:t>
            </a:r>
            <a:r>
              <a:rPr lang="zh-CN" altLang="en-US" dirty="0">
                <a:latin typeface="Arial"/>
              </a:rPr>
              <a:t>“</a:t>
            </a:r>
            <a:r>
              <a:rPr lang="zh-CN" altLang="en-US" dirty="0"/>
              <a:t>读者</a:t>
            </a:r>
            <a:r>
              <a:rPr lang="zh-CN" altLang="en-US" dirty="0">
                <a:latin typeface="Arial"/>
              </a:rPr>
              <a:t>”</a:t>
            </a:r>
            <a:r>
              <a:rPr lang="zh-CN" altLang="en-US" dirty="0"/>
              <a:t>有两个，那就是计算机和人。</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在软件的生命周期中，设计测试方案、诊断程序错误、修改和改进程序等等都必须首先读懂程序。实际上对于长期使用的软件系统而言，人读程序的时间可能比写程序的时间还要长得多。因此，衡量程序的质量不仅要看它的逻辑是否正确，性能是否满足要求，更主要的是要看它是否容易阅读和理解。详细设计的目标不仅仅是逻辑上正确地实现每个模块的功能，更重要的是设计出的处理过程应该尽可能简明易懂。结构程序设计技术是实现上述目标的关键技术，因此是详细设计的逻辑基础。</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36538235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F46F7517-2488-46FA-9679-F421FEA1A4B8}" type="slidenum">
              <a:rPr lang="en-US" altLang="zh-CN"/>
              <a:pPr/>
              <a:t>21</a:t>
            </a:fld>
            <a:endParaRPr lang="en-US" altLang="zh-CN"/>
          </a:p>
        </p:txBody>
      </p:sp>
      <p:sp>
        <p:nvSpPr>
          <p:cNvPr id="755714" name="Rectangle 2"/>
          <p:cNvSpPr>
            <a:spLocks noGrp="1" noRot="1" noChangeAspect="1" noChangeArrowheads="1" noTextEdit="1"/>
          </p:cNvSpPr>
          <p:nvPr>
            <p:ph type="sldImg"/>
          </p:nvPr>
        </p:nvSpPr>
        <p:spPr>
          <a:ln/>
        </p:spPr>
      </p:sp>
      <p:sp>
        <p:nvSpPr>
          <p:cNvPr id="75571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2944315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B61FD9E-97C4-4BBE-B039-4CBA41D90C8B}" type="slidenum">
              <a:rPr lang="en-US" altLang="zh-CN"/>
              <a:pPr/>
              <a:t>22</a:t>
            </a:fld>
            <a:endParaRPr lang="en-US" altLang="zh-CN"/>
          </a:p>
        </p:txBody>
      </p:sp>
      <p:sp>
        <p:nvSpPr>
          <p:cNvPr id="757762" name="Rectangle 2"/>
          <p:cNvSpPr>
            <a:spLocks noGrp="1" noRot="1" noChangeAspect="1" noChangeArrowheads="1" noTextEdit="1"/>
          </p:cNvSpPr>
          <p:nvPr>
            <p:ph type="sldImg"/>
          </p:nvPr>
        </p:nvSpPr>
        <p:spPr>
          <a:ln/>
        </p:spPr>
      </p:sp>
      <p:sp>
        <p:nvSpPr>
          <p:cNvPr id="757763" name="Rectangle 3"/>
          <p:cNvSpPr>
            <a:spLocks noGrp="1" noChangeArrowheads="1"/>
          </p:cNvSpPr>
          <p:nvPr>
            <p:ph type="body" idx="1"/>
          </p:nvPr>
        </p:nvSpPr>
        <p:spPr>
          <a:xfrm>
            <a:off x="914400" y="4343400"/>
            <a:ext cx="5029200" cy="4114800"/>
          </a:xfrm>
        </p:spPr>
        <p:txBody>
          <a:bodyPr/>
          <a:lstStyle/>
          <a:p>
            <a:pPr>
              <a:lnSpc>
                <a:spcPct val="90000"/>
              </a:lnSpc>
            </a:pPr>
            <a:r>
              <a:rPr lang="zh-CN" altLang="en-US" dirty="0"/>
              <a:t>以上几种可测量的人性因素并不是每种都能在设计中保持在最佳状态，在设计时，必须根据实际情况进行取舍。</a:t>
            </a:r>
          </a:p>
          <a:p>
            <a:pPr>
              <a:lnSpc>
                <a:spcPct val="90000"/>
              </a:lnSpc>
            </a:pPr>
            <a:r>
              <a:rPr lang="zh-CN" altLang="en-US" dirty="0"/>
              <a:t>如果要维持比较低的出错率，那么系统的效率可能就要变差；如果要保证系统的效率，那么用户的学习时间就要增加，记忆时间也会减少。</a:t>
            </a:r>
          </a:p>
          <a:p>
            <a:pPr>
              <a:lnSpc>
                <a:spcPct val="90000"/>
              </a:lnSpc>
            </a:pPr>
            <a:r>
              <a:rPr lang="zh-CN" altLang="en-US" dirty="0"/>
              <a:t>在进行人机界面设计时，就要针对系统的用户集合和任务集合对设计目标进行论证或折衷。 </a:t>
            </a:r>
          </a:p>
          <a:p>
            <a:endParaRPr lang="zh-CN" altLang="zh-CN" dirty="0"/>
          </a:p>
        </p:txBody>
      </p:sp>
    </p:spTree>
    <p:extLst>
      <p:ext uri="{BB962C8B-B14F-4D97-AF65-F5344CB8AC3E}">
        <p14:creationId xmlns:p14="http://schemas.microsoft.com/office/powerpoint/2010/main" val="4064408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p14="http://schemas.microsoft.com/office/powerpoint/2010/main" val="14731936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2E7046-FDB8-4C15-A48C-A6D48DAA3193}" type="slidenum">
              <a:rPr lang="en-US" altLang="zh-CN"/>
              <a:pPr/>
              <a:t>24</a:t>
            </a:fld>
            <a:endParaRPr lang="en-US" altLang="zh-CN"/>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0713064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62E7046-FDB8-4C15-A48C-A6D48DAA3193}" type="slidenum">
              <a:rPr lang="en-US" altLang="zh-CN"/>
              <a:pPr/>
              <a:t>25</a:t>
            </a:fld>
            <a:endParaRPr lang="en-US" altLang="zh-CN"/>
          </a:p>
        </p:txBody>
      </p:sp>
      <p:sp>
        <p:nvSpPr>
          <p:cNvPr id="763906" name="Rectangle 2"/>
          <p:cNvSpPr>
            <a:spLocks noGrp="1" noRot="1" noChangeAspect="1" noChangeArrowheads="1" noTextEdit="1"/>
          </p:cNvSpPr>
          <p:nvPr>
            <p:ph type="sldImg"/>
          </p:nvPr>
        </p:nvSpPr>
        <p:spPr>
          <a:ln/>
        </p:spPr>
      </p:sp>
      <p:sp>
        <p:nvSpPr>
          <p:cNvPr id="763907"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026216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9CD7ECD1-D419-4083-AFF1-395F09F7ECCB}" type="slidenum">
              <a:rPr lang="en-US" altLang="zh-CN"/>
              <a:pPr/>
              <a:t>26</a:t>
            </a:fld>
            <a:endParaRPr lang="en-US" altLang="zh-CN"/>
          </a:p>
        </p:txBody>
      </p:sp>
      <p:sp>
        <p:nvSpPr>
          <p:cNvPr id="765954" name="Rectangle 2"/>
          <p:cNvSpPr>
            <a:spLocks noGrp="1" noRot="1" noChangeAspect="1" noChangeArrowheads="1" noTextEdit="1"/>
          </p:cNvSpPr>
          <p:nvPr>
            <p:ph type="sldImg"/>
          </p:nvPr>
        </p:nvSpPr>
        <p:spPr>
          <a:ln/>
        </p:spPr>
      </p:sp>
      <p:sp>
        <p:nvSpPr>
          <p:cNvPr id="76595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925749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4516072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173200-355C-40BE-B7DB-1778C1FF1EC7}" type="slidenum">
              <a:rPr lang="en-US" altLang="zh-CN"/>
              <a:pPr/>
              <a:t>28</a:t>
            </a:fld>
            <a:endParaRPr lang="en-US" altLang="zh-CN"/>
          </a:p>
        </p:txBody>
      </p:sp>
      <p:sp>
        <p:nvSpPr>
          <p:cNvPr id="786434" name="Rectangle 2"/>
          <p:cNvSpPr>
            <a:spLocks noGrp="1" noRot="1" noChangeAspect="1" noChangeArrowheads="1" noTextEdit="1"/>
          </p:cNvSpPr>
          <p:nvPr>
            <p:ph type="sldImg"/>
          </p:nvPr>
        </p:nvSpPr>
        <p:spPr>
          <a:ln/>
        </p:spPr>
      </p:sp>
      <p:sp>
        <p:nvSpPr>
          <p:cNvPr id="786435"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897543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1E28A41-8F32-4B76-B0F4-DD1E0584B283}" type="slidenum">
              <a:rPr lang="en-US" altLang="zh-CN"/>
              <a:pPr/>
              <a:t>29</a:t>
            </a:fld>
            <a:endParaRPr lang="en-US" altLang="zh-CN"/>
          </a:p>
        </p:txBody>
      </p:sp>
      <p:sp>
        <p:nvSpPr>
          <p:cNvPr id="788482" name="Rectangle 2"/>
          <p:cNvSpPr>
            <a:spLocks noGrp="1" noRot="1" noChangeAspect="1" noChangeArrowheads="1" noTextEdit="1"/>
          </p:cNvSpPr>
          <p:nvPr>
            <p:ph type="sldImg"/>
          </p:nvPr>
        </p:nvSpPr>
        <p:spPr>
          <a:ln/>
        </p:spPr>
      </p:sp>
      <p:sp>
        <p:nvSpPr>
          <p:cNvPr id="78848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9684572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54EBAF5-6B5F-49CB-905C-F0CBCFC5C431}" type="slidenum">
              <a:rPr lang="en-US" altLang="zh-CN"/>
              <a:pPr/>
              <a:t>30</a:t>
            </a:fld>
            <a:endParaRPr lang="en-US" altLang="zh-CN"/>
          </a:p>
        </p:txBody>
      </p:sp>
      <p:sp>
        <p:nvSpPr>
          <p:cNvPr id="790530" name="Rectangle 2"/>
          <p:cNvSpPr>
            <a:spLocks noGrp="1" noRot="1" noChangeAspect="1" noChangeArrowheads="1" noTextEdit="1"/>
          </p:cNvSpPr>
          <p:nvPr>
            <p:ph type="sldImg"/>
          </p:nvPr>
        </p:nvSpPr>
        <p:spPr>
          <a:ln/>
        </p:spPr>
      </p:sp>
      <p:sp>
        <p:nvSpPr>
          <p:cNvPr id="790531"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2113474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427522679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DC9DB3-CC03-460A-B3BA-76732D6F66A3}" type="slidenum">
              <a:rPr lang="en-US" altLang="zh-CN"/>
              <a:pPr/>
              <a:t>31</a:t>
            </a:fld>
            <a:endParaRPr lang="en-US" altLang="zh-CN"/>
          </a:p>
        </p:txBody>
      </p:sp>
      <p:sp>
        <p:nvSpPr>
          <p:cNvPr id="792578" name="Rectangle 2"/>
          <p:cNvSpPr>
            <a:spLocks noGrp="1" noRot="1" noChangeAspect="1" noChangeArrowheads="1" noTextEdit="1"/>
          </p:cNvSpPr>
          <p:nvPr>
            <p:ph type="sldImg"/>
          </p:nvPr>
        </p:nvSpPr>
        <p:spPr>
          <a:ln/>
        </p:spPr>
      </p:sp>
      <p:sp>
        <p:nvSpPr>
          <p:cNvPr id="79257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5001944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C7CD17D7-40DA-4AD4-9938-BD1E3BC59997}" type="slidenum">
              <a:rPr lang="en-US" altLang="zh-CN"/>
              <a:pPr/>
              <a:t>32</a:t>
            </a:fld>
            <a:endParaRPr lang="en-US" altLang="zh-CN"/>
          </a:p>
        </p:txBody>
      </p:sp>
      <p:sp>
        <p:nvSpPr>
          <p:cNvPr id="796674" name="Rectangle 2"/>
          <p:cNvSpPr>
            <a:spLocks noGrp="1" noRot="1" noChangeAspect="1" noChangeArrowheads="1" noTextEdit="1"/>
          </p:cNvSpPr>
          <p:nvPr>
            <p:ph type="sldImg"/>
          </p:nvPr>
        </p:nvSpPr>
        <p:spPr>
          <a:ln/>
        </p:spPr>
      </p:sp>
      <p:sp>
        <p:nvSpPr>
          <p:cNvPr id="796675" name="Rectangle 3"/>
          <p:cNvSpPr>
            <a:spLocks noGrp="1" noChangeArrowheads="1"/>
          </p:cNvSpPr>
          <p:nvPr>
            <p:ph type="body" idx="1"/>
          </p:nvPr>
        </p:nvSpPr>
        <p:spPr>
          <a:xfrm>
            <a:off x="914400" y="4343400"/>
            <a:ext cx="5029200" cy="4114800"/>
          </a:xfrm>
        </p:spPr>
        <p:txBody>
          <a:bodyPr/>
          <a:lstStyle/>
          <a:p>
            <a:endParaRPr lang="zh-CN" altLang="zh-CN" dirty="0"/>
          </a:p>
        </p:txBody>
      </p:sp>
    </p:spTree>
    <p:extLst>
      <p:ext uri="{BB962C8B-B14F-4D97-AF65-F5344CB8AC3E}">
        <p14:creationId xmlns:p14="http://schemas.microsoft.com/office/powerpoint/2010/main" val="30727687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87FDC7D-B2DC-4D29-93C9-AA244527D31E}" type="slidenum">
              <a:rPr lang="en-US" altLang="zh-CN"/>
              <a:pPr/>
              <a:t>33</a:t>
            </a:fld>
            <a:endParaRPr lang="en-US" altLang="zh-CN"/>
          </a:p>
        </p:txBody>
      </p:sp>
      <p:sp>
        <p:nvSpPr>
          <p:cNvPr id="798722" name="Rectangle 2"/>
          <p:cNvSpPr>
            <a:spLocks noGrp="1" noRot="1" noChangeAspect="1" noChangeArrowheads="1" noTextEdit="1"/>
          </p:cNvSpPr>
          <p:nvPr>
            <p:ph type="sldImg"/>
          </p:nvPr>
        </p:nvSpPr>
        <p:spPr>
          <a:ln/>
        </p:spPr>
      </p:sp>
      <p:sp>
        <p:nvSpPr>
          <p:cNvPr id="798723"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19475548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3DC9DB3-CC03-460A-B3BA-76732D6F66A3}" type="slidenum">
              <a:rPr lang="en-US" altLang="zh-CN"/>
              <a:pPr/>
              <a:t>34</a:t>
            </a:fld>
            <a:endParaRPr lang="en-US" altLang="zh-CN"/>
          </a:p>
        </p:txBody>
      </p:sp>
      <p:sp>
        <p:nvSpPr>
          <p:cNvPr id="792578" name="Rectangle 2"/>
          <p:cNvSpPr>
            <a:spLocks noGrp="1" noRot="1" noChangeAspect="1" noChangeArrowheads="1" noTextEdit="1"/>
          </p:cNvSpPr>
          <p:nvPr>
            <p:ph type="sldImg"/>
          </p:nvPr>
        </p:nvSpPr>
        <p:spPr>
          <a:ln/>
        </p:spPr>
      </p:sp>
      <p:sp>
        <p:nvSpPr>
          <p:cNvPr id="792579" name="Rectangle 3"/>
          <p:cNvSpPr>
            <a:spLocks noGrp="1" noChangeArrowheads="1"/>
          </p:cNvSpPr>
          <p:nvPr>
            <p:ph type="body" idx="1"/>
          </p:nvPr>
        </p:nvSpPr>
        <p:spPr>
          <a:xfrm>
            <a:off x="914400" y="4343400"/>
            <a:ext cx="5029200" cy="4114800"/>
          </a:xfrm>
        </p:spPr>
        <p:txBody>
          <a:bodyPr/>
          <a:lstStyle/>
          <a:p>
            <a:endParaRPr lang="zh-CN" altLang="zh-CN"/>
          </a:p>
        </p:txBody>
      </p:sp>
    </p:spTree>
    <p:extLst>
      <p:ext uri="{BB962C8B-B14F-4D97-AF65-F5344CB8AC3E}">
        <p14:creationId xmlns:p14="http://schemas.microsoft.com/office/powerpoint/2010/main" val="34901032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p14="http://schemas.microsoft.com/office/powerpoint/2010/main" val="38443620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9061023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43</a:t>
            </a:fld>
            <a:endParaRPr lang="en-US" dirty="0"/>
          </a:p>
        </p:txBody>
      </p:sp>
    </p:spTree>
    <p:extLst>
      <p:ext uri="{BB962C8B-B14F-4D97-AF65-F5344CB8AC3E}">
        <p14:creationId xmlns:p14="http://schemas.microsoft.com/office/powerpoint/2010/main" val="39607913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en-US" altLang="zh-CN" dirty="0"/>
              <a:t>(1) </a:t>
            </a:r>
            <a:r>
              <a:rPr lang="zh-CN" altLang="en-US" dirty="0"/>
              <a:t>只显示与当前工作内容有关的信息。用户在获得有关系统的特定功能的信息时，不必看到与之无关的数据、菜单和图形。</a:t>
            </a:r>
          </a:p>
          <a:p>
            <a:pPr indent="-6350">
              <a:buFontTx/>
              <a:buNone/>
            </a:pPr>
            <a:r>
              <a:rPr lang="en-US" altLang="zh-CN" dirty="0"/>
              <a:t>(2) </a:t>
            </a:r>
            <a:r>
              <a:rPr lang="zh-CN" altLang="en-US" dirty="0"/>
              <a:t>不要用数据淹没用户，应该用便于用户迅速吸取信息的方式来表示数据。例如，可以用图形或图表来取代庞大的表格。</a:t>
            </a:r>
          </a:p>
          <a:p>
            <a:pPr indent="-6350">
              <a:buFontTx/>
              <a:buNone/>
            </a:pPr>
            <a:r>
              <a:rPr lang="en-US" altLang="zh-CN" dirty="0"/>
              <a:t>(3) </a:t>
            </a:r>
            <a:r>
              <a:rPr lang="zh-CN" altLang="en-US" dirty="0"/>
              <a:t>使用一致的标记、标准的缩写和可预知的颜色。显示的含义应该非常明确，用户无须参照其他信息源就能理解。</a:t>
            </a:r>
          </a:p>
          <a:p>
            <a:pPr indent="-6350">
              <a:buFontTx/>
              <a:buNone/>
            </a:pPr>
            <a:r>
              <a:rPr lang="en-US" altLang="zh-CN" dirty="0"/>
              <a:t>(4) </a:t>
            </a:r>
            <a:r>
              <a:rPr lang="zh-CN" altLang="en-US" dirty="0"/>
              <a:t>允许用户保持可视化的语境。如果对所显示的图形进行缩放，原始的图像应该一直显示着</a:t>
            </a:r>
            <a:r>
              <a:rPr lang="en-US" altLang="zh-CN" dirty="0"/>
              <a:t>(</a:t>
            </a:r>
            <a:r>
              <a:rPr lang="zh-CN" altLang="en-US" dirty="0"/>
              <a:t>以缩小的形式放在显示屏的一角</a:t>
            </a:r>
            <a:r>
              <a:rPr lang="en-US" altLang="zh-CN" dirty="0"/>
              <a:t>)</a:t>
            </a:r>
            <a:r>
              <a:rPr lang="zh-CN" altLang="en-US" dirty="0"/>
              <a:t>，以使用户知道当前看到的图像部分在原图中所处的相对位置。</a:t>
            </a:r>
          </a:p>
          <a:p>
            <a:pPr indent="-6350">
              <a:buFontTx/>
              <a:buNone/>
            </a:pPr>
            <a:r>
              <a:rPr lang="en-US" altLang="zh-CN" dirty="0"/>
              <a:t>(5) </a:t>
            </a:r>
            <a:r>
              <a:rPr lang="zh-CN" altLang="en-US" dirty="0"/>
              <a:t>产生有意义的出错信息</a:t>
            </a:r>
            <a:r>
              <a:rPr lang="en-US" altLang="zh-CN" dirty="0"/>
              <a:t>(</a:t>
            </a:r>
            <a:r>
              <a:rPr lang="zh-CN" altLang="en-US" dirty="0"/>
              <a:t>参见</a:t>
            </a:r>
            <a:r>
              <a:rPr lang="en-US" altLang="zh-CN" dirty="0"/>
              <a:t>6.2.1</a:t>
            </a:r>
            <a:r>
              <a:rPr lang="zh-CN" altLang="en-US" dirty="0"/>
              <a:t>节</a:t>
            </a:r>
            <a:r>
              <a:rPr lang="en-US" altLang="zh-CN" dirty="0"/>
              <a:t>)</a:t>
            </a:r>
            <a:r>
              <a:rPr lang="zh-CN" altLang="en-US" dirty="0"/>
              <a:t>。</a:t>
            </a:r>
          </a:p>
          <a:p>
            <a:pPr indent="-6350">
              <a:buFontTx/>
              <a:buNone/>
            </a:pPr>
            <a:r>
              <a:rPr lang="en-US" altLang="zh-CN" dirty="0"/>
              <a:t>(6) </a:t>
            </a:r>
            <a:r>
              <a:rPr lang="zh-CN" altLang="en-US" dirty="0"/>
              <a:t>使用大小写、缩进和文本分组以帮助理解。人机界面显示的信息大部分是文字，文字的布局和形式对用户从中提取信息的难易程度有很大影响。</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21728866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en-US" altLang="zh-CN" dirty="0"/>
              <a:t>(1) </a:t>
            </a:r>
            <a:r>
              <a:rPr lang="zh-CN" altLang="en-US" dirty="0"/>
              <a:t>尽量减少用户的输入动作。最重要的是减少击键次数，这可以用下列方法实现：用鼠标从预定义的一组输入中选一个；用</a:t>
            </a:r>
            <a:r>
              <a:rPr lang="zh-CN" altLang="en-US" dirty="0">
                <a:latin typeface="Arial"/>
              </a:rPr>
              <a:t>“</a:t>
            </a:r>
            <a:r>
              <a:rPr lang="zh-CN" altLang="en-US" dirty="0"/>
              <a:t>滑动标尺</a:t>
            </a:r>
            <a:r>
              <a:rPr lang="zh-CN" altLang="en-US" dirty="0">
                <a:latin typeface="Arial"/>
              </a:rPr>
              <a:t>”</a:t>
            </a:r>
            <a:r>
              <a:rPr lang="zh-CN" altLang="en-US" dirty="0"/>
              <a:t>在给定的值域中指定输入值；利用宏把一次击键转变成更复杂的输入数据集合。</a:t>
            </a:r>
          </a:p>
          <a:p>
            <a:pPr indent="-6350">
              <a:buFontTx/>
              <a:buNone/>
            </a:pPr>
            <a:r>
              <a:rPr lang="zh-CN" altLang="en-US" dirty="0"/>
              <a:t>对所有输入动作都提供帮助</a:t>
            </a:r>
            <a:r>
              <a:rPr lang="en-US" altLang="zh-CN" dirty="0"/>
              <a:t>(</a:t>
            </a:r>
            <a:r>
              <a:rPr lang="zh-CN" altLang="en-US" dirty="0"/>
              <a:t>参见</a:t>
            </a:r>
            <a:r>
              <a:rPr lang="en-US" altLang="zh-CN" dirty="0"/>
              <a:t>6.2.1</a:t>
            </a:r>
            <a:r>
              <a:rPr lang="zh-CN" altLang="en-US" dirty="0"/>
              <a:t>节</a:t>
            </a:r>
            <a:r>
              <a:rPr lang="en-US" altLang="zh-CN" dirty="0"/>
              <a:t>)</a:t>
            </a:r>
            <a:r>
              <a:rPr lang="zh-CN" altLang="en-US" dirty="0"/>
              <a:t>。</a:t>
            </a:r>
          </a:p>
          <a:p>
            <a:pPr indent="-6350">
              <a:buFontTx/>
              <a:buNone/>
            </a:pPr>
            <a:r>
              <a:rPr lang="en-US" altLang="zh-CN" dirty="0"/>
              <a:t>(8) </a:t>
            </a:r>
            <a:r>
              <a:rPr lang="zh-CN" altLang="en-US" dirty="0"/>
              <a:t>消除冗余的输入。除非可能发生误解，否则不要要求用户指定输入数据的单位；尽可能提供默认值；绝对不要要求用户提供程序可以自动获得或计算出来的信息。</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408720239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4290145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p14="http://schemas.microsoft.com/office/powerpoint/2010/main" val="3407006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判定表虽然能清晰地表示复杂的条件组合与应做的动作之间的对应关系，但其含义却不是一眼就能看出来的，初次接触这种工具的人理解它需要有一个简短的学习过程。此外，当数据元素的值多于两个时</a:t>
            </a:r>
            <a:r>
              <a:rPr lang="en-US" altLang="zh-CN" dirty="0"/>
              <a:t>(</a:t>
            </a:r>
            <a:r>
              <a:rPr lang="zh-CN" altLang="en-US" dirty="0"/>
              <a:t>例如，</a:t>
            </a:r>
            <a:r>
              <a:rPr lang="en-US" altLang="zh-CN" dirty="0"/>
              <a:t>6.3.4</a:t>
            </a:r>
            <a:r>
              <a:rPr lang="zh-CN" altLang="en-US" dirty="0"/>
              <a:t>例子中假设对机票需细分为头等舱、二等舱和经济舱等多种级别时</a:t>
            </a:r>
            <a:r>
              <a:rPr lang="en-US" altLang="zh-CN" dirty="0"/>
              <a:t>)</a:t>
            </a:r>
            <a:r>
              <a:rPr lang="zh-CN" altLang="en-US" dirty="0"/>
              <a:t>，判定表的简洁程度也将下降。</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35573607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355736075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在许多应用领域中信息都有清楚的层次结构，输入数据、内部存储的信息</a:t>
            </a:r>
            <a:r>
              <a:rPr lang="en-US" altLang="zh-CN" dirty="0"/>
              <a:t>(</a:t>
            </a:r>
            <a:r>
              <a:rPr lang="zh-CN" altLang="en-US" dirty="0"/>
              <a:t>数据库或文件</a:t>
            </a:r>
            <a:r>
              <a:rPr lang="en-US" altLang="zh-CN" dirty="0"/>
              <a:t>)</a:t>
            </a:r>
            <a:r>
              <a:rPr lang="zh-CN" altLang="en-US" dirty="0"/>
              <a:t>以及输出数据都可能有独特的结构。数据结构既影响程序的结构又影响程序的处理过程，重复出现的数据通常由具有循环控制结构的程序来处理，选择数据</a:t>
            </a:r>
            <a:r>
              <a:rPr lang="en-US" altLang="zh-CN" dirty="0"/>
              <a:t>(</a:t>
            </a:r>
            <a:r>
              <a:rPr lang="zh-CN" altLang="en-US" dirty="0"/>
              <a:t>即，可能出现也可能不出现的信息</a:t>
            </a:r>
            <a:r>
              <a:rPr lang="en-US" altLang="zh-CN" dirty="0"/>
              <a:t>)</a:t>
            </a:r>
            <a:r>
              <a:rPr lang="zh-CN" altLang="en-US" dirty="0"/>
              <a:t>要用带有分支控制结构的程序来处理。层次的数据组织通常和使用这些数据的程序的层次结构十分相似。</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2342665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81</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indent="-6350">
              <a:buFontTx/>
              <a:buNone/>
            </a:pPr>
            <a:r>
              <a:rPr lang="zh-CN" altLang="en-US" dirty="0"/>
              <a:t>面向数据结构的设计方法的最终目标是得出对程序处理过程的描述。这种设计方法并不明显地使用软件结构的概念，模块是设计过程的副产品，对于模块独立原理也没有给予应有的重视。因此，这种方法最适合于在详细设计阶段使用，也就是说，在完成了软件结构设计之后，可以使用面向数据结构的方法来设计每个模块的处理过程。</a:t>
            </a:r>
          </a:p>
          <a:p>
            <a:pPr indent="-6350">
              <a:buFontTx/>
              <a:buNone/>
            </a:pPr>
            <a:r>
              <a:rPr lang="en-US" altLang="zh-CN" dirty="0"/>
              <a:t>Jackson</a:t>
            </a:r>
            <a:r>
              <a:rPr lang="zh-CN" altLang="en-US" dirty="0"/>
              <a:t>方法和</a:t>
            </a:r>
            <a:r>
              <a:rPr lang="en-US" altLang="zh-CN" dirty="0" err="1"/>
              <a:t>Warnier</a:t>
            </a:r>
            <a:r>
              <a:rPr lang="zh-CN" altLang="en-US" dirty="0"/>
              <a:t>方法是最著名的两个面向数据结构的设计方法，本节结合一个简单例子扼要地介绍</a:t>
            </a:r>
            <a:r>
              <a:rPr lang="en-US" altLang="zh-CN" dirty="0"/>
              <a:t>Jackson</a:t>
            </a:r>
            <a:r>
              <a:rPr lang="zh-CN" altLang="en-US" dirty="0"/>
              <a:t>方法，目的是使读者对面向数据结构的设计方法有初步了解。</a:t>
            </a:r>
            <a:endParaRPr lang="en-US" altLang="zh-CN" dirty="0"/>
          </a:p>
          <a:p>
            <a:r>
              <a:rPr lang="zh-CN" altLang="en-US" dirty="0"/>
              <a:t>面向数据结构的分析和设计方法是以数据结构为中心，从输入</a:t>
            </a:r>
            <a:r>
              <a:rPr lang="en-US" altLang="zh-CN" dirty="0"/>
              <a:t>/</a:t>
            </a:r>
            <a:r>
              <a:rPr lang="zh-CN" altLang="en-US" dirty="0"/>
              <a:t>输出的数据结构导出程序结构</a:t>
            </a:r>
          </a:p>
          <a:p>
            <a:r>
              <a:rPr lang="zh-CN" altLang="en-US" dirty="0"/>
              <a:t>由于这种方法在国内用得比较少，因此只作了简单介绍，主要是通过一个实例来介绍</a:t>
            </a:r>
            <a:r>
              <a:rPr lang="en-US" altLang="zh-CN" dirty="0"/>
              <a:t>JSP</a:t>
            </a:r>
            <a:r>
              <a:rPr lang="zh-CN" altLang="en-US" dirty="0"/>
              <a:t>方法，使读者对这种方法有一个大致的了解</a:t>
            </a:r>
          </a:p>
          <a:p>
            <a:pPr indent="-6350">
              <a:buFontTx/>
              <a:buNone/>
            </a:pPr>
            <a:endParaRPr lang="zh-CN" altLang="en-US" dirty="0"/>
          </a:p>
          <a:p>
            <a:endParaRPr lang="zh-CN" altLang="zh-CN" dirty="0"/>
          </a:p>
        </p:txBody>
      </p:sp>
    </p:spTree>
    <p:extLst>
      <p:ext uri="{BB962C8B-B14F-4D97-AF65-F5344CB8AC3E}">
        <p14:creationId xmlns:p14="http://schemas.microsoft.com/office/powerpoint/2010/main" val="312868066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82</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0750782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83</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虽然程序中实际使用的数据结构种类繁多，但是它们的数据元素彼此间的逻辑关系却只有顺序、选择和重复</a:t>
            </a:r>
            <a:r>
              <a:rPr lang="en-US" altLang="zh-CN" dirty="0"/>
              <a:t>3</a:t>
            </a:r>
            <a:r>
              <a:rPr lang="zh-CN" altLang="en-US" dirty="0"/>
              <a:t>类，因此，逻辑数据结构也只有这</a:t>
            </a:r>
            <a:r>
              <a:rPr lang="en-US" altLang="zh-CN" dirty="0"/>
              <a:t>3</a:t>
            </a:r>
            <a:r>
              <a:rPr lang="zh-CN" altLang="en-US" dirty="0"/>
              <a:t>类。</a:t>
            </a:r>
          </a:p>
          <a:p>
            <a:endParaRPr lang="zh-CN" altLang="zh-CN" dirty="0"/>
          </a:p>
        </p:txBody>
      </p:sp>
    </p:spTree>
    <p:extLst>
      <p:ext uri="{BB962C8B-B14F-4D97-AF65-F5344CB8AC3E}">
        <p14:creationId xmlns:p14="http://schemas.microsoft.com/office/powerpoint/2010/main" val="384883531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84</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indent="-6350">
              <a:buFontTx/>
              <a:buNone/>
            </a:pPr>
            <a:r>
              <a:rPr lang="zh-CN" altLang="en-US" dirty="0"/>
              <a:t>便于表示层次结构，而且是对结构进行自顶向下分解的有力工具；</a:t>
            </a:r>
          </a:p>
          <a:p>
            <a:pPr indent="-6350">
              <a:buFontTx/>
              <a:buNone/>
            </a:pPr>
            <a:r>
              <a:rPr lang="zh-CN" altLang="en-US" dirty="0"/>
              <a:t>形象直观可读性好；</a:t>
            </a:r>
          </a:p>
          <a:p>
            <a:pPr indent="-6350">
              <a:buFontTx/>
              <a:buNone/>
            </a:pPr>
            <a:r>
              <a:rPr lang="zh-CN" altLang="en-US" dirty="0"/>
              <a:t>既能表示数据结构也能表示程序结构</a:t>
            </a:r>
            <a:r>
              <a:rPr lang="en-US" altLang="zh-CN" dirty="0"/>
              <a:t>(</a:t>
            </a:r>
            <a:r>
              <a:rPr lang="zh-CN" altLang="en-US" dirty="0"/>
              <a:t>因为结构程序设计也只使用上述</a:t>
            </a:r>
            <a:r>
              <a:rPr lang="en-US" altLang="zh-CN" dirty="0"/>
              <a:t>3</a:t>
            </a:r>
            <a:r>
              <a:rPr lang="zh-CN" altLang="en-US" dirty="0"/>
              <a:t>种基本控制结构</a:t>
            </a:r>
            <a:r>
              <a:rPr lang="en-US" altLang="zh-CN" dirty="0"/>
              <a:t>)</a:t>
            </a:r>
            <a:r>
              <a:rPr lang="zh-CN" altLang="en-US" dirty="0"/>
              <a:t>。</a:t>
            </a:r>
          </a:p>
          <a:p>
            <a:endParaRPr lang="zh-CN" altLang="zh-CN" dirty="0"/>
          </a:p>
        </p:txBody>
      </p:sp>
    </p:spTree>
    <p:extLst>
      <p:ext uri="{BB962C8B-B14F-4D97-AF65-F5344CB8AC3E}">
        <p14:creationId xmlns:p14="http://schemas.microsoft.com/office/powerpoint/2010/main" val="34428105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85</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r>
              <a:rPr lang="zh-CN" altLang="en-US" dirty="0"/>
              <a:t>用这种图形工具表示选择或重复结构时，选择条件或循环结束条件不能直接在图上表示出来，影响了图的表达能力，也不易直接把图翻译成程序，此外，框间连线为斜线，不易在行式打印机上输出。</a:t>
            </a:r>
            <a:endParaRPr lang="zh-CN" altLang="zh-CN" dirty="0"/>
          </a:p>
        </p:txBody>
      </p:sp>
    </p:spTree>
    <p:extLst>
      <p:ext uri="{BB962C8B-B14F-4D97-AF65-F5344CB8AC3E}">
        <p14:creationId xmlns:p14="http://schemas.microsoft.com/office/powerpoint/2010/main" val="78477086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86</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1789826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87</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39548779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a:t>
            </a:fld>
            <a:endParaRPr lang="en-US" dirty="0"/>
          </a:p>
        </p:txBody>
      </p:sp>
    </p:spTree>
    <p:extLst>
      <p:ext uri="{BB962C8B-B14F-4D97-AF65-F5344CB8AC3E}">
        <p14:creationId xmlns:p14="http://schemas.microsoft.com/office/powerpoint/2010/main" val="38697081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88</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indent="-6350">
              <a:buFontTx/>
              <a:buNone/>
            </a:pPr>
            <a:r>
              <a:rPr lang="zh-CN" altLang="en-US" sz="800" dirty="0"/>
              <a:t>层次图中的一个方框通常代表一个模块；而</a:t>
            </a:r>
            <a:r>
              <a:rPr lang="en-US" altLang="zh-CN" sz="800" dirty="0"/>
              <a:t>Jackson</a:t>
            </a:r>
            <a:r>
              <a:rPr lang="zh-CN" altLang="en-US" sz="800" dirty="0"/>
              <a:t>图即使在描绘程序结构时，一个方框也并不代表一个模块，通常一个方框只代表几个语句。</a:t>
            </a:r>
            <a:endParaRPr lang="en-US" altLang="zh-CN" sz="800" dirty="0"/>
          </a:p>
          <a:p>
            <a:pPr indent="-6350">
              <a:buFontTx/>
              <a:buNone/>
            </a:pPr>
            <a:r>
              <a:rPr lang="zh-CN" altLang="en-US" sz="800" dirty="0"/>
              <a:t>层次图表现的是调用关系，通常一个模块除了调用下级模块外，还完成其他操作；而</a:t>
            </a:r>
            <a:r>
              <a:rPr lang="en-US" altLang="zh-CN" sz="800" dirty="0"/>
              <a:t>Jackson</a:t>
            </a:r>
            <a:r>
              <a:rPr lang="zh-CN" altLang="en-US" sz="800" dirty="0"/>
              <a:t>图表现的是组成关系，也就是说，一个方框中包括的操作仅仅由它下层框中的那些操作组成。</a:t>
            </a:r>
          </a:p>
          <a:p>
            <a:endParaRPr lang="zh-CN" altLang="zh-CN" dirty="0"/>
          </a:p>
        </p:txBody>
      </p:sp>
    </p:spTree>
    <p:extLst>
      <p:ext uri="{BB962C8B-B14F-4D97-AF65-F5344CB8AC3E}">
        <p14:creationId xmlns:p14="http://schemas.microsoft.com/office/powerpoint/2010/main" val="10833499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89</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09780298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90</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总之，描绘程序结构的</a:t>
            </a:r>
            <a:r>
              <a:rPr lang="en-US" altLang="zh-CN" dirty="0"/>
              <a:t>Jackson</a:t>
            </a:r>
            <a:r>
              <a:rPr lang="zh-CN" altLang="en-US" dirty="0"/>
              <a:t>图应该综合输入数据结构和输出数据结构的层次关系而导出来。在导出程序结构图的过程中，由于改进的</a:t>
            </a:r>
            <a:r>
              <a:rPr lang="en-US" altLang="zh-CN" dirty="0"/>
              <a:t>Jackson</a:t>
            </a:r>
            <a:r>
              <a:rPr lang="zh-CN" altLang="en-US" dirty="0"/>
              <a:t>图规定在构成顺序结构的元素中不能有重复出现或选择出现的元素，因此可能需要增加中间层次的处理框。</a:t>
            </a:r>
          </a:p>
          <a:p>
            <a:endParaRPr lang="zh-CN" altLang="zh-CN" dirty="0"/>
          </a:p>
        </p:txBody>
      </p:sp>
    </p:spTree>
    <p:extLst>
      <p:ext uri="{BB962C8B-B14F-4D97-AF65-F5344CB8AC3E}">
        <p14:creationId xmlns:p14="http://schemas.microsoft.com/office/powerpoint/2010/main" val="280827000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91</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en-US" altLang="zh-CN" dirty="0"/>
              <a:t>Jackson</a:t>
            </a:r>
            <a:r>
              <a:rPr lang="zh-CN" altLang="en-US" dirty="0"/>
              <a:t>方法中使用的伪码和</a:t>
            </a:r>
            <a:r>
              <a:rPr lang="en-US" altLang="zh-CN" dirty="0"/>
              <a:t>Jackson</a:t>
            </a:r>
            <a:r>
              <a:rPr lang="zh-CN" altLang="en-US" dirty="0"/>
              <a:t>图是完全对应的，下面是和</a:t>
            </a:r>
            <a:r>
              <a:rPr lang="en-US" altLang="zh-CN" dirty="0"/>
              <a:t>3</a:t>
            </a:r>
            <a:r>
              <a:rPr lang="zh-CN" altLang="en-US" dirty="0"/>
              <a:t>种基本结构对应的伪码。</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和图</a:t>
            </a:r>
            <a:r>
              <a:rPr lang="en-US" altLang="zh-CN" dirty="0"/>
              <a:t>6.11(a)</a:t>
            </a:r>
            <a:r>
              <a:rPr lang="zh-CN" altLang="en-US" dirty="0"/>
              <a:t>所示的顺序结构对应的伪码，其中</a:t>
            </a:r>
            <a:r>
              <a:rPr lang="zh-CN" altLang="en-US" dirty="0">
                <a:latin typeface="Arial"/>
              </a:rPr>
              <a:t>‘</a:t>
            </a:r>
            <a:r>
              <a:rPr lang="en-US" altLang="zh-CN" dirty="0" err="1"/>
              <a:t>seq</a:t>
            </a:r>
            <a:r>
              <a:rPr lang="en-US" altLang="zh-CN" dirty="0">
                <a:latin typeface="Arial"/>
              </a:rPr>
              <a:t>’</a:t>
            </a:r>
            <a:r>
              <a:rPr lang="zh-CN" altLang="en-US" dirty="0"/>
              <a:t>和</a:t>
            </a:r>
            <a:r>
              <a:rPr lang="zh-CN" altLang="en-US" dirty="0">
                <a:latin typeface="Arial"/>
              </a:rPr>
              <a:t>‘</a:t>
            </a:r>
            <a:r>
              <a:rPr lang="en-US" altLang="zh-CN" dirty="0"/>
              <a:t>end</a:t>
            </a:r>
            <a:r>
              <a:rPr lang="en-US" altLang="zh-CN" dirty="0">
                <a:latin typeface="Arial"/>
              </a:rPr>
              <a:t>’</a:t>
            </a:r>
            <a:r>
              <a:rPr lang="zh-CN" altLang="en-US" dirty="0"/>
              <a:t>是关键字：</a:t>
            </a:r>
          </a:p>
          <a:p>
            <a:endParaRPr lang="zh-CN" altLang="zh-CN" dirty="0"/>
          </a:p>
        </p:txBody>
      </p:sp>
    </p:spTree>
    <p:extLst>
      <p:ext uri="{BB962C8B-B14F-4D97-AF65-F5344CB8AC3E}">
        <p14:creationId xmlns:p14="http://schemas.microsoft.com/office/powerpoint/2010/main" val="14029725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92</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en-US" altLang="zh-CN" dirty="0"/>
              <a:t>6.11(b)</a:t>
            </a:r>
            <a:r>
              <a:rPr lang="zh-CN" altLang="en-US" dirty="0"/>
              <a:t>所示的选择结构对应的伪码，其中</a:t>
            </a:r>
            <a:r>
              <a:rPr lang="zh-CN" altLang="en-US" dirty="0">
                <a:latin typeface="Arial"/>
              </a:rPr>
              <a:t>‘</a:t>
            </a:r>
            <a:r>
              <a:rPr lang="en-US" altLang="zh-CN" dirty="0"/>
              <a:t>select</a:t>
            </a:r>
            <a:r>
              <a:rPr lang="en-US" altLang="zh-CN" dirty="0">
                <a:latin typeface="Arial"/>
              </a:rPr>
              <a:t>’</a:t>
            </a:r>
            <a:r>
              <a:rPr lang="zh-CN" altLang="en-US" dirty="0"/>
              <a:t>、</a:t>
            </a:r>
            <a:r>
              <a:rPr lang="zh-CN" altLang="en-US" dirty="0">
                <a:latin typeface="Arial"/>
              </a:rPr>
              <a:t>‘</a:t>
            </a:r>
            <a:r>
              <a:rPr lang="en-US" altLang="zh-CN" dirty="0"/>
              <a:t>or</a:t>
            </a:r>
            <a:r>
              <a:rPr lang="en-US" altLang="zh-CN" dirty="0">
                <a:latin typeface="Arial"/>
              </a:rPr>
              <a:t>’</a:t>
            </a:r>
            <a:r>
              <a:rPr lang="zh-CN" altLang="en-US" dirty="0"/>
              <a:t>和</a:t>
            </a:r>
            <a:r>
              <a:rPr lang="zh-CN" altLang="en-US" dirty="0">
                <a:latin typeface="Arial"/>
              </a:rPr>
              <a:t>‘</a:t>
            </a:r>
            <a:r>
              <a:rPr lang="en-US" altLang="zh-CN" dirty="0"/>
              <a:t>end</a:t>
            </a:r>
            <a:r>
              <a:rPr lang="en-US" altLang="zh-CN" dirty="0">
                <a:latin typeface="Arial"/>
              </a:rPr>
              <a:t>’</a:t>
            </a:r>
            <a:r>
              <a:rPr lang="zh-CN" altLang="en-US" dirty="0"/>
              <a:t>是关键字，</a:t>
            </a:r>
            <a:r>
              <a:rPr lang="en-US" altLang="zh-CN" dirty="0"/>
              <a:t>cond1</a:t>
            </a:r>
            <a:r>
              <a:rPr lang="zh-CN" altLang="en-US" dirty="0"/>
              <a:t>、</a:t>
            </a:r>
            <a:r>
              <a:rPr lang="en-US" altLang="zh-CN" dirty="0"/>
              <a:t>cond2</a:t>
            </a:r>
            <a:r>
              <a:rPr lang="zh-CN" altLang="en-US" dirty="0"/>
              <a:t>和</a:t>
            </a:r>
            <a:r>
              <a:rPr lang="en-US" altLang="zh-CN" dirty="0"/>
              <a:t>cond3</a:t>
            </a:r>
            <a:r>
              <a:rPr lang="zh-CN" altLang="en-US" dirty="0"/>
              <a:t>分别是执行</a:t>
            </a:r>
            <a:r>
              <a:rPr lang="en-US" altLang="zh-CN" dirty="0"/>
              <a:t>B</a:t>
            </a:r>
            <a:r>
              <a:rPr lang="zh-CN" altLang="en-US" dirty="0"/>
              <a:t>、</a:t>
            </a:r>
            <a:r>
              <a:rPr lang="en-US" altLang="zh-CN" dirty="0"/>
              <a:t>C</a:t>
            </a:r>
            <a:r>
              <a:rPr lang="zh-CN" altLang="en-US" dirty="0"/>
              <a:t>或</a:t>
            </a:r>
            <a:r>
              <a:rPr lang="en-US" altLang="zh-CN" dirty="0"/>
              <a:t>D</a:t>
            </a:r>
            <a:r>
              <a:rPr lang="zh-CN" altLang="en-US" dirty="0"/>
              <a:t>的条件：</a:t>
            </a:r>
          </a:p>
          <a:p>
            <a:endParaRPr lang="zh-CN" altLang="zh-CN" dirty="0"/>
          </a:p>
        </p:txBody>
      </p:sp>
    </p:spTree>
    <p:extLst>
      <p:ext uri="{BB962C8B-B14F-4D97-AF65-F5344CB8AC3E}">
        <p14:creationId xmlns:p14="http://schemas.microsoft.com/office/powerpoint/2010/main" val="195073976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93</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r>
              <a:rPr lang="en-US" altLang="zh-CN" dirty="0"/>
              <a:t>6.11(d)</a:t>
            </a:r>
            <a:r>
              <a:rPr lang="zh-CN" altLang="en-US" dirty="0"/>
              <a:t>所示重复结构对应的伪码，其中</a:t>
            </a:r>
            <a:r>
              <a:rPr lang="zh-CN" altLang="en-US" dirty="0">
                <a:latin typeface="Arial"/>
              </a:rPr>
              <a:t>‘</a:t>
            </a:r>
            <a:r>
              <a:rPr lang="en-US" altLang="zh-CN" dirty="0" err="1"/>
              <a:t>iter</a:t>
            </a:r>
            <a:r>
              <a:rPr lang="en-US" altLang="zh-CN" dirty="0">
                <a:latin typeface="Arial"/>
              </a:rPr>
              <a:t>’</a:t>
            </a:r>
            <a:r>
              <a:rPr lang="zh-CN" altLang="en-US" dirty="0"/>
              <a:t>、</a:t>
            </a:r>
            <a:r>
              <a:rPr lang="zh-CN" altLang="en-US" dirty="0">
                <a:latin typeface="Arial"/>
              </a:rPr>
              <a:t>‘</a:t>
            </a:r>
            <a:r>
              <a:rPr lang="en-US" altLang="zh-CN" dirty="0"/>
              <a:t>until</a:t>
            </a:r>
            <a:r>
              <a:rPr lang="en-US" altLang="zh-CN" dirty="0">
                <a:latin typeface="Arial"/>
              </a:rPr>
              <a:t>’</a:t>
            </a:r>
            <a:r>
              <a:rPr lang="zh-CN" altLang="en-US" dirty="0"/>
              <a:t>、</a:t>
            </a:r>
            <a:r>
              <a:rPr lang="zh-CN" altLang="en-US" dirty="0">
                <a:latin typeface="Arial"/>
              </a:rPr>
              <a:t>‘</a:t>
            </a:r>
            <a:r>
              <a:rPr lang="en-US" altLang="zh-CN" dirty="0"/>
              <a:t>while</a:t>
            </a:r>
            <a:r>
              <a:rPr lang="en-US" altLang="zh-CN" dirty="0">
                <a:latin typeface="Arial"/>
              </a:rPr>
              <a:t>’</a:t>
            </a:r>
            <a:r>
              <a:rPr lang="zh-CN" altLang="en-US" dirty="0"/>
              <a:t>和</a:t>
            </a:r>
            <a:r>
              <a:rPr lang="zh-CN" altLang="en-US" dirty="0">
                <a:latin typeface="Arial"/>
              </a:rPr>
              <a:t>‘</a:t>
            </a:r>
            <a:r>
              <a:rPr lang="en-US" altLang="zh-CN" dirty="0"/>
              <a:t>end</a:t>
            </a:r>
            <a:r>
              <a:rPr lang="en-US" altLang="zh-CN" dirty="0">
                <a:latin typeface="Arial"/>
              </a:rPr>
              <a:t>’</a:t>
            </a:r>
            <a:r>
              <a:rPr lang="zh-CN" altLang="en-US" dirty="0"/>
              <a:t>是关键字，</a:t>
            </a:r>
            <a:r>
              <a:rPr lang="en-US" altLang="zh-CN" dirty="0" err="1"/>
              <a:t>cond</a:t>
            </a:r>
            <a:r>
              <a:rPr lang="zh-CN" altLang="en-US" dirty="0"/>
              <a:t>是条件：</a:t>
            </a:r>
            <a:endParaRPr lang="zh-CN" altLang="zh-CN" dirty="0"/>
          </a:p>
        </p:txBody>
      </p:sp>
    </p:spTree>
    <p:extLst>
      <p:ext uri="{BB962C8B-B14F-4D97-AF65-F5344CB8AC3E}">
        <p14:creationId xmlns:p14="http://schemas.microsoft.com/office/powerpoint/2010/main" val="398916545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94</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endParaRPr lang="zh-CN" altLang="zh-CN" dirty="0"/>
          </a:p>
        </p:txBody>
      </p:sp>
    </p:spTree>
    <p:extLst>
      <p:ext uri="{BB962C8B-B14F-4D97-AF65-F5344CB8AC3E}">
        <p14:creationId xmlns:p14="http://schemas.microsoft.com/office/powerpoint/2010/main" val="221294406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95</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indent="-6350">
              <a:buFontTx/>
              <a:buNone/>
            </a:pPr>
            <a:r>
              <a:rPr lang="zh-CN" altLang="en-US" dirty="0"/>
              <a:t>对于这个简单例子而言，输入和输出数据的结构很容易确定。图</a:t>
            </a:r>
            <a:r>
              <a:rPr lang="en-US" altLang="zh-CN" dirty="0"/>
              <a:t>6.12</a:t>
            </a:r>
            <a:r>
              <a:rPr lang="zh-CN" altLang="en-US" dirty="0"/>
              <a:t>是用</a:t>
            </a:r>
            <a:r>
              <a:rPr lang="en-US" altLang="zh-CN" dirty="0"/>
              <a:t>Jackson</a:t>
            </a:r>
            <a:r>
              <a:rPr lang="zh-CN" altLang="en-US" dirty="0"/>
              <a:t>图描绘的输入输出数据结构。</a:t>
            </a:r>
          </a:p>
        </p:txBody>
      </p:sp>
    </p:spTree>
    <p:extLst>
      <p:ext uri="{BB962C8B-B14F-4D97-AF65-F5344CB8AC3E}">
        <p14:creationId xmlns:p14="http://schemas.microsoft.com/office/powerpoint/2010/main" val="39656453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96</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第二步是分析确定在输入数据结构和输出数据结构中有对应关系的数据单元。在这个例子中哪些数据单元有对应关系呢</a:t>
            </a:r>
            <a:r>
              <a:rPr lang="en-US" altLang="zh-CN" dirty="0"/>
              <a:t>?</a:t>
            </a:r>
            <a:r>
              <a:rPr lang="zh-CN" altLang="en-US" dirty="0"/>
              <a:t>输出数据总是通过对输入数据的处理而得到的，因此在输入输出数据结构最高层次的两个单元总是有对应关系的。这一对单元将和程序结构图中最顶层的方框</a:t>
            </a:r>
            <a:r>
              <a:rPr lang="en-US" altLang="zh-CN" dirty="0"/>
              <a:t>(</a:t>
            </a:r>
            <a:r>
              <a:rPr lang="zh-CN" altLang="en-US" dirty="0"/>
              <a:t>代表程序</a:t>
            </a:r>
            <a:r>
              <a:rPr lang="en-US" altLang="zh-CN" dirty="0"/>
              <a:t>)</a:t>
            </a:r>
            <a:r>
              <a:rPr lang="zh-CN" altLang="en-US" dirty="0"/>
              <a:t>相对应，也就是说经过程序的处理由正文文件得到输出表格。因为每处理输入数据中一个</a:t>
            </a:r>
            <a:r>
              <a:rPr lang="zh-CN" altLang="en-US" dirty="0">
                <a:latin typeface="Arial"/>
              </a:rPr>
              <a:t>“</a:t>
            </a:r>
            <a:r>
              <a:rPr lang="zh-CN" altLang="en-US" dirty="0"/>
              <a:t>字符串</a:t>
            </a:r>
            <a:r>
              <a:rPr lang="zh-CN" altLang="en-US" dirty="0">
                <a:latin typeface="Arial"/>
              </a:rPr>
              <a:t>”</a:t>
            </a:r>
            <a:r>
              <a:rPr lang="zh-CN" altLang="en-US" dirty="0"/>
              <a:t>之后，就可以得到输出数据中一个</a:t>
            </a:r>
            <a:r>
              <a:rPr lang="zh-CN" altLang="en-US" dirty="0">
                <a:latin typeface="Arial"/>
              </a:rPr>
              <a:t>“</a:t>
            </a:r>
            <a:r>
              <a:rPr lang="zh-CN" altLang="en-US" dirty="0"/>
              <a:t>串信息</a:t>
            </a:r>
            <a:r>
              <a:rPr lang="zh-CN" altLang="en-US" dirty="0">
                <a:latin typeface="Arial"/>
              </a:rPr>
              <a:t>”</a:t>
            </a:r>
            <a:r>
              <a:rPr lang="zh-CN" altLang="en-US" dirty="0"/>
              <a:t>，它们都是重复出现的数据单元，而且出现次序和重复次数都完全相同，因此，</a:t>
            </a:r>
            <a:r>
              <a:rPr lang="zh-CN" altLang="en-US" dirty="0">
                <a:latin typeface="Arial"/>
              </a:rPr>
              <a:t>“</a:t>
            </a:r>
            <a:r>
              <a:rPr lang="zh-CN" altLang="en-US" dirty="0"/>
              <a:t>字符串</a:t>
            </a:r>
            <a:r>
              <a:rPr lang="zh-CN" altLang="en-US" dirty="0">
                <a:latin typeface="Arial"/>
              </a:rPr>
              <a:t>”</a:t>
            </a:r>
            <a:r>
              <a:rPr lang="zh-CN" altLang="en-US" dirty="0"/>
              <a:t>和</a:t>
            </a:r>
            <a:r>
              <a:rPr lang="zh-CN" altLang="en-US" dirty="0">
                <a:latin typeface="Arial"/>
              </a:rPr>
              <a:t>“</a:t>
            </a:r>
            <a:r>
              <a:rPr lang="zh-CN" altLang="en-US" dirty="0"/>
              <a:t>串信息</a:t>
            </a:r>
            <a:r>
              <a:rPr lang="zh-CN" altLang="en-US" dirty="0">
                <a:latin typeface="Arial"/>
              </a:rPr>
              <a:t>”</a:t>
            </a:r>
            <a:r>
              <a:rPr lang="zh-CN" altLang="en-US" dirty="0"/>
              <a:t>也是一对有对应关系的单元。</a:t>
            </a:r>
          </a:p>
          <a:p>
            <a:pPr indent="-6350">
              <a:buFontTx/>
              <a:buNone/>
            </a:pPr>
            <a:r>
              <a:rPr lang="zh-CN" altLang="en-US" dirty="0"/>
              <a:t>还有其他有对应关系的单元吗</a:t>
            </a:r>
            <a:r>
              <a:rPr lang="en-US" altLang="zh-CN" dirty="0"/>
              <a:t>?</a:t>
            </a:r>
            <a:r>
              <a:rPr lang="zh-CN" altLang="en-US" dirty="0"/>
              <a:t>为了回答这个问题依次考察输入数据结构中余下的每个数据单元。</a:t>
            </a:r>
            <a:r>
              <a:rPr lang="zh-CN" altLang="en-US" dirty="0">
                <a:latin typeface="Arial"/>
              </a:rPr>
              <a:t>“</a:t>
            </a:r>
            <a:r>
              <a:rPr lang="zh-CN" altLang="en-US" dirty="0"/>
              <a:t>字符</a:t>
            </a:r>
            <a:r>
              <a:rPr lang="zh-CN" altLang="en-US" dirty="0">
                <a:latin typeface="Arial"/>
              </a:rPr>
              <a:t>”</a:t>
            </a:r>
            <a:r>
              <a:rPr lang="zh-CN" altLang="en-US" dirty="0"/>
              <a:t>不可能和多个字符组成的</a:t>
            </a:r>
            <a:r>
              <a:rPr lang="zh-CN" altLang="en-US" dirty="0">
                <a:latin typeface="Arial"/>
              </a:rPr>
              <a:t>“</a:t>
            </a:r>
            <a:r>
              <a:rPr lang="zh-CN" altLang="en-US" dirty="0"/>
              <a:t>字符串</a:t>
            </a:r>
            <a:r>
              <a:rPr lang="zh-CN" altLang="en-US" dirty="0">
                <a:latin typeface="Arial"/>
              </a:rPr>
              <a:t>”</a:t>
            </a:r>
            <a:r>
              <a:rPr lang="zh-CN" altLang="en-US" dirty="0"/>
              <a:t>对应，和输出数据结构中其他数据单元也不能对应。</a:t>
            </a:r>
            <a:r>
              <a:rPr lang="zh-CN" altLang="en-US" dirty="0">
                <a:latin typeface="Arial"/>
              </a:rPr>
              <a:t>“</a:t>
            </a:r>
            <a:r>
              <a:rPr lang="zh-CN" altLang="en-US" dirty="0"/>
              <a:t>空格</a:t>
            </a:r>
            <a:r>
              <a:rPr lang="zh-CN" altLang="en-US" dirty="0">
                <a:latin typeface="Arial"/>
              </a:rPr>
              <a:t>”</a:t>
            </a:r>
            <a:r>
              <a:rPr lang="zh-CN" altLang="en-US" dirty="0"/>
              <a:t>能和</a:t>
            </a:r>
            <a:r>
              <a:rPr lang="zh-CN" altLang="en-US" dirty="0">
                <a:latin typeface="Arial"/>
              </a:rPr>
              <a:t>“</a:t>
            </a:r>
            <a:r>
              <a:rPr lang="zh-CN" altLang="en-US" dirty="0"/>
              <a:t>空格数</a:t>
            </a:r>
            <a:r>
              <a:rPr lang="zh-CN" altLang="en-US" dirty="0">
                <a:latin typeface="Arial"/>
              </a:rPr>
              <a:t>”</a:t>
            </a:r>
            <a:r>
              <a:rPr lang="zh-CN" altLang="en-US" dirty="0"/>
              <a:t>对应吗</a:t>
            </a:r>
            <a:r>
              <a:rPr lang="en-US" altLang="zh-CN" dirty="0"/>
              <a:t>?</a:t>
            </a:r>
            <a:r>
              <a:rPr lang="zh-CN" altLang="en-US" dirty="0"/>
              <a:t>显然，单个空格并不能决定一个记录中包含的空格个数，因此没有对应关系。通过类似的考察发现，输入数据结构中余下的任何一个单元在输出数据结构中都找不到对应的单元，也就是说，在这个例子中输入输出数据结构中只有上述两对有对应关系的单元。在图</a:t>
            </a:r>
            <a:r>
              <a:rPr lang="en-US" altLang="zh-CN" dirty="0"/>
              <a:t>6.12</a:t>
            </a:r>
            <a:r>
              <a:rPr lang="zh-CN" altLang="en-US" dirty="0"/>
              <a:t>中用一对虚线箭头把有对应关系的数据单元连接起来，以突出表明这种对应关系。</a:t>
            </a:r>
          </a:p>
        </p:txBody>
      </p:sp>
    </p:spTree>
    <p:extLst>
      <p:ext uri="{BB962C8B-B14F-4D97-AF65-F5344CB8AC3E}">
        <p14:creationId xmlns:p14="http://schemas.microsoft.com/office/powerpoint/2010/main" val="195674429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97</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首先，在描绘程序结构的</a:t>
            </a:r>
            <a:r>
              <a:rPr lang="en-US" altLang="zh-CN" dirty="0"/>
              <a:t>Jackson</a:t>
            </a:r>
            <a:r>
              <a:rPr lang="zh-CN" altLang="en-US" dirty="0"/>
              <a:t>图的最顶层画一个处理框</a:t>
            </a:r>
            <a:r>
              <a:rPr lang="zh-CN" altLang="en-US" dirty="0">
                <a:latin typeface="Arial"/>
              </a:rPr>
              <a:t>“</a:t>
            </a:r>
            <a:r>
              <a:rPr lang="zh-CN" altLang="en-US" dirty="0"/>
              <a:t>统计空格</a:t>
            </a:r>
            <a:r>
              <a:rPr lang="zh-CN" altLang="en-US" dirty="0">
                <a:latin typeface="Arial"/>
              </a:rPr>
              <a:t>”</a:t>
            </a:r>
            <a:r>
              <a:rPr lang="zh-CN" altLang="en-US" dirty="0"/>
              <a:t>，它与</a:t>
            </a:r>
            <a:r>
              <a:rPr lang="zh-CN" altLang="en-US" dirty="0">
                <a:latin typeface="Arial"/>
              </a:rPr>
              <a:t>“</a:t>
            </a:r>
            <a:r>
              <a:rPr lang="zh-CN" altLang="en-US" dirty="0"/>
              <a:t>正文文件</a:t>
            </a:r>
            <a:r>
              <a:rPr lang="zh-CN" altLang="en-US" dirty="0">
                <a:latin typeface="Arial"/>
              </a:rPr>
              <a:t>”</a:t>
            </a:r>
            <a:r>
              <a:rPr lang="zh-CN" altLang="en-US" dirty="0"/>
              <a:t>和</a:t>
            </a:r>
            <a:r>
              <a:rPr lang="zh-CN" altLang="en-US" dirty="0">
                <a:latin typeface="Arial"/>
              </a:rPr>
              <a:t>“</a:t>
            </a:r>
            <a:r>
              <a:rPr lang="zh-CN" altLang="en-US" dirty="0"/>
              <a:t>输出表格</a:t>
            </a:r>
            <a:r>
              <a:rPr lang="zh-CN" altLang="en-US" dirty="0">
                <a:latin typeface="Arial"/>
              </a:rPr>
              <a:t>”</a:t>
            </a:r>
            <a:r>
              <a:rPr lang="zh-CN" altLang="en-US" dirty="0"/>
              <a:t>这对最顶层的数据单元相对应。但是接下来还不能立即画与另一对数据单元</a:t>
            </a:r>
            <a:r>
              <a:rPr lang="en-US" altLang="zh-CN" dirty="0"/>
              <a:t>(</a:t>
            </a:r>
            <a:r>
              <a:rPr lang="en-US" altLang="zh-CN" dirty="0">
                <a:latin typeface="Arial"/>
              </a:rPr>
              <a:t>“</a:t>
            </a:r>
            <a:r>
              <a:rPr lang="zh-CN" altLang="en-US" dirty="0"/>
              <a:t>字符串</a:t>
            </a:r>
            <a:r>
              <a:rPr lang="zh-CN" altLang="en-US" dirty="0">
                <a:latin typeface="Arial"/>
              </a:rPr>
              <a:t>”</a:t>
            </a:r>
            <a:r>
              <a:rPr lang="zh-CN" altLang="en-US" dirty="0"/>
              <a:t>和</a:t>
            </a:r>
            <a:r>
              <a:rPr lang="zh-CN" altLang="en-US" dirty="0">
                <a:latin typeface="Arial"/>
              </a:rPr>
              <a:t>“</a:t>
            </a:r>
            <a:r>
              <a:rPr lang="zh-CN" altLang="en-US" dirty="0"/>
              <a:t>串信息</a:t>
            </a:r>
            <a:r>
              <a:rPr lang="zh-CN" altLang="en-US" dirty="0">
                <a:latin typeface="Arial"/>
              </a:rPr>
              <a:t>”</a:t>
            </a:r>
            <a:r>
              <a:rPr lang="en-US" altLang="zh-CN" dirty="0"/>
              <a:t>)</a:t>
            </a:r>
            <a:r>
              <a:rPr lang="zh-CN" altLang="en-US" dirty="0"/>
              <a:t>相对应的处理框，因为在输出数据结构中</a:t>
            </a:r>
            <a:r>
              <a:rPr lang="zh-CN" altLang="en-US" dirty="0">
                <a:latin typeface="Arial"/>
              </a:rPr>
              <a:t>“</a:t>
            </a:r>
            <a:r>
              <a:rPr lang="zh-CN" altLang="en-US" dirty="0"/>
              <a:t>串信息</a:t>
            </a:r>
            <a:r>
              <a:rPr lang="zh-CN" altLang="en-US" dirty="0">
                <a:latin typeface="Arial"/>
              </a:rPr>
              <a:t>”</a:t>
            </a:r>
            <a:r>
              <a:rPr lang="zh-CN" altLang="en-US" dirty="0"/>
              <a:t>的上层还有</a:t>
            </a:r>
            <a:r>
              <a:rPr lang="zh-CN" altLang="en-US" dirty="0">
                <a:latin typeface="Arial"/>
              </a:rPr>
              <a:t>“</a:t>
            </a:r>
            <a:r>
              <a:rPr lang="zh-CN" altLang="en-US" dirty="0"/>
              <a:t>表格体</a:t>
            </a:r>
            <a:r>
              <a:rPr lang="zh-CN" altLang="en-US" dirty="0">
                <a:latin typeface="Arial"/>
              </a:rPr>
              <a:t>”</a:t>
            </a:r>
            <a:r>
              <a:rPr lang="zh-CN" altLang="en-US" dirty="0"/>
              <a:t>和</a:t>
            </a:r>
            <a:r>
              <a:rPr lang="zh-CN" altLang="en-US" dirty="0">
                <a:latin typeface="Arial"/>
              </a:rPr>
              <a:t>“</a:t>
            </a:r>
            <a:r>
              <a:rPr lang="zh-CN" altLang="en-US" dirty="0"/>
              <a:t>空格总数</a:t>
            </a:r>
            <a:r>
              <a:rPr lang="zh-CN" altLang="en-US" dirty="0">
                <a:latin typeface="Arial"/>
              </a:rPr>
              <a:t>”</a:t>
            </a:r>
            <a:r>
              <a:rPr lang="zh-CN" altLang="en-US" dirty="0"/>
              <a:t>两个数据单元，在程序结构图的第二层应该有与这两个单元对应的处理框</a:t>
            </a:r>
            <a:r>
              <a:rPr lang="en-US" altLang="zh-CN" dirty="0">
                <a:latin typeface="Arial"/>
              </a:rPr>
              <a:t>——“</a:t>
            </a:r>
            <a:r>
              <a:rPr lang="zh-CN" altLang="en-US" dirty="0"/>
              <a:t>程序体</a:t>
            </a:r>
            <a:r>
              <a:rPr lang="zh-CN" altLang="en-US" dirty="0">
                <a:latin typeface="Arial"/>
              </a:rPr>
              <a:t>”</a:t>
            </a:r>
            <a:r>
              <a:rPr lang="zh-CN" altLang="en-US" dirty="0"/>
              <a:t>和</a:t>
            </a:r>
            <a:r>
              <a:rPr lang="zh-CN" altLang="en-US" dirty="0">
                <a:latin typeface="Arial"/>
              </a:rPr>
              <a:t>“</a:t>
            </a:r>
            <a:r>
              <a:rPr lang="zh-CN" altLang="en-US" dirty="0"/>
              <a:t>印总数</a:t>
            </a:r>
            <a:r>
              <a:rPr lang="zh-CN" altLang="en-US" dirty="0">
                <a:latin typeface="Arial"/>
              </a:rPr>
              <a:t>”</a:t>
            </a:r>
            <a:r>
              <a:rPr lang="zh-CN" altLang="en-US" dirty="0"/>
              <a:t>。</a:t>
            </a:r>
          </a:p>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因此，在程序结构图的第三层才是与</a:t>
            </a:r>
            <a:r>
              <a:rPr lang="zh-CN" altLang="en-US" dirty="0">
                <a:latin typeface="Arial"/>
              </a:rPr>
              <a:t>“</a:t>
            </a:r>
            <a:r>
              <a:rPr lang="zh-CN" altLang="en-US" dirty="0"/>
              <a:t>字符串</a:t>
            </a:r>
            <a:r>
              <a:rPr lang="zh-CN" altLang="en-US" dirty="0">
                <a:latin typeface="Arial"/>
              </a:rPr>
              <a:t>”</a:t>
            </a:r>
            <a:r>
              <a:rPr lang="zh-CN" altLang="en-US" dirty="0"/>
              <a:t>和</a:t>
            </a:r>
            <a:r>
              <a:rPr lang="zh-CN" altLang="en-US" dirty="0">
                <a:latin typeface="Arial"/>
              </a:rPr>
              <a:t>“</a:t>
            </a:r>
            <a:r>
              <a:rPr lang="zh-CN" altLang="en-US" dirty="0"/>
              <a:t>串信息</a:t>
            </a:r>
            <a:r>
              <a:rPr lang="zh-CN" altLang="en-US" dirty="0">
                <a:latin typeface="Arial"/>
              </a:rPr>
              <a:t>”</a:t>
            </a:r>
            <a:r>
              <a:rPr lang="zh-CN" altLang="en-US" dirty="0"/>
              <a:t>相对应的处理框</a:t>
            </a:r>
            <a:r>
              <a:rPr lang="en-US" altLang="zh-CN" dirty="0">
                <a:latin typeface="Arial"/>
              </a:rPr>
              <a:t>——“</a:t>
            </a:r>
            <a:r>
              <a:rPr lang="zh-CN" altLang="en-US" dirty="0"/>
              <a:t>处理字符串</a:t>
            </a:r>
            <a:r>
              <a:rPr lang="zh-CN" altLang="en-US" dirty="0">
                <a:latin typeface="Arial"/>
              </a:rPr>
              <a:t>”</a:t>
            </a:r>
            <a:r>
              <a:rPr lang="zh-CN" altLang="en-US" dirty="0"/>
              <a:t>。在程序结构图的第四层似乎应该是和</a:t>
            </a:r>
            <a:r>
              <a:rPr lang="zh-CN" altLang="en-US" dirty="0">
                <a:latin typeface="Arial"/>
              </a:rPr>
              <a:t>“</a:t>
            </a:r>
            <a:r>
              <a:rPr lang="zh-CN" altLang="en-US" dirty="0"/>
              <a:t>字符串</a:t>
            </a:r>
            <a:r>
              <a:rPr lang="zh-CN" altLang="en-US" dirty="0">
                <a:latin typeface="Arial"/>
              </a:rPr>
              <a:t>”</a:t>
            </a:r>
            <a:r>
              <a:rPr lang="zh-CN" altLang="en-US" dirty="0"/>
              <a:t>、</a:t>
            </a:r>
            <a:r>
              <a:rPr lang="zh-CN" altLang="en-US" dirty="0">
                <a:latin typeface="Arial"/>
              </a:rPr>
              <a:t>“</a:t>
            </a:r>
            <a:r>
              <a:rPr lang="zh-CN" altLang="en-US" dirty="0"/>
              <a:t>字符</a:t>
            </a:r>
            <a:r>
              <a:rPr lang="zh-CN" altLang="en-US" dirty="0">
                <a:latin typeface="Arial"/>
              </a:rPr>
              <a:t>”</a:t>
            </a:r>
            <a:r>
              <a:rPr lang="zh-CN" altLang="en-US" dirty="0"/>
              <a:t>及</a:t>
            </a:r>
            <a:r>
              <a:rPr lang="zh-CN" altLang="en-US" dirty="0">
                <a:latin typeface="Arial"/>
              </a:rPr>
              <a:t>“</a:t>
            </a:r>
            <a:r>
              <a:rPr lang="zh-CN" altLang="en-US" dirty="0"/>
              <a:t>空格数</a:t>
            </a:r>
            <a:r>
              <a:rPr lang="zh-CN" altLang="en-US" dirty="0">
                <a:latin typeface="Arial"/>
              </a:rPr>
              <a:t>”</a:t>
            </a:r>
            <a:r>
              <a:rPr lang="zh-CN" altLang="en-US" dirty="0"/>
              <a:t>等数据单元对应的处理框</a:t>
            </a:r>
            <a:r>
              <a:rPr lang="zh-CN" altLang="en-US" dirty="0">
                <a:latin typeface="Arial"/>
              </a:rPr>
              <a:t>“</a:t>
            </a:r>
            <a:r>
              <a:rPr lang="zh-CN" altLang="en-US" dirty="0"/>
              <a:t>印字符串</a:t>
            </a:r>
            <a:r>
              <a:rPr lang="zh-CN" altLang="en-US" dirty="0">
                <a:latin typeface="Arial"/>
              </a:rPr>
              <a:t>”</a:t>
            </a:r>
            <a:r>
              <a:rPr lang="zh-CN" altLang="en-US" dirty="0"/>
              <a:t>、</a:t>
            </a:r>
            <a:r>
              <a:rPr lang="zh-CN" altLang="en-US" dirty="0">
                <a:latin typeface="Arial"/>
              </a:rPr>
              <a:t>“</a:t>
            </a:r>
            <a:r>
              <a:rPr lang="zh-CN" altLang="en-US" dirty="0"/>
              <a:t>分析字符</a:t>
            </a:r>
            <a:r>
              <a:rPr lang="zh-CN" altLang="en-US" dirty="0">
                <a:latin typeface="Arial"/>
              </a:rPr>
              <a:t>”</a:t>
            </a:r>
            <a:r>
              <a:rPr lang="zh-CN" altLang="en-US" dirty="0"/>
              <a:t>及</a:t>
            </a:r>
            <a:r>
              <a:rPr lang="zh-CN" altLang="en-US" dirty="0">
                <a:latin typeface="Arial"/>
              </a:rPr>
              <a:t>“</a:t>
            </a:r>
            <a:r>
              <a:rPr lang="zh-CN" altLang="en-US" dirty="0"/>
              <a:t>印空格数</a:t>
            </a:r>
            <a:r>
              <a:rPr lang="zh-CN" altLang="en-US" dirty="0">
                <a:latin typeface="Arial"/>
              </a:rPr>
              <a:t>”</a:t>
            </a:r>
            <a:r>
              <a:rPr lang="zh-CN" altLang="en-US" dirty="0"/>
              <a:t>，这</a:t>
            </a:r>
            <a:r>
              <a:rPr lang="en-US" altLang="zh-CN" dirty="0"/>
              <a:t>3</a:t>
            </a:r>
            <a:r>
              <a:rPr lang="zh-CN" altLang="en-US" dirty="0"/>
              <a:t>个处理是顺序执行的。但是，</a:t>
            </a:r>
            <a:r>
              <a:rPr lang="zh-CN" altLang="en-US" dirty="0">
                <a:latin typeface="Arial"/>
              </a:rPr>
              <a:t>“</a:t>
            </a:r>
            <a:r>
              <a:rPr lang="zh-CN" altLang="en-US" dirty="0"/>
              <a:t>字符</a:t>
            </a:r>
            <a:r>
              <a:rPr lang="zh-CN" altLang="en-US" dirty="0">
                <a:latin typeface="Arial"/>
              </a:rPr>
              <a:t>”</a:t>
            </a:r>
            <a:r>
              <a:rPr lang="zh-CN" altLang="en-US" dirty="0"/>
              <a:t>是重复出现的数据单元，因此</a:t>
            </a:r>
            <a:r>
              <a:rPr lang="zh-CN" altLang="en-US" dirty="0">
                <a:latin typeface="Arial"/>
              </a:rPr>
              <a:t>“</a:t>
            </a:r>
            <a:r>
              <a:rPr lang="zh-CN" altLang="en-US" dirty="0"/>
              <a:t>分析字符</a:t>
            </a:r>
            <a:r>
              <a:rPr lang="zh-CN" altLang="en-US" dirty="0">
                <a:latin typeface="Arial"/>
              </a:rPr>
              <a:t>”</a:t>
            </a:r>
            <a:r>
              <a:rPr lang="zh-CN" altLang="en-US" dirty="0"/>
              <a:t>也应该是重复执行的处理。改进的</a:t>
            </a:r>
            <a:r>
              <a:rPr lang="en-US" altLang="zh-CN" dirty="0"/>
              <a:t>Jackson</a:t>
            </a:r>
            <a:r>
              <a:rPr lang="zh-CN" altLang="en-US" dirty="0"/>
              <a:t>图规定顺序执行的处理中不允许混有重复执行或选择执行的处理，所以在</a:t>
            </a:r>
            <a:r>
              <a:rPr lang="zh-CN" altLang="en-US" dirty="0">
                <a:latin typeface="Arial"/>
              </a:rPr>
              <a:t>“</a:t>
            </a:r>
            <a:r>
              <a:rPr lang="zh-CN" altLang="en-US" dirty="0"/>
              <a:t>分析字符</a:t>
            </a:r>
            <a:r>
              <a:rPr lang="zh-CN" altLang="en-US" dirty="0">
                <a:latin typeface="Arial"/>
              </a:rPr>
              <a:t>”</a:t>
            </a:r>
            <a:r>
              <a:rPr lang="zh-CN" altLang="en-US" dirty="0"/>
              <a:t>这个处理框上面又增加了一个处理框</a:t>
            </a:r>
            <a:r>
              <a:rPr lang="zh-CN" altLang="en-US" dirty="0">
                <a:latin typeface="Arial"/>
              </a:rPr>
              <a:t>“</a:t>
            </a:r>
            <a:r>
              <a:rPr lang="zh-CN" altLang="en-US" dirty="0"/>
              <a:t>分析字符串</a:t>
            </a:r>
            <a:r>
              <a:rPr lang="zh-CN" altLang="en-US" dirty="0">
                <a:latin typeface="Arial"/>
              </a:rPr>
              <a:t>”</a:t>
            </a:r>
            <a:r>
              <a:rPr lang="zh-CN" altLang="en-US" dirty="0"/>
              <a:t>。最后得到的程序结构图为图</a:t>
            </a:r>
            <a:r>
              <a:rPr lang="en-US" altLang="zh-CN" dirty="0"/>
              <a:t>6.13</a:t>
            </a:r>
            <a:r>
              <a:rPr lang="zh-CN" altLang="en-US" dirty="0"/>
              <a:t>。</a:t>
            </a:r>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34495099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6</a:t>
            </a:fld>
            <a:endParaRPr lang="zh-CN" altLang="en-US"/>
          </a:p>
        </p:txBody>
      </p:sp>
    </p:spTree>
    <p:extLst>
      <p:ext uri="{BB962C8B-B14F-4D97-AF65-F5344CB8AC3E}">
        <p14:creationId xmlns:p14="http://schemas.microsoft.com/office/powerpoint/2010/main" val="142881548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98</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lvl="1"/>
            <a:r>
              <a:rPr lang="zh-CN" altLang="en-US" sz="2400" dirty="0"/>
              <a:t>首先从输出操作开始，再回到输入操作</a:t>
            </a:r>
          </a:p>
          <a:p>
            <a:pPr lvl="1"/>
            <a:r>
              <a:rPr lang="zh-CN" altLang="en-US" sz="2400" dirty="0"/>
              <a:t>加入必须的与条件有关的操作</a:t>
            </a:r>
          </a:p>
          <a:p>
            <a:pPr lvl="1"/>
            <a:r>
              <a:rPr lang="zh-CN" altLang="en-US" sz="2400" dirty="0"/>
              <a:t>最后把每个操作都分配到程序结构中去</a:t>
            </a:r>
            <a:endParaRPr lang="en-US" altLang="zh-CN" sz="2400" dirty="0"/>
          </a:p>
          <a:p>
            <a:pPr lvl="1"/>
            <a:endParaRPr lang="en-US" altLang="zh-CN" sz="2400" dirty="0"/>
          </a:p>
          <a:p>
            <a:pPr marL="159675" marR="0" lvl="1" indent="-79342" algn="l" defTabSz="685487" rtl="0" eaLnBrk="1" fontAlgn="auto" latinLnBrk="0" hangingPunct="1">
              <a:lnSpc>
                <a:spcPct val="90000"/>
              </a:lnSpc>
              <a:spcBef>
                <a:spcPts val="0"/>
              </a:spcBef>
              <a:spcAft>
                <a:spcPts val="250"/>
              </a:spcAft>
              <a:buClrTx/>
              <a:buSzTx/>
              <a:buFont typeface="Arial" pitchFamily="34" charset="0"/>
              <a:buChar char="•"/>
              <a:tabLst/>
              <a:defRPr/>
            </a:pPr>
            <a:r>
              <a:rPr lang="zh-CN" altLang="en-US" sz="2400" dirty="0"/>
              <a:t>将条件与相应的循环条件关联，并将①～   操作按次序与相当的模块进行关联，按从左至右决定先后顺序，关联后的程序结构图 </a:t>
            </a:r>
          </a:p>
          <a:p>
            <a:pPr lvl="1"/>
            <a:endParaRPr lang="zh-CN" altLang="en-US" sz="2400" dirty="0"/>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35141227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99</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以上简单介绍了由英国人</a:t>
            </a:r>
            <a:r>
              <a:rPr lang="en-US" altLang="zh-CN" dirty="0" err="1"/>
              <a:t>M.Jackson</a:t>
            </a:r>
            <a:r>
              <a:rPr lang="zh-CN" altLang="en-US" dirty="0"/>
              <a:t>提出的结构程序设计方法。这个方法在设计比较简单的数据处理系统时特别方便，当设计比较复杂的程序时常常遇到输入数据可能有错、条件不能预先测试、数据结构冲突等问题。为了克服上述困难，把</a:t>
            </a:r>
            <a:r>
              <a:rPr lang="en-US" altLang="zh-CN" dirty="0"/>
              <a:t>Jackson</a:t>
            </a:r>
            <a:r>
              <a:rPr lang="zh-CN" altLang="en-US" dirty="0"/>
              <a:t>方法应用到更广阔的领域，需要采用一系列比较复杂的辅助技术，详细介绍这些技术已经超出本书的范围。</a:t>
            </a:r>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17457615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101</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详细设计阶段设计出的模块质量如何呢</a:t>
            </a:r>
            <a:r>
              <a:rPr lang="en-US" altLang="zh-CN" dirty="0"/>
              <a:t>?</a:t>
            </a:r>
            <a:r>
              <a:rPr lang="zh-CN" altLang="en-US" dirty="0"/>
              <a:t>第</a:t>
            </a:r>
            <a:r>
              <a:rPr lang="en-US" altLang="zh-CN" dirty="0"/>
              <a:t>5</a:t>
            </a:r>
            <a:r>
              <a:rPr lang="zh-CN" altLang="en-US" dirty="0"/>
              <a:t>章中曾经讲述了软件设计的基本原理和概念，经过详细设计之后每个模块的内容都非常具体了，因此可以使用这些原理进一步仔细衡量它们的质量。但是，这种衡量毕竟只能是定性的，人们希望能进一步定量度量软件的性质。由于软件工程还是一门很年轻的学科，目前许多定量度量方法还处在研究过程中，本节将要介绍的程序复杂程度定量度量方法是其中比较成熟的一种。</a:t>
            </a:r>
          </a:p>
          <a:p>
            <a:pPr indent="-6350">
              <a:buFontTx/>
              <a:buNone/>
            </a:pPr>
            <a:r>
              <a:rPr lang="zh-CN" altLang="en-US" dirty="0"/>
              <a:t>定量度量程序复杂程度的方法很有价值：把程序的复杂程度乘以适当常数即可估算出软件中错误的数量以及软件开发需要用的工作量，定量度量的结果可以用来比较两个不同的设计或两个不同算法的优劣；程序的定量的复杂程度可以作为模块规模的精确限度。</a:t>
            </a:r>
          </a:p>
          <a:p>
            <a:pPr indent="-6350">
              <a:buFontTx/>
              <a:buNone/>
            </a:pPr>
            <a:r>
              <a:rPr lang="zh-CN" altLang="en-US" dirty="0"/>
              <a:t>下面着重介绍使用得比较广泛的</a:t>
            </a:r>
            <a:r>
              <a:rPr lang="en-US" altLang="zh-CN" dirty="0"/>
              <a:t>McCabe</a:t>
            </a:r>
            <a:r>
              <a:rPr lang="zh-CN" altLang="en-US" dirty="0"/>
              <a:t>方法和</a:t>
            </a:r>
            <a:r>
              <a:rPr lang="en-US" altLang="zh-CN" dirty="0"/>
              <a:t>Halstead</a:t>
            </a:r>
            <a:r>
              <a:rPr lang="zh-CN" altLang="en-US" dirty="0"/>
              <a:t>方法。</a:t>
            </a:r>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38531564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102</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indent="-6350">
              <a:buFontTx/>
              <a:buNone/>
            </a:pPr>
            <a:r>
              <a:rPr lang="zh-CN" altLang="en-US" dirty="0"/>
              <a:t>为了突出表示程序的控制流，人们通常使用流图</a:t>
            </a:r>
            <a:r>
              <a:rPr lang="en-US" altLang="zh-CN" dirty="0"/>
              <a:t>(</a:t>
            </a:r>
            <a:r>
              <a:rPr lang="zh-CN" altLang="en-US" dirty="0"/>
              <a:t>也称为程序图</a:t>
            </a:r>
            <a:r>
              <a:rPr lang="en-US" altLang="zh-CN" dirty="0"/>
              <a:t>)</a:t>
            </a:r>
            <a:r>
              <a:rPr lang="zh-CN" altLang="en-US" dirty="0"/>
              <a:t>。。</a:t>
            </a:r>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334846969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103</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sz="800" dirty="0"/>
              <a:t>流图中的箭头线称为边，它和程序流程图中的箭头线类似，代表控制流。在流图中一条边必须终止于一个结点，即使这个结点并不代表任何语句</a:t>
            </a:r>
            <a:r>
              <a:rPr lang="en-US" altLang="zh-CN" sz="800" dirty="0"/>
              <a:t>(</a:t>
            </a:r>
            <a:r>
              <a:rPr lang="zh-CN" altLang="en-US" sz="800" dirty="0"/>
              <a:t>实际上相当于一个空语句</a:t>
            </a:r>
            <a:r>
              <a:rPr lang="en-US" altLang="zh-CN" sz="800" dirty="0"/>
              <a:t>)</a:t>
            </a:r>
            <a:r>
              <a:rPr lang="zh-CN" altLang="en-US" sz="800" dirty="0"/>
              <a:t>。由边和结点围成的面积称为区域，当计算区域数时应该包括图外部未被围起来的那个区域。</a:t>
            </a:r>
            <a:endParaRPr lang="zh-CN" altLang="en-US" dirty="0"/>
          </a:p>
        </p:txBody>
      </p:sp>
    </p:spTree>
    <p:extLst>
      <p:ext uri="{BB962C8B-B14F-4D97-AF65-F5344CB8AC3E}">
        <p14:creationId xmlns:p14="http://schemas.microsoft.com/office/powerpoint/2010/main" val="166122679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104</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图</a:t>
            </a:r>
            <a:r>
              <a:rPr lang="en-US" altLang="zh-CN" dirty="0"/>
              <a:t>6.15</a:t>
            </a:r>
            <a:r>
              <a:rPr lang="zh-CN" altLang="en-US" dirty="0"/>
              <a:t>（见书</a:t>
            </a:r>
            <a:r>
              <a:rPr lang="en-US" altLang="zh-CN" dirty="0"/>
              <a:t>128</a:t>
            </a:r>
            <a:r>
              <a:rPr lang="zh-CN" altLang="en-US" dirty="0"/>
              <a:t>页）举例说明把程序流程图映射成流图的方法。</a:t>
            </a:r>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187857404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105</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6350" algn="l" defTabSz="685487" rtl="0" eaLnBrk="1" fontAlgn="auto" latinLnBrk="0" hangingPunct="1">
              <a:lnSpc>
                <a:spcPct val="90000"/>
              </a:lnSpc>
              <a:spcBef>
                <a:spcPts val="0"/>
              </a:spcBef>
              <a:spcAft>
                <a:spcPts val="250"/>
              </a:spcAft>
              <a:buClrTx/>
              <a:buSzTx/>
              <a:buFontTx/>
              <a:buNone/>
              <a:tabLst/>
              <a:defRPr/>
            </a:pPr>
            <a:r>
              <a:rPr lang="zh-CN" altLang="en-US" dirty="0"/>
              <a:t>用任何方法表示的过程设计结果，都可以翻译成流图。图</a:t>
            </a:r>
            <a:r>
              <a:rPr lang="en-US" altLang="zh-CN" dirty="0"/>
              <a:t>6.16</a:t>
            </a:r>
            <a:r>
              <a:rPr lang="zh-CN" altLang="en-US" dirty="0"/>
              <a:t>是用</a:t>
            </a:r>
            <a:r>
              <a:rPr lang="en-US" altLang="zh-CN" dirty="0"/>
              <a:t>PDL</a:t>
            </a:r>
            <a:r>
              <a:rPr lang="zh-CN" altLang="en-US" dirty="0"/>
              <a:t>表示的处理过程及与之对应的流图。</a:t>
            </a:r>
            <a:endParaRPr lang="en-US" altLang="zh-CN" dirty="0"/>
          </a:p>
          <a:p>
            <a:pPr indent="-6350">
              <a:buFontTx/>
              <a:buNone/>
            </a:pPr>
            <a:r>
              <a:rPr lang="zh-CN" altLang="en-US" dirty="0"/>
              <a:t>当过程设计中包含复合条件时，生成流图的方法稍微复杂一些。所谓复合条件，就是在条件中包含了一个或多个布尔运算符</a:t>
            </a:r>
            <a:r>
              <a:rPr lang="en-US" altLang="zh-CN" dirty="0"/>
              <a:t>(</a:t>
            </a:r>
            <a:r>
              <a:rPr lang="zh-CN" altLang="en-US" dirty="0"/>
              <a:t>逻辑</a:t>
            </a:r>
            <a:r>
              <a:rPr lang="en-US" altLang="zh-CN" dirty="0"/>
              <a:t>OR</a:t>
            </a:r>
            <a:r>
              <a:rPr lang="zh-CN" altLang="en-US" dirty="0"/>
              <a:t>，</a:t>
            </a:r>
            <a:r>
              <a:rPr lang="en-US" altLang="zh-CN" dirty="0"/>
              <a:t>AND</a:t>
            </a:r>
            <a:r>
              <a:rPr lang="zh-CN" altLang="en-US" dirty="0"/>
              <a:t>，</a:t>
            </a:r>
            <a:r>
              <a:rPr lang="en-US" altLang="zh-CN" dirty="0"/>
              <a:t>NAND</a:t>
            </a:r>
            <a:r>
              <a:rPr lang="zh-CN" altLang="en-US" dirty="0"/>
              <a:t>，</a:t>
            </a:r>
            <a:r>
              <a:rPr lang="en-US" altLang="zh-CN" dirty="0"/>
              <a:t>NOR)</a:t>
            </a:r>
            <a:r>
              <a:rPr lang="zh-CN" altLang="en-US" dirty="0"/>
              <a:t>。在这种情况下，应该把复合条件分解为若干个简单条件，每个简单条件对应流图中一个结点。包含条件的结点称为判定节点，从每个判定结点引出两条或多条边。图</a:t>
            </a:r>
            <a:r>
              <a:rPr lang="en-US" altLang="zh-CN" dirty="0"/>
              <a:t>6.17</a:t>
            </a:r>
            <a:r>
              <a:rPr lang="zh-CN" altLang="en-US" dirty="0"/>
              <a:t>是由包含复合条件的</a:t>
            </a:r>
            <a:r>
              <a:rPr lang="en-US" altLang="zh-CN" dirty="0"/>
              <a:t>PDL</a:t>
            </a:r>
            <a:r>
              <a:rPr lang="zh-CN" altLang="en-US" dirty="0"/>
              <a:t>片断翻译成的流图。</a:t>
            </a:r>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9998297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106</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70537406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107</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indent="-6350">
              <a:buFontTx/>
              <a:buNone/>
            </a:pPr>
            <a:r>
              <a:rPr lang="zh-CN" altLang="en-US" dirty="0"/>
              <a:t>程序的环形复杂度取决于程序控制流的复杂程度，也即是取决于程序结构的复杂程度。当程序内分支数或循环个数增加时，环形复杂度也随之增加，因此它是对测试难度的一种定量度量，也能对软件最终的可靠性给出某种预测。</a:t>
            </a:r>
          </a:p>
          <a:p>
            <a:pPr indent="-6350">
              <a:buFontTx/>
              <a:buNone/>
            </a:pPr>
            <a:r>
              <a:rPr lang="en-US" altLang="zh-CN" dirty="0"/>
              <a:t>McCabe</a:t>
            </a:r>
            <a:r>
              <a:rPr lang="zh-CN" altLang="en-US" dirty="0"/>
              <a:t>研究大量程序后发现，环形复杂度高的程序往往是最困难、最容易出问题的程序。实践表明，模块规模以</a:t>
            </a:r>
            <a:r>
              <a:rPr lang="en-US" altLang="zh-CN" dirty="0"/>
              <a:t>V(G)≤10</a:t>
            </a:r>
            <a:r>
              <a:rPr lang="zh-CN" altLang="en-US" dirty="0"/>
              <a:t>为宜，也就是说，</a:t>
            </a:r>
            <a:r>
              <a:rPr lang="en-US" altLang="zh-CN" dirty="0"/>
              <a:t>V(G)=10</a:t>
            </a:r>
            <a:r>
              <a:rPr lang="zh-CN" altLang="en-US" dirty="0"/>
              <a:t>是模块规模的一个更科学更精确的上限。</a:t>
            </a:r>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158078048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58D44A8F-1642-44DB-B4DB-05B876D7A23B}" type="slidenum">
              <a:rPr lang="en-US" altLang="zh-CN"/>
              <a:pPr/>
              <a:t>108</a:t>
            </a:fld>
            <a:endParaRPr lang="en-US" altLang="zh-CN"/>
          </a:p>
        </p:txBody>
      </p:sp>
      <p:sp>
        <p:nvSpPr>
          <p:cNvPr id="522242" name="Rectangle 2"/>
          <p:cNvSpPr>
            <a:spLocks noGrp="1" noRot="1" noChangeAspect="1" noChangeArrowheads="1" noTextEdit="1"/>
          </p:cNvSpPr>
          <p:nvPr>
            <p:ph type="sldImg"/>
          </p:nvPr>
        </p:nvSpPr>
        <p:spPr>
          <a:ln/>
        </p:spPr>
      </p:sp>
      <p:sp>
        <p:nvSpPr>
          <p:cNvPr id="522243" name="Rectangle 3"/>
          <p:cNvSpPr>
            <a:spLocks noGrp="1" noChangeArrowheads="1"/>
          </p:cNvSpPr>
          <p:nvPr>
            <p:ph type="body" idx="1"/>
          </p:nvPr>
        </p:nvSpPr>
        <p:spPr/>
        <p:txBody>
          <a:bodyPr/>
          <a:lstStyle/>
          <a:p>
            <a:pPr indent="-6350">
              <a:buFontTx/>
              <a:buNone/>
            </a:pPr>
            <a:r>
              <a:rPr lang="en-US" altLang="zh-CN" dirty="0"/>
              <a:t>Halstead</a:t>
            </a:r>
            <a:r>
              <a:rPr lang="zh-CN" altLang="en-US" dirty="0"/>
              <a:t>方法是另一个著名的方法，它根据程序中运算符和操作数的总数来度量程序的复杂程度。</a:t>
            </a:r>
          </a:p>
          <a:p>
            <a:pPr indent="-6350">
              <a:buFontTx/>
              <a:buNone/>
            </a:pPr>
            <a:r>
              <a:rPr lang="zh-CN" altLang="en-US" dirty="0"/>
              <a:t>令</a:t>
            </a:r>
            <a:r>
              <a:rPr lang="en-US" altLang="zh-CN" dirty="0"/>
              <a:t>N1</a:t>
            </a:r>
            <a:r>
              <a:rPr lang="zh-CN" altLang="en-US" dirty="0"/>
              <a:t>为程序中运算符出现的总次数，</a:t>
            </a:r>
            <a:r>
              <a:rPr lang="en-US" altLang="zh-CN" dirty="0"/>
              <a:t>N2</a:t>
            </a:r>
            <a:r>
              <a:rPr lang="zh-CN" altLang="en-US" dirty="0"/>
              <a:t>为操作数出现的总次数，程序长度</a:t>
            </a:r>
            <a:r>
              <a:rPr lang="en-US" altLang="zh-CN" dirty="0"/>
              <a:t>N</a:t>
            </a:r>
            <a:r>
              <a:rPr lang="zh-CN" altLang="en-US" dirty="0"/>
              <a:t>定义为：</a:t>
            </a:r>
            <a:r>
              <a:rPr lang="en-US" altLang="zh-CN" dirty="0"/>
              <a:t>N=N1+N2</a:t>
            </a:r>
          </a:p>
          <a:p>
            <a:pPr indent="-6350">
              <a:buFontTx/>
              <a:buNone/>
            </a:pPr>
            <a:r>
              <a:rPr lang="zh-CN" altLang="en-US" dirty="0"/>
              <a:t>详细设计完成之后，可以知道程序中使用的不同运算符</a:t>
            </a:r>
            <a:r>
              <a:rPr lang="en-US" altLang="zh-CN" dirty="0"/>
              <a:t>(</a:t>
            </a:r>
            <a:r>
              <a:rPr lang="zh-CN" altLang="en-US" dirty="0"/>
              <a:t>包括关键字</a:t>
            </a:r>
            <a:r>
              <a:rPr lang="en-US" altLang="zh-CN" dirty="0"/>
              <a:t>)</a:t>
            </a:r>
            <a:r>
              <a:rPr lang="zh-CN" altLang="en-US" dirty="0"/>
              <a:t>的个数</a:t>
            </a:r>
            <a:r>
              <a:rPr lang="en-US" altLang="zh-CN" dirty="0"/>
              <a:t>n1</a:t>
            </a:r>
            <a:r>
              <a:rPr lang="zh-CN" altLang="en-US" dirty="0"/>
              <a:t>，以及不同操作数</a:t>
            </a:r>
            <a:r>
              <a:rPr lang="en-US" altLang="zh-CN" dirty="0"/>
              <a:t>(</a:t>
            </a:r>
            <a:r>
              <a:rPr lang="zh-CN" altLang="en-US" dirty="0"/>
              <a:t>变量和常数</a:t>
            </a:r>
            <a:r>
              <a:rPr lang="en-US" altLang="zh-CN" dirty="0"/>
              <a:t>)</a:t>
            </a:r>
            <a:r>
              <a:rPr lang="zh-CN" altLang="en-US" dirty="0"/>
              <a:t>的个数</a:t>
            </a:r>
            <a:r>
              <a:rPr lang="en-US" altLang="zh-CN" dirty="0"/>
              <a:t>n2</a:t>
            </a:r>
            <a:r>
              <a:rPr lang="zh-CN" altLang="en-US" dirty="0"/>
              <a:t>。</a:t>
            </a:r>
            <a:r>
              <a:rPr lang="en-US" altLang="zh-CN" dirty="0"/>
              <a:t>Halstead</a:t>
            </a:r>
            <a:r>
              <a:rPr lang="zh-CN" altLang="en-US" dirty="0"/>
              <a:t>给出预测程序长度的公式如下：</a:t>
            </a:r>
            <a:r>
              <a:rPr lang="en-US" altLang="zh-CN" dirty="0"/>
              <a:t>H=n1 log</a:t>
            </a:r>
            <a:r>
              <a:rPr lang="en-US" altLang="zh-CN" baseline="-25000" dirty="0"/>
              <a:t>2</a:t>
            </a:r>
            <a:r>
              <a:rPr lang="en-US" altLang="zh-CN" dirty="0"/>
              <a:t>  n1+n2 log</a:t>
            </a:r>
            <a:r>
              <a:rPr lang="en-US" altLang="zh-CN" baseline="-25000" dirty="0"/>
              <a:t>2</a:t>
            </a:r>
            <a:r>
              <a:rPr lang="en-US" altLang="zh-CN" dirty="0"/>
              <a:t> n2</a:t>
            </a:r>
          </a:p>
          <a:p>
            <a:pPr indent="-6350">
              <a:buFontTx/>
              <a:buNone/>
            </a:pPr>
            <a:r>
              <a:rPr lang="zh-CN" altLang="en-US" dirty="0"/>
              <a:t>多次验证都表明，预测的长度</a:t>
            </a:r>
            <a:r>
              <a:rPr lang="en-US" altLang="zh-CN" dirty="0"/>
              <a:t>H</a:t>
            </a:r>
            <a:r>
              <a:rPr lang="zh-CN" altLang="en-US" dirty="0"/>
              <a:t>与实际长度</a:t>
            </a:r>
            <a:r>
              <a:rPr lang="en-US" altLang="zh-CN" dirty="0"/>
              <a:t>N</a:t>
            </a:r>
            <a:r>
              <a:rPr lang="zh-CN" altLang="en-US" dirty="0"/>
              <a:t>非常接近。</a:t>
            </a:r>
          </a:p>
          <a:p>
            <a:pPr indent="-6350">
              <a:buFontTx/>
              <a:buNone/>
            </a:pPr>
            <a:r>
              <a:rPr lang="en-US" altLang="zh-CN" dirty="0"/>
              <a:t>Halstead</a:t>
            </a:r>
            <a:r>
              <a:rPr lang="zh-CN" altLang="en-US" dirty="0"/>
              <a:t>还给出了预测程序中包含错误的个数的公式如下：</a:t>
            </a:r>
            <a:r>
              <a:rPr lang="en-US" altLang="zh-CN" dirty="0"/>
              <a:t>E=N log</a:t>
            </a:r>
            <a:r>
              <a:rPr lang="en-US" altLang="zh-CN" baseline="-25000" dirty="0"/>
              <a:t>2</a:t>
            </a:r>
            <a:r>
              <a:rPr lang="en-US" altLang="zh-CN" dirty="0"/>
              <a:t> (n1+n2)/3000</a:t>
            </a:r>
          </a:p>
          <a:p>
            <a:pPr indent="-6350">
              <a:buFontTx/>
              <a:buNone/>
            </a:pPr>
            <a:r>
              <a:rPr lang="zh-CN" altLang="en-US" dirty="0"/>
              <a:t>有人曾对从</a:t>
            </a:r>
            <a:r>
              <a:rPr lang="en-US" altLang="zh-CN" dirty="0"/>
              <a:t>300</a:t>
            </a:r>
            <a:r>
              <a:rPr lang="zh-CN" altLang="en-US" dirty="0"/>
              <a:t>条到</a:t>
            </a:r>
            <a:r>
              <a:rPr lang="en-US" altLang="zh-CN" dirty="0"/>
              <a:t>12000</a:t>
            </a:r>
            <a:r>
              <a:rPr lang="zh-CN" altLang="en-US" dirty="0"/>
              <a:t>条语句范围内的程序核实了上述公式，发现预测的错误数与实际错误数相比误差在</a:t>
            </a:r>
            <a:r>
              <a:rPr lang="en-US" altLang="zh-CN" dirty="0"/>
              <a:t>8%</a:t>
            </a:r>
            <a:r>
              <a:rPr lang="zh-CN" altLang="en-US" dirty="0"/>
              <a:t>之内。</a:t>
            </a:r>
          </a:p>
          <a:p>
            <a:pPr marL="0" marR="0" indent="-6350" algn="l" defTabSz="685487" rtl="0" eaLnBrk="1" fontAlgn="auto" latinLnBrk="0" hangingPunct="1">
              <a:lnSpc>
                <a:spcPct val="90000"/>
              </a:lnSpc>
              <a:spcBef>
                <a:spcPts val="0"/>
              </a:spcBef>
              <a:spcAft>
                <a:spcPts val="250"/>
              </a:spcAft>
              <a:buClrTx/>
              <a:buSzTx/>
              <a:buFontTx/>
              <a:buNone/>
              <a:tabLst/>
              <a:defRPr/>
            </a:pPr>
            <a:endParaRPr lang="zh-CN" altLang="en-US" dirty="0"/>
          </a:p>
        </p:txBody>
      </p:sp>
    </p:spTree>
    <p:extLst>
      <p:ext uri="{BB962C8B-B14F-4D97-AF65-F5344CB8AC3E}">
        <p14:creationId xmlns:p14="http://schemas.microsoft.com/office/powerpoint/2010/main" val="4801606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a:t>实际上用顺序结构和循环结构</a:t>
            </a:r>
            <a:r>
              <a:rPr lang="en-US" altLang="zh-CN" dirty="0"/>
              <a:t>(</a:t>
            </a:r>
            <a:r>
              <a:rPr lang="zh-CN" altLang="en-US" dirty="0"/>
              <a:t>又称</a:t>
            </a:r>
            <a:r>
              <a:rPr lang="en-US" altLang="zh-CN" dirty="0"/>
              <a:t>DO-WHILE</a:t>
            </a:r>
            <a:r>
              <a:rPr lang="zh-CN" altLang="en-US" dirty="0"/>
              <a:t>结构</a:t>
            </a:r>
            <a:r>
              <a:rPr lang="en-US" altLang="zh-CN" dirty="0"/>
              <a:t>)</a:t>
            </a:r>
            <a:r>
              <a:rPr lang="zh-CN" altLang="en-US" dirty="0"/>
              <a:t>完全可以实现选择结构</a:t>
            </a:r>
            <a:r>
              <a:rPr lang="en-US" altLang="zh-CN" dirty="0"/>
              <a:t>(</a:t>
            </a:r>
            <a:r>
              <a:rPr lang="zh-CN" altLang="en-US" dirty="0"/>
              <a:t>又称</a:t>
            </a:r>
            <a:r>
              <a:rPr lang="en-US" altLang="zh-CN" dirty="0"/>
              <a:t>IF-THEN-ELSE</a:t>
            </a:r>
            <a:r>
              <a:rPr lang="zh-CN" altLang="en-US" dirty="0"/>
              <a:t>结构</a:t>
            </a:r>
            <a:r>
              <a:rPr lang="en-US" altLang="zh-CN" dirty="0"/>
              <a:t>)</a:t>
            </a:r>
            <a:r>
              <a:rPr lang="zh-CN" altLang="en-US" dirty="0"/>
              <a:t>，因此，理论上最基本的控制结构只有两种。</a:t>
            </a:r>
          </a:p>
          <a:p>
            <a:pPr indent="-6350">
              <a:buFontTx/>
              <a:buNone/>
            </a:pPr>
            <a:r>
              <a:rPr lang="en-US" altLang="zh-CN" dirty="0" err="1"/>
              <a:t>Bohm</a:t>
            </a:r>
            <a:r>
              <a:rPr lang="zh-CN" altLang="en-US" dirty="0"/>
              <a:t>和</a:t>
            </a:r>
            <a:r>
              <a:rPr lang="en-US" altLang="zh-CN" dirty="0" err="1"/>
              <a:t>Jacopini</a:t>
            </a:r>
            <a:r>
              <a:rPr lang="zh-CN" altLang="en-US" dirty="0"/>
              <a:t>的证明给结构程序设计技术奠定了理论基础。</a:t>
            </a:r>
          </a:p>
          <a:p>
            <a:pPr indent="-6350">
              <a:buFontTx/>
              <a:buNone/>
            </a:pPr>
            <a:r>
              <a:rPr lang="en-US" altLang="zh-CN" dirty="0"/>
              <a:t>1968</a:t>
            </a:r>
            <a:r>
              <a:rPr lang="zh-CN" altLang="en-US" dirty="0"/>
              <a:t>年</a:t>
            </a:r>
            <a:r>
              <a:rPr lang="en-US" altLang="zh-CN" dirty="0" err="1"/>
              <a:t>Dijkstra</a:t>
            </a:r>
            <a:r>
              <a:rPr lang="zh-CN" altLang="en-US" dirty="0"/>
              <a:t>再次建议从一切高级语言中取消</a:t>
            </a:r>
            <a:r>
              <a:rPr lang="en-US" altLang="zh-CN" dirty="0"/>
              <a:t>GO TO</a:t>
            </a:r>
            <a:r>
              <a:rPr lang="zh-CN" altLang="en-US" dirty="0"/>
              <a:t>语句，只使用</a:t>
            </a:r>
            <a:r>
              <a:rPr lang="en-US" altLang="zh-CN" dirty="0"/>
              <a:t>3</a:t>
            </a:r>
            <a:r>
              <a:rPr lang="zh-CN" altLang="en-US" dirty="0"/>
              <a:t>种基本控制结构写程序。他的建议引起了激烈争论，经过讨论人们认识到，不是简单地去掉</a:t>
            </a:r>
            <a:r>
              <a:rPr lang="en-US" altLang="zh-CN" dirty="0"/>
              <a:t>GO TO </a:t>
            </a:r>
            <a:r>
              <a:rPr lang="zh-CN" altLang="en-US" dirty="0"/>
              <a:t>语句的问题，而是要创立一种新的程序设计思想、方法和风格，以显著地提高软件生产率和降低软件维护代价。</a:t>
            </a:r>
          </a:p>
          <a:p>
            <a:pPr indent="-6350">
              <a:buFontTx/>
              <a:buNone/>
            </a:pPr>
            <a:r>
              <a:rPr lang="en-US" altLang="zh-CN" dirty="0"/>
              <a:t>1971</a:t>
            </a:r>
            <a:r>
              <a:rPr lang="zh-CN" altLang="en-US" dirty="0"/>
              <a:t>年</a:t>
            </a:r>
            <a:r>
              <a:rPr lang="en-US" altLang="zh-CN" dirty="0"/>
              <a:t>IBM</a:t>
            </a:r>
            <a:r>
              <a:rPr lang="zh-CN" altLang="en-US" dirty="0"/>
              <a:t>公司在纽约时报信息库管理系统的设计中成功地使用了结构程序设计技术，随后在美国宇航局空间实验室飞行模拟系统的设计中，结构程序设计技术再次获得圆满成功。这两个系统都相当庞大，前者包含</a:t>
            </a:r>
            <a:r>
              <a:rPr lang="en-US" altLang="zh-CN" dirty="0"/>
              <a:t>83 000</a:t>
            </a:r>
            <a:r>
              <a:rPr lang="zh-CN" altLang="en-US" dirty="0"/>
              <a:t>行高级语言源程序，后者包含</a:t>
            </a:r>
            <a:r>
              <a:rPr lang="en-US" altLang="zh-CN" dirty="0"/>
              <a:t>40</a:t>
            </a:r>
            <a:r>
              <a:rPr lang="zh-CN" altLang="en-US" dirty="0"/>
              <a:t>万行源程序，而且在设计过程中用户需求又曾有过很多改变，然而两个系统的开发工作都按时并且高质量地完成了。这表明，软件生产率比以前提高了一倍，结构程序设计技术成功地经受了实践的检验。</a:t>
            </a:r>
          </a:p>
          <a:p>
            <a:pPr indent="-6350">
              <a:buFontTx/>
              <a:buNone/>
            </a:pPr>
            <a:r>
              <a:rPr lang="en-US" altLang="zh-CN" dirty="0"/>
              <a:t>1972</a:t>
            </a:r>
            <a:r>
              <a:rPr lang="zh-CN" altLang="en-US" dirty="0"/>
              <a:t>年</a:t>
            </a:r>
            <a:r>
              <a:rPr lang="en-US" altLang="zh-CN" dirty="0"/>
              <a:t>IBM</a:t>
            </a:r>
            <a:r>
              <a:rPr lang="zh-CN" altLang="en-US" dirty="0"/>
              <a:t>公司的</a:t>
            </a:r>
            <a:r>
              <a:rPr lang="en-US" altLang="zh-CN" dirty="0"/>
              <a:t>Mills</a:t>
            </a:r>
            <a:r>
              <a:rPr lang="zh-CN" altLang="en-US" dirty="0"/>
              <a:t>进一步提出，程序应该只有一个入口和一个出口，从而补充了结构程序设计的规则。</a:t>
            </a:r>
          </a:p>
          <a:p>
            <a:endParaRPr lang="en-US" altLang="zh-CN" dirty="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上述经典定义过于狭隘了，结构程序设计本质上并不是无</a:t>
            </a:r>
            <a:r>
              <a:rPr lang="en-US" altLang="zh-CN" dirty="0"/>
              <a:t>GO TO</a:t>
            </a:r>
            <a:r>
              <a:rPr lang="zh-CN" altLang="en-US" dirty="0"/>
              <a:t>语句的编程方法，而是一种使程序代码容易阅读、容易理解的编程方法。在多数情况下，无</a:t>
            </a:r>
            <a:r>
              <a:rPr lang="en-US" altLang="zh-CN" dirty="0"/>
              <a:t>GO TO</a:t>
            </a:r>
            <a:r>
              <a:rPr lang="zh-CN" altLang="en-US" dirty="0"/>
              <a:t>语句的代码确实是容易阅读、容易理解的代码，但是，在某些情况下，为了达到容易阅读和容易理解的目的，反而需要使用</a:t>
            </a:r>
            <a:r>
              <a:rPr lang="en-US" altLang="zh-CN" dirty="0"/>
              <a:t>GO TO</a:t>
            </a:r>
            <a:r>
              <a:rPr lang="zh-CN" altLang="en-US" dirty="0"/>
              <a:t>语句。因此，下述的结构程序设计的定义可能更全面一些：</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a:t>
            </a:fld>
            <a:endParaRPr lang="en-US" dirty="0"/>
          </a:p>
        </p:txBody>
      </p:sp>
    </p:spTree>
    <p:extLst>
      <p:ext uri="{BB962C8B-B14F-4D97-AF65-F5344CB8AC3E}">
        <p14:creationId xmlns:p14="http://schemas.microsoft.com/office/powerpoint/2010/main" val="289576309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110</a:t>
            </a:fld>
            <a:endParaRPr lang="zh-CN" altLang="en-US"/>
          </a:p>
        </p:txBody>
      </p:sp>
    </p:spTree>
    <p:extLst>
      <p:ext uri="{BB962C8B-B14F-4D97-AF65-F5344CB8AC3E}">
        <p14:creationId xmlns:p14="http://schemas.microsoft.com/office/powerpoint/2010/main" val="20464409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a:t>五种基本的结构化控制结构（程序流程图表示 </a:t>
            </a:r>
            <a:r>
              <a:rPr lang="en-US" altLang="zh-CN" dirty="0"/>
              <a:t>)</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p14="http://schemas.microsoft.com/office/powerpoint/2010/main" val="12036332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12036332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39"/>
            <a:ext cx="2004218" cy="827933"/>
          </a:xfrm>
          <a:prstGeom prst="rect">
            <a:avLst/>
          </a:prstGeom>
        </p:spPr>
      </p:pic>
      <p:sp>
        <p:nvSpPr>
          <p:cNvPr id="17" name="TextBox 16"/>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spTree>
    <p:extLst>
      <p:ext uri="{BB962C8B-B14F-4D97-AF65-F5344CB8AC3E}">
        <p14:creationId xmlns:p14="http://schemas.microsoft.com/office/powerpoint/2010/main" val="15591854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67" indent="-25716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72"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77"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20"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65"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080845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30108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5" y="84917"/>
            <a:ext cx="1108605" cy="555265"/>
          </a:xfrm>
          <a:prstGeom prst="rect">
            <a:avLst/>
          </a:prstGeom>
        </p:spPr>
      </p:pic>
      <p:sp>
        <p:nvSpPr>
          <p:cNvPr id="13" name="Rectangle 12"/>
          <p:cNvSpPr/>
          <p:nvPr userDrawn="1"/>
        </p:nvSpPr>
        <p:spPr bwMode="auto">
          <a:xfrm>
            <a:off x="0"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1201279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5"/>
            <a:ext cx="4115872" cy="1323439"/>
          </a:xfrm>
        </p:spPr>
        <p:txBody>
          <a:bodyPr/>
          <a:lstStyle>
            <a:lvl1pPr marL="254963" indent="-254963">
              <a:lnSpc>
                <a:spcPct val="90000"/>
              </a:lnSpc>
              <a:defRPr sz="2100"/>
            </a:lvl1pPr>
            <a:lvl2pPr marL="504966" indent="-244051">
              <a:lnSpc>
                <a:spcPct val="90000"/>
              </a:lnSpc>
              <a:defRPr sz="1800"/>
            </a:lvl2pPr>
            <a:lvl3pPr marL="715284" indent="-216272">
              <a:lnSpc>
                <a:spcPct val="90000"/>
              </a:lnSpc>
              <a:defRPr sz="1500"/>
            </a:lvl3pPr>
            <a:lvl4pPr marL="920642" indent="-205357">
              <a:lnSpc>
                <a:spcPct val="90000"/>
              </a:lnSpc>
              <a:defRPr sz="1400"/>
            </a:lvl4pPr>
            <a:lvl5pPr marL="1136915" indent="-21031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5"/>
            <a:ext cx="4115872" cy="1323439"/>
          </a:xfrm>
        </p:spPr>
        <p:txBody>
          <a:bodyPr/>
          <a:lstStyle>
            <a:lvl1pPr marL="260915" indent="-260915">
              <a:lnSpc>
                <a:spcPct val="90000"/>
              </a:lnSpc>
              <a:defRPr sz="2100"/>
            </a:lvl1pPr>
            <a:lvl2pPr marL="504966" indent="-254963">
              <a:lnSpc>
                <a:spcPct val="90000"/>
              </a:lnSpc>
              <a:defRPr sz="1800"/>
            </a:lvl2pPr>
            <a:lvl3pPr marL="721238" indent="-227187">
              <a:lnSpc>
                <a:spcPct val="90000"/>
              </a:lnSpc>
              <a:defRPr sz="1500"/>
            </a:lvl3pPr>
            <a:lvl4pPr marL="920642" indent="-199404">
              <a:lnSpc>
                <a:spcPct val="90000"/>
              </a:lnSpc>
              <a:defRPr sz="1400"/>
            </a:lvl4pPr>
            <a:lvl5pPr marL="1136915" indent="-205357">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36186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422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2"/>
            <a:ext cx="5154369" cy="347441"/>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76264326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4"/>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4932229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3"/>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400572296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7805727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3"/>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9242639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860467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3"/>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365329035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1360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58446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6122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78817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684978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44402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313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0530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60365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71846428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8" y="3459257"/>
            <a:ext cx="4091815" cy="858697"/>
          </a:xfrm>
        </p:spPr>
        <p:txBody>
          <a:bodyPr/>
          <a:lstStyle>
            <a:lvl1pPr marL="0" indent="0">
              <a:buFont typeface="Arial" pitchFamily="34" charset="0"/>
              <a:buNone/>
              <a:defRPr sz="1800">
                <a:solidFill>
                  <a:schemeClr val="bg1">
                    <a:alpha val="98000"/>
                  </a:schemeClr>
                </a:solidFill>
                <a:latin typeface="+mj-lt"/>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463241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53" indent="-30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32" indent="-2595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68" indent="-25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71605845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78" indent="-25719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98" indent="-257198">
              <a:spcBef>
                <a:spcPts val="0"/>
              </a:spcBef>
              <a:spcAft>
                <a:spcPts val="300"/>
              </a:spcAft>
              <a:buFont typeface="Arial" pitchFamily="34" charset="0"/>
              <a:buChar char="•"/>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111400187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08" indent="-256008">
              <a:lnSpc>
                <a:spcPct val="90000"/>
              </a:lnSpc>
              <a:buSzPct val="80000"/>
              <a:buFont typeface="Arial" pitchFamily="34" charset="0"/>
              <a:buChar char="•"/>
              <a:defRPr sz="2400"/>
            </a:lvl1pPr>
            <a:lvl2pPr marL="470340" indent="-214332">
              <a:lnSpc>
                <a:spcPct val="90000"/>
              </a:lnSpc>
              <a:buSzPct val="80000"/>
              <a:buFont typeface="Arial" pitchFamily="34" charset="0"/>
              <a:buChar char="•"/>
              <a:defRPr sz="2100"/>
            </a:lvl2pPr>
            <a:lvl3pPr marL="685862" indent="-215523">
              <a:lnSpc>
                <a:spcPct val="90000"/>
              </a:lnSpc>
              <a:buSzPct val="80000"/>
              <a:buFont typeface="Arial" pitchFamily="34" charset="0"/>
              <a:buChar char="•"/>
              <a:defRPr sz="1800"/>
            </a:lvl3pPr>
            <a:lvl4pPr marL="1284803" indent="-169084">
              <a:lnSpc>
                <a:spcPct val="90000"/>
              </a:lnSpc>
              <a:buSzPct val="80000"/>
              <a:buFont typeface="Arial" pitchFamily="34" charset="0"/>
              <a:buChar char="•"/>
              <a:defRPr sz="1500"/>
            </a:lvl4pPr>
            <a:lvl5pPr marL="1458649" indent="-17384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31" indent="-34293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40" indent="-34293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38" indent="-25719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17" indent="-25719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01" indent="-25719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08" lvl="0" indent="-256008" algn="l" defTabSz="685835" rtl="0" eaLnBrk="1" latinLnBrk="0" hangingPunct="1">
              <a:lnSpc>
                <a:spcPct val="90000"/>
              </a:lnSpc>
              <a:spcBef>
                <a:spcPct val="20000"/>
              </a:spcBef>
              <a:buSzPct val="80000"/>
              <a:buFont typeface="Arial" pitchFamily="34" charset="0"/>
              <a:buChar char="•"/>
            </a:pPr>
            <a:r>
              <a:rPr lang="en-US"/>
              <a:t>Click to edit Master text styles</a:t>
            </a:r>
          </a:p>
          <a:p>
            <a:pPr marL="256008" lvl="1" indent="-256008" algn="l" defTabSz="685835" rtl="0" eaLnBrk="1" latinLnBrk="0" hangingPunct="1">
              <a:lnSpc>
                <a:spcPct val="90000"/>
              </a:lnSpc>
              <a:spcBef>
                <a:spcPct val="20000"/>
              </a:spcBef>
              <a:buSzPct val="80000"/>
              <a:buFont typeface="Arial" pitchFamily="34" charset="0"/>
              <a:buChar char="•"/>
            </a:pPr>
            <a:r>
              <a:rPr lang="en-US"/>
              <a:t>Second level</a:t>
            </a:r>
          </a:p>
          <a:p>
            <a:pPr marL="256008" lvl="2" indent="-256008" algn="l" defTabSz="685835" rtl="0" eaLnBrk="1" latinLnBrk="0" hangingPunct="1">
              <a:lnSpc>
                <a:spcPct val="90000"/>
              </a:lnSpc>
              <a:spcBef>
                <a:spcPct val="20000"/>
              </a:spcBef>
              <a:buSzPct val="80000"/>
              <a:buFont typeface="Arial" pitchFamily="34" charset="0"/>
              <a:buChar char="•"/>
            </a:pPr>
            <a:r>
              <a:rPr lang="en-US"/>
              <a:t>Third level</a:t>
            </a:r>
          </a:p>
          <a:p>
            <a:pPr marL="256008" lvl="3" indent="-256008" algn="l" defTabSz="685835" rtl="0" eaLnBrk="1" latinLnBrk="0" hangingPunct="1">
              <a:lnSpc>
                <a:spcPct val="90000"/>
              </a:lnSpc>
              <a:spcBef>
                <a:spcPct val="20000"/>
              </a:spcBef>
              <a:buSzPct val="80000"/>
              <a:buFont typeface="Arial" pitchFamily="34" charset="0"/>
              <a:buChar char="•"/>
            </a:pPr>
            <a:r>
              <a:rPr lang="en-US"/>
              <a:t>Fourth level</a:t>
            </a:r>
          </a:p>
          <a:p>
            <a:pPr marL="256008" lvl="4" indent="-256008" algn="l" defTabSz="685835"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4111048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446" indent="-302446">
              <a:buSzPct val="80000"/>
              <a:buFont typeface="Arial" pitchFamily="34" charset="0"/>
              <a:buChar char="•"/>
              <a:defRPr sz="2100"/>
            </a:lvl1pPr>
            <a:lvl2pPr marL="558455" indent="-241719">
              <a:buSzPct val="80000"/>
              <a:buFont typeface="Arial" pitchFamily="34" charset="0"/>
              <a:buChar char="•"/>
              <a:defRPr sz="2100"/>
            </a:lvl2pPr>
            <a:lvl3pPr marL="770405" indent="-211951" defTabSz="772787">
              <a:buSzPct val="80000"/>
              <a:buFont typeface="Arial" pitchFamily="34" charset="0"/>
              <a:buChar char="•"/>
              <a:defRPr sz="1800"/>
            </a:lvl3pPr>
            <a:lvl4pPr marL="988310" indent="-215523">
              <a:buSzPct val="80000"/>
              <a:buFont typeface="Arial" pitchFamily="34" charset="0"/>
              <a:buChar char="•"/>
              <a:defRPr sz="1500"/>
            </a:lvl4pPr>
            <a:lvl5pPr marL="1156203" indent="-167894">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261" indent="-2222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31" indent="-34293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34" indent="-25719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85" indent="-25719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53" indent="-25719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85" indent="-257198">
              <a:defRPr sz="1200"/>
            </a:lvl6pPr>
            <a:lvl7pPr marL="1202642" indent="-214332">
              <a:defRPr sz="1200"/>
            </a:lvl7pPr>
            <a:lvl8pPr>
              <a:defRPr sz="1200"/>
            </a:lvl8pPr>
            <a:lvl9pPr>
              <a:defRPr sz="1200"/>
            </a:lvl9pPr>
          </a:lstStyle>
          <a:p>
            <a:pPr marL="302446" lvl="0" indent="-302446" algn="l" defTabSz="685835" rtl="0" eaLnBrk="1" latinLnBrk="0" hangingPunct="1">
              <a:lnSpc>
                <a:spcPct val="90000"/>
              </a:lnSpc>
              <a:spcBef>
                <a:spcPct val="20000"/>
              </a:spcBef>
              <a:buSzPct val="80000"/>
            </a:pPr>
            <a:r>
              <a:rPr lang="en-US"/>
              <a:t>Click to edit Master text styles</a:t>
            </a:r>
          </a:p>
          <a:p>
            <a:pPr marL="302446" lvl="1" indent="-302446" algn="l" defTabSz="685835" rtl="0" eaLnBrk="1" latinLnBrk="0" hangingPunct="1">
              <a:lnSpc>
                <a:spcPct val="90000"/>
              </a:lnSpc>
              <a:spcBef>
                <a:spcPct val="20000"/>
              </a:spcBef>
              <a:buSzPct val="80000"/>
            </a:pPr>
            <a:r>
              <a:rPr lang="en-US"/>
              <a:t>Second level</a:t>
            </a:r>
          </a:p>
          <a:p>
            <a:pPr marL="302446" lvl="2" indent="-302446" algn="l" defTabSz="685835" rtl="0" eaLnBrk="1" latinLnBrk="0" hangingPunct="1">
              <a:lnSpc>
                <a:spcPct val="90000"/>
              </a:lnSpc>
              <a:spcBef>
                <a:spcPct val="20000"/>
              </a:spcBef>
              <a:buSzPct val="80000"/>
            </a:pPr>
            <a:r>
              <a:rPr lang="en-US"/>
              <a:t>Third level</a:t>
            </a:r>
          </a:p>
          <a:p>
            <a:pPr marL="302446" lvl="3" indent="-302446" algn="l" defTabSz="685835" rtl="0" eaLnBrk="1" latinLnBrk="0" hangingPunct="1">
              <a:lnSpc>
                <a:spcPct val="90000"/>
              </a:lnSpc>
              <a:spcBef>
                <a:spcPct val="20000"/>
              </a:spcBef>
              <a:buSzPct val="80000"/>
            </a:pPr>
            <a:r>
              <a:rPr lang="en-US"/>
              <a:t>Fourth level</a:t>
            </a:r>
          </a:p>
          <a:p>
            <a:pPr marL="302446" lvl="4" indent="-302446" algn="l" defTabSz="685835"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444871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322736162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196060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ctr" anchorCtr="0" compatLnSpc="1">
            <a:prstTxWarp prst="textNoShape">
              <a:avLst/>
            </a:prstTxWarp>
          </a:bodyPr>
          <a:lstStyle/>
          <a:p>
            <a:pPr algn="ctr" defTabSz="68540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7"/>
            <a:ext cx="5210341" cy="931409"/>
          </a:xfrm>
        </p:spPr>
        <p:txBody>
          <a:bodyPr lIns="137172" tIns="137172" anchor="ctr" anchorCtr="0"/>
          <a:lstStyle>
            <a:lvl1pPr marL="431046" indent="-42866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35" rtl="0" eaLnBrk="1" latinLnBrk="0" hangingPunct="1">
              <a:lnSpc>
                <a:spcPct val="90000"/>
              </a:lnSpc>
              <a:spcBef>
                <a:spcPts val="0"/>
              </a:spcBef>
              <a:spcAft>
                <a:spcPts val="675"/>
              </a:spcAft>
              <a:buSzPct val="80000"/>
            </a:pPr>
            <a:r>
              <a:rPr lang="en-US"/>
              <a:t>Click to edit Master text styles</a:t>
            </a:r>
          </a:p>
          <a:p>
            <a:pPr marL="2382" lvl="1" indent="0" algn="l" defTabSz="685835"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727182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17567095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123347874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333547981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8"/>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66047487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90"/>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6382399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77401350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28083298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5"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22614049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8" name="Group 17"/>
          <p:cNvGrpSpPr/>
          <p:nvPr userDrawn="1"/>
        </p:nvGrpSpPr>
        <p:grpSpPr>
          <a:xfrm>
            <a:off x="6796406"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36691994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7"/>
            <a:ext cx="1880410" cy="218515"/>
          </a:xfrm>
          <a:prstGeom prst="rect">
            <a:avLst/>
          </a:prstGeom>
        </p:spPr>
      </p:pic>
    </p:spTree>
    <p:extLst>
      <p:ext uri="{BB962C8B-B14F-4D97-AF65-F5344CB8AC3E}">
        <p14:creationId xmlns:p14="http://schemas.microsoft.com/office/powerpoint/2010/main" val="140627790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37"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524756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9"/>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17287626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65365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31913538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11712766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2434296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2898810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1140070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a:t>Click to edit Master text styles</a:t>
            </a:r>
          </a:p>
          <a:p>
            <a:pPr marL="302459" lvl="1" indent="-302459" algn="l" defTabSz="685864" rtl="0" eaLnBrk="1" latinLnBrk="0" hangingPunct="1">
              <a:lnSpc>
                <a:spcPct val="90000"/>
              </a:lnSpc>
              <a:spcBef>
                <a:spcPct val="20000"/>
              </a:spcBef>
              <a:buSzPct val="80000"/>
            </a:pPr>
            <a:r>
              <a:rPr lang="en-US"/>
              <a:t>Second level</a:t>
            </a:r>
          </a:p>
          <a:p>
            <a:pPr marL="302459" lvl="2" indent="-302459" algn="l" defTabSz="685864" rtl="0" eaLnBrk="1" latinLnBrk="0" hangingPunct="1">
              <a:lnSpc>
                <a:spcPct val="90000"/>
              </a:lnSpc>
              <a:spcBef>
                <a:spcPct val="20000"/>
              </a:spcBef>
              <a:buSzPct val="80000"/>
            </a:pPr>
            <a:r>
              <a:rPr lang="en-US"/>
              <a:t>Third level</a:t>
            </a:r>
          </a:p>
          <a:p>
            <a:pPr marL="302459" lvl="3" indent="-302459" algn="l" defTabSz="685864" rtl="0" eaLnBrk="1" latinLnBrk="0" hangingPunct="1">
              <a:lnSpc>
                <a:spcPct val="90000"/>
              </a:lnSpc>
              <a:spcBef>
                <a:spcPct val="20000"/>
              </a:spcBef>
              <a:buSzPct val="80000"/>
            </a:pPr>
            <a:r>
              <a:rPr lang="en-US"/>
              <a:t>Fourth level</a:t>
            </a:r>
          </a:p>
          <a:p>
            <a:pPr marL="302459" lvl="4" indent="-302459" algn="l" defTabSz="685864"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5663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8918056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61416500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a:t>Click to edit Master text styles</a:t>
            </a:r>
          </a:p>
          <a:p>
            <a:pPr marL="2382" lvl="1" indent="0" algn="l" defTabSz="685864"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402371532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109377887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19196267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299664818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7"/>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95500158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89"/>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325832002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256344416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374534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259312011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8" name="Group 17"/>
          <p:cNvGrpSpPr/>
          <p:nvPr userDrawn="1"/>
        </p:nvGrpSpPr>
        <p:grpSpPr>
          <a:xfrm>
            <a:off x="6796405"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57529010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372871354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7620443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25935801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521040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81506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89438" y="1428753"/>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0"/>
            <a:ext cx="5154369" cy="347441"/>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921610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563236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3914139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200792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3932211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1330854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4136904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9"/>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9878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86428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921" indent="-254921">
              <a:lnSpc>
                <a:spcPct val="90000"/>
              </a:lnSpc>
              <a:defRPr sz="2100"/>
            </a:lvl1pPr>
            <a:lvl2pPr marL="504882" indent="-244011">
              <a:lnSpc>
                <a:spcPct val="90000"/>
              </a:lnSpc>
              <a:defRPr sz="1800"/>
            </a:lvl2pPr>
            <a:lvl3pPr marL="715164" indent="-216236">
              <a:lnSpc>
                <a:spcPct val="90000"/>
              </a:lnSpc>
              <a:defRPr sz="1500"/>
            </a:lvl3pPr>
            <a:lvl4pPr marL="920487" indent="-205321">
              <a:lnSpc>
                <a:spcPct val="90000"/>
              </a:lnSpc>
              <a:defRPr sz="1400"/>
            </a:lvl4pPr>
            <a:lvl5pPr marL="1136723" indent="-210282">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8"/>
            <a:ext cx="4115872" cy="1323439"/>
          </a:xfrm>
        </p:spPr>
        <p:txBody>
          <a:bodyPr/>
          <a:lstStyle>
            <a:lvl1pPr marL="260871" indent="-260871">
              <a:lnSpc>
                <a:spcPct val="90000"/>
              </a:lnSpc>
              <a:defRPr sz="2100"/>
            </a:lvl1pPr>
            <a:lvl2pPr marL="504882" indent="-254921">
              <a:lnSpc>
                <a:spcPct val="90000"/>
              </a:lnSpc>
              <a:defRPr sz="1800"/>
            </a:lvl2pPr>
            <a:lvl3pPr marL="721118" indent="-227151">
              <a:lnSpc>
                <a:spcPct val="90000"/>
              </a:lnSpc>
              <a:defRPr sz="1500"/>
            </a:lvl3pPr>
            <a:lvl4pPr marL="920487" indent="-199368">
              <a:lnSpc>
                <a:spcPct val="90000"/>
              </a:lnSpc>
              <a:defRPr sz="1400"/>
            </a:lvl4pPr>
            <a:lvl5pPr marL="1136723" indent="-205321">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90489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75" indent="-211275">
              <a:defRPr sz="1700"/>
            </a:lvl1pPr>
            <a:lvl2pPr marL="421558" indent="-199368">
              <a:defRPr sz="1500"/>
            </a:lvl2pPr>
            <a:lvl3pPr marL="610023" indent="-182512">
              <a:defRPr sz="1400"/>
            </a:lvl3pPr>
            <a:lvl4pPr marL="787574" indent="-171602">
              <a:defRPr sz="1300"/>
            </a:lvl4pPr>
            <a:lvl5pPr marL="959175" indent="-154742">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189" indent="-222189">
              <a:defRPr sz="1700"/>
            </a:lvl1pPr>
            <a:lvl2pPr marL="427511" indent="-205321">
              <a:defRPr sz="1500"/>
            </a:lvl2pPr>
            <a:lvl3pPr marL="615976" indent="-183504">
              <a:defRPr sz="1400"/>
            </a:lvl3pPr>
            <a:lvl4pPr marL="787574" indent="-177551">
              <a:defRPr sz="1300"/>
            </a:lvl4pPr>
            <a:lvl5pPr marL="959175" indent="-165648">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137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8883454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200976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169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861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567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32133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1098340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388745" y="171453"/>
            <a:ext cx="1114714" cy="197362"/>
          </a:xfrm>
        </p:spPr>
        <p:txBody>
          <a:bodyPr/>
          <a:lstStyle>
            <a:lvl1pPr marL="0" indent="0">
              <a:buNone/>
              <a:defRPr sz="1400" baseline="0"/>
            </a:lvl1pPr>
          </a:lstStyle>
          <a:p>
            <a:pPr lvl="0"/>
            <a:r>
              <a:rPr lang="en-US" dirty="0"/>
              <a:t>Session Code</a:t>
            </a:r>
          </a:p>
        </p:txBody>
      </p:sp>
    </p:spTree>
    <p:extLst>
      <p:ext uri="{BB962C8B-B14F-4D97-AF65-F5344CB8AC3E}">
        <p14:creationId xmlns:p14="http://schemas.microsoft.com/office/powerpoint/2010/main" val="1612734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200416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564097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4563028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4042418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6946854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182801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40174405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9017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93693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6"/>
            <a:ext cx="4115872" cy="1323439"/>
          </a:xfrm>
        </p:spPr>
        <p:txBody>
          <a:bodyPr/>
          <a:lstStyle>
            <a:lvl1pPr marL="254952" indent="-254952">
              <a:lnSpc>
                <a:spcPct val="90000"/>
              </a:lnSpc>
              <a:defRPr sz="2100"/>
            </a:lvl1pPr>
            <a:lvl2pPr marL="504945" indent="-244041">
              <a:lnSpc>
                <a:spcPct val="90000"/>
              </a:lnSpc>
              <a:defRPr sz="1800"/>
            </a:lvl2pPr>
            <a:lvl3pPr marL="715254" indent="-216263">
              <a:lnSpc>
                <a:spcPct val="90000"/>
              </a:lnSpc>
              <a:defRPr sz="1500"/>
            </a:lvl3pPr>
            <a:lvl4pPr marL="920604" indent="-205348">
              <a:lnSpc>
                <a:spcPct val="90000"/>
              </a:lnSpc>
              <a:defRPr sz="1400"/>
            </a:lvl4pPr>
            <a:lvl5pPr marL="1136867" indent="-21030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6"/>
            <a:ext cx="4115872" cy="1323439"/>
          </a:xfrm>
        </p:spPr>
        <p:txBody>
          <a:bodyPr/>
          <a:lstStyle>
            <a:lvl1pPr marL="260904" indent="-260904">
              <a:lnSpc>
                <a:spcPct val="90000"/>
              </a:lnSpc>
              <a:defRPr sz="2100"/>
            </a:lvl1pPr>
            <a:lvl2pPr marL="504945" indent="-254952">
              <a:lnSpc>
                <a:spcPct val="90000"/>
              </a:lnSpc>
              <a:defRPr sz="1800"/>
            </a:lvl2pPr>
            <a:lvl3pPr marL="721208" indent="-227178">
              <a:lnSpc>
                <a:spcPct val="90000"/>
              </a:lnSpc>
              <a:defRPr sz="1500"/>
            </a:lvl3pPr>
            <a:lvl4pPr marL="920604" indent="-199395">
              <a:lnSpc>
                <a:spcPct val="90000"/>
              </a:lnSpc>
              <a:defRPr sz="1400"/>
            </a:lvl4pPr>
            <a:lvl5pPr marL="1136867" indent="-20534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4797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6"/>
            <a:ext cx="4114800" cy="1166473"/>
          </a:xfrm>
        </p:spPr>
        <p:txBody>
          <a:bodyPr/>
          <a:lstStyle>
            <a:lvl1pPr marL="211302" indent="-211302">
              <a:defRPr sz="1700"/>
            </a:lvl1pPr>
            <a:lvl2pPr marL="421612" indent="-199395">
              <a:defRPr sz="1500"/>
            </a:lvl2pPr>
            <a:lvl3pPr marL="610100" indent="-182535">
              <a:defRPr sz="1400"/>
            </a:lvl3pPr>
            <a:lvl4pPr marL="787673" indent="-171623">
              <a:defRPr sz="1300"/>
            </a:lvl4pPr>
            <a:lvl5pPr marL="959295" indent="-15476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16" indent="-222216">
              <a:defRPr sz="1700"/>
            </a:lvl1pPr>
            <a:lvl2pPr marL="427565" indent="-205348">
              <a:defRPr sz="1500"/>
            </a:lvl2pPr>
            <a:lvl3pPr marL="616053" indent="-183526">
              <a:defRPr sz="1400"/>
            </a:lvl3pPr>
            <a:lvl4pPr marL="787673" indent="-177573">
              <a:defRPr sz="1300"/>
            </a:lvl4pPr>
            <a:lvl5pPr marL="959295" indent="-16566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56167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1140341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41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7335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45742311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3694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411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354553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0684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51"/>
            <a:ext cx="710732" cy="803219"/>
          </a:xfrm>
          <a:prstGeom prst="rect">
            <a:avLst/>
          </a:prstGeom>
        </p:spPr>
      </p:pic>
      <p:sp>
        <p:nvSpPr>
          <p:cNvPr id="17" name="Arrow Bar"/>
          <p:cNvSpPr/>
          <p:nvPr userDrawn="1"/>
        </p:nvSpPr>
        <p:spPr bwMode="auto">
          <a:xfrm>
            <a:off x="8514212"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854240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71"/>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2"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23588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10"/>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4"/>
            <a:ext cx="710732" cy="803219"/>
          </a:xfrm>
          <a:prstGeom prst="rect">
            <a:avLst/>
          </a:prstGeom>
        </p:spPr>
      </p:pic>
      <p:sp>
        <p:nvSpPr>
          <p:cNvPr id="68"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30234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714146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30" y="3663084"/>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3927822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8"/>
            <a:ext cx="1785562" cy="1573307"/>
          </a:xfrm>
          <a:prstGeom prst="rect">
            <a:avLst/>
          </a:prstGeom>
        </p:spPr>
      </p:pic>
    </p:spTree>
    <p:extLst>
      <p:ext uri="{BB962C8B-B14F-4D97-AF65-F5344CB8AC3E}">
        <p14:creationId xmlns:p14="http://schemas.microsoft.com/office/powerpoint/2010/main" val="2582542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4634079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8" y="2637279"/>
            <a:ext cx="1718713" cy="1687024"/>
          </a:xfrm>
          <a:prstGeom prst="rect">
            <a:avLst/>
          </a:prstGeom>
        </p:spPr>
      </p:pic>
    </p:spTree>
    <p:extLst>
      <p:ext uri="{BB962C8B-B14F-4D97-AF65-F5344CB8AC3E}">
        <p14:creationId xmlns:p14="http://schemas.microsoft.com/office/powerpoint/2010/main" val="255036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4"/>
            <a:ext cx="1917928" cy="1882567"/>
          </a:xfrm>
          <a:prstGeom prst="rect">
            <a:avLst/>
          </a:prstGeom>
        </p:spPr>
      </p:pic>
    </p:spTree>
    <p:extLst>
      <p:ext uri="{BB962C8B-B14F-4D97-AF65-F5344CB8AC3E}">
        <p14:creationId xmlns:p14="http://schemas.microsoft.com/office/powerpoint/2010/main" val="1444993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3" y="2591921"/>
            <a:ext cx="3076819" cy="1845609"/>
          </a:xfrm>
          <a:prstGeom prst="rect">
            <a:avLst/>
          </a:prstGeom>
        </p:spPr>
      </p:pic>
    </p:spTree>
    <p:extLst>
      <p:ext uri="{BB962C8B-B14F-4D97-AF65-F5344CB8AC3E}">
        <p14:creationId xmlns:p14="http://schemas.microsoft.com/office/powerpoint/2010/main" val="1219368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097" indent="-213097">
              <a:buFont typeface="Wingdings" pitchFamily="2" charset="2"/>
              <a:buChar char=""/>
              <a:defRPr sz="3000"/>
            </a:lvl1pPr>
            <a:lvl2pPr marL="388098" indent="-175001">
              <a:buFont typeface="Wingdings" pitchFamily="2" charset="2"/>
              <a:buChar char=""/>
              <a:defRPr>
                <a:latin typeface="+mn-lt"/>
              </a:defRPr>
            </a:lvl2pPr>
            <a:lvl3pPr marL="555958" indent="-167859">
              <a:buFont typeface="Wingdings" pitchFamily="2" charset="2"/>
              <a:buChar char=""/>
              <a:tabLst/>
              <a:defRPr>
                <a:latin typeface="+mn-lt"/>
              </a:defRPr>
            </a:lvl3pPr>
            <a:lvl4pPr marL="685720" indent="-129761">
              <a:buFont typeface="Wingdings" pitchFamily="2" charset="2"/>
              <a:buChar char=""/>
              <a:defRPr>
                <a:latin typeface="+mn-lt"/>
              </a:defRPr>
            </a:lvl4pPr>
            <a:lvl5pPr marL="815483" indent="-12976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859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09" indent="0">
              <a:buNone/>
              <a:defRPr sz="1500">
                <a:gradFill>
                  <a:gsLst>
                    <a:gs pos="100000">
                      <a:schemeClr val="tx1"/>
                    </a:gs>
                    <a:gs pos="6000">
                      <a:schemeClr val="tx1"/>
                    </a:gs>
                  </a:gsLst>
                  <a:lin ang="5400000" scaled="0"/>
                </a:gradFill>
              </a:defRPr>
            </a:lvl3pPr>
            <a:lvl4pPr marL="342856" indent="0">
              <a:buNone/>
              <a:defRPr sz="1500">
                <a:gradFill>
                  <a:gsLst>
                    <a:gs pos="100000">
                      <a:schemeClr val="tx1"/>
                    </a:gs>
                    <a:gs pos="6000">
                      <a:schemeClr val="tx1"/>
                    </a:gs>
                  </a:gsLst>
                  <a:lin ang="5400000" scaled="0"/>
                </a:gradFill>
              </a:defRPr>
            </a:lvl4pPr>
            <a:lvl5pPr marL="520245"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3290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09" indent="0">
              <a:buNone/>
              <a:defRPr sz="1500">
                <a:gradFill>
                  <a:gsLst>
                    <a:gs pos="100000">
                      <a:schemeClr val="tx1"/>
                    </a:gs>
                    <a:gs pos="0">
                      <a:schemeClr val="tx1"/>
                    </a:gs>
                  </a:gsLst>
                  <a:lin ang="5400000" scaled="0"/>
                </a:gradFill>
              </a:defRPr>
            </a:lvl3pPr>
            <a:lvl4pPr marL="342856" indent="0">
              <a:buNone/>
              <a:defRPr sz="1500">
                <a:gradFill>
                  <a:gsLst>
                    <a:gs pos="100000">
                      <a:schemeClr val="tx1"/>
                    </a:gs>
                    <a:gs pos="0">
                      <a:schemeClr val="tx1"/>
                    </a:gs>
                  </a:gsLst>
                  <a:lin ang="5400000" scaled="0"/>
                </a:gradFill>
              </a:defRPr>
            </a:lvl4pPr>
            <a:lvl5pPr marL="520245"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8985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50" indent="-219050">
              <a:spcBef>
                <a:spcPts val="900"/>
              </a:spcBef>
              <a:buClr>
                <a:schemeClr val="tx1"/>
              </a:buClr>
              <a:buFont typeface="Wingdings" pitchFamily="2" charset="2"/>
              <a:buChar char=""/>
              <a:defRPr/>
            </a:lvl1pPr>
            <a:lvl2pPr marL="390481" indent="-171431">
              <a:defRPr sz="1500"/>
            </a:lvl2pPr>
            <a:lvl3pPr marL="514293" indent="-123812">
              <a:tabLst/>
              <a:defRPr sz="1500"/>
            </a:lvl3pPr>
            <a:lvl4pPr marL="647624" indent="-133333">
              <a:defRPr/>
            </a:lvl4pPr>
            <a:lvl5pPr marL="771436" indent="-12381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65" indent="-254765">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194" indent="-25714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24" indent="-25714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436" indent="-25714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771" indent="-25714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50" marR="0" lvl="0"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50" marR="0" lvl="1"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50" marR="0" lvl="2"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50" marR="0" lvl="3"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50" marR="0" lvl="4"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4871778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8345205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7714996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794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86403941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101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65"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6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2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72563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2"/>
            <a:ext cx="2004218" cy="827933"/>
          </a:xfrm>
          <a:prstGeom prst="rect">
            <a:avLst/>
          </a:prstGeom>
        </p:spPr>
      </p:pic>
      <p:sp>
        <p:nvSpPr>
          <p:cNvPr id="13" name="TextBox 12"/>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491535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41"/>
            <a:ext cx="2004218" cy="827933"/>
          </a:xfrm>
          <a:prstGeom prst="rect">
            <a:avLst/>
          </a:prstGeom>
        </p:spPr>
      </p:pic>
      <p:sp>
        <p:nvSpPr>
          <p:cNvPr id="17" name="TextBox 16"/>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spTree>
    <p:extLst>
      <p:ext uri="{BB962C8B-B14F-4D97-AF65-F5344CB8AC3E}">
        <p14:creationId xmlns:p14="http://schemas.microsoft.com/office/powerpoint/2010/main" val="39218089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46" indent="-2571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33"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20"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48"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79"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402417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381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7695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7" y="84919"/>
            <a:ext cx="1108605" cy="555265"/>
          </a:xfrm>
          <a:prstGeom prst="rect">
            <a:avLst/>
          </a:prstGeom>
        </p:spPr>
      </p:pic>
      <p:sp>
        <p:nvSpPr>
          <p:cNvPr id="13" name="Rectangle 12"/>
          <p:cNvSpPr/>
          <p:nvPr userDrawn="1"/>
        </p:nvSpPr>
        <p:spPr bwMode="auto">
          <a:xfrm>
            <a:off x="0" y="7"/>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58085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7"/>
            <a:ext cx="4115872" cy="1323439"/>
          </a:xfrm>
        </p:spPr>
        <p:txBody>
          <a:bodyPr/>
          <a:lstStyle>
            <a:lvl1pPr marL="254942" indent="-254942">
              <a:lnSpc>
                <a:spcPct val="90000"/>
              </a:lnSpc>
              <a:defRPr sz="2100"/>
            </a:lvl1pPr>
            <a:lvl2pPr marL="504924" indent="-244031">
              <a:lnSpc>
                <a:spcPct val="90000"/>
              </a:lnSpc>
              <a:defRPr sz="1800"/>
            </a:lvl2pPr>
            <a:lvl3pPr marL="715224" indent="-216254">
              <a:lnSpc>
                <a:spcPct val="90000"/>
              </a:lnSpc>
              <a:defRPr sz="1500"/>
            </a:lvl3pPr>
            <a:lvl4pPr marL="920565" indent="-205339">
              <a:lnSpc>
                <a:spcPct val="90000"/>
              </a:lnSpc>
              <a:defRPr sz="1400"/>
            </a:lvl4pPr>
            <a:lvl5pPr marL="1136819" indent="-210300">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7"/>
            <a:ext cx="4115872" cy="1323439"/>
          </a:xfrm>
        </p:spPr>
        <p:txBody>
          <a:bodyPr/>
          <a:lstStyle>
            <a:lvl1pPr marL="260893" indent="-260893">
              <a:lnSpc>
                <a:spcPct val="90000"/>
              </a:lnSpc>
              <a:defRPr sz="2100"/>
            </a:lvl1pPr>
            <a:lvl2pPr marL="504924" indent="-254942">
              <a:lnSpc>
                <a:spcPct val="90000"/>
              </a:lnSpc>
              <a:defRPr sz="1800"/>
            </a:lvl2pPr>
            <a:lvl3pPr marL="721178" indent="-227169">
              <a:lnSpc>
                <a:spcPct val="90000"/>
              </a:lnSpc>
              <a:defRPr sz="1500"/>
            </a:lvl3pPr>
            <a:lvl4pPr marL="920565" indent="-199386">
              <a:lnSpc>
                <a:spcPct val="90000"/>
              </a:lnSpc>
              <a:defRPr sz="1400"/>
            </a:lvl4pPr>
            <a:lvl5pPr marL="1136819" indent="-20533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9966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020897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49"/>
            <a:ext cx="710732" cy="803219"/>
          </a:xfrm>
          <a:prstGeom prst="rect">
            <a:avLst/>
          </a:prstGeom>
        </p:spPr>
      </p:pic>
      <p:sp>
        <p:nvSpPr>
          <p:cNvPr id="17" name="Arrow Bar"/>
          <p:cNvSpPr/>
          <p:nvPr userDrawn="1"/>
        </p:nvSpPr>
        <p:spPr bwMode="auto">
          <a:xfrm>
            <a:off x="8514210"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664896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69"/>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0"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05571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08"/>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75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5"/>
            <a:ext cx="5154369" cy="347441"/>
          </a:xfrm>
        </p:spPr>
        <p:txBody>
          <a:bodyPr>
            <a:noAutofit/>
          </a:bodyPr>
          <a:lstStyle>
            <a:lvl1pPr marL="0" indent="0" algn="l" defTabSz="68575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2"/>
            <a:ext cx="710732" cy="803219"/>
          </a:xfrm>
          <a:prstGeom prst="rect">
            <a:avLst/>
          </a:prstGeom>
        </p:spPr>
      </p:pic>
      <p:sp>
        <p:nvSpPr>
          <p:cNvPr id="68"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851015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34631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28" y="3663082"/>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13846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6"/>
            <a:ext cx="1785562" cy="1573307"/>
          </a:xfrm>
          <a:prstGeom prst="rect">
            <a:avLst/>
          </a:prstGeom>
        </p:spPr>
      </p:pic>
    </p:spTree>
    <p:extLst>
      <p:ext uri="{BB962C8B-B14F-4D97-AF65-F5344CB8AC3E}">
        <p14:creationId xmlns:p14="http://schemas.microsoft.com/office/powerpoint/2010/main" val="154791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6" y="2637279"/>
            <a:ext cx="1718713" cy="1687024"/>
          </a:xfrm>
          <a:prstGeom prst="rect">
            <a:avLst/>
          </a:prstGeom>
        </p:spPr>
      </p:pic>
    </p:spTree>
    <p:extLst>
      <p:ext uri="{BB962C8B-B14F-4D97-AF65-F5344CB8AC3E}">
        <p14:creationId xmlns:p14="http://schemas.microsoft.com/office/powerpoint/2010/main" val="1329066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2"/>
            <a:ext cx="1917928" cy="1882567"/>
          </a:xfrm>
          <a:prstGeom prst="rect">
            <a:avLst/>
          </a:prstGeom>
        </p:spPr>
      </p:pic>
    </p:spTree>
    <p:extLst>
      <p:ext uri="{BB962C8B-B14F-4D97-AF65-F5344CB8AC3E}">
        <p14:creationId xmlns:p14="http://schemas.microsoft.com/office/powerpoint/2010/main" val="1807009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1" y="2591921"/>
            <a:ext cx="3076819" cy="1845609"/>
          </a:xfrm>
          <a:prstGeom prst="rect">
            <a:avLst/>
          </a:prstGeom>
        </p:spPr>
      </p:pic>
    </p:spTree>
    <p:extLst>
      <p:ext uri="{BB962C8B-B14F-4D97-AF65-F5344CB8AC3E}">
        <p14:creationId xmlns:p14="http://schemas.microsoft.com/office/powerpoint/2010/main" val="245445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57968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24" indent="0">
              <a:buNone/>
              <a:defRPr sz="1500">
                <a:gradFill>
                  <a:gsLst>
                    <a:gs pos="100000">
                      <a:schemeClr val="tx1"/>
                    </a:gs>
                    <a:gs pos="6000">
                      <a:schemeClr val="tx1"/>
                    </a:gs>
                  </a:gsLst>
                  <a:lin ang="5400000" scaled="0"/>
                </a:gradFill>
              </a:defRPr>
            </a:lvl3pPr>
            <a:lvl4pPr marL="342886" indent="0">
              <a:buNone/>
              <a:defRPr sz="1500">
                <a:gradFill>
                  <a:gsLst>
                    <a:gs pos="100000">
                      <a:schemeClr val="tx1"/>
                    </a:gs>
                    <a:gs pos="6000">
                      <a:schemeClr val="tx1"/>
                    </a:gs>
                  </a:gsLst>
                  <a:lin ang="5400000" scaled="0"/>
                </a:gradFill>
              </a:defRPr>
            </a:lvl4pPr>
            <a:lvl5pPr marL="520287"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63785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24" indent="0">
              <a:buNone/>
              <a:defRPr sz="1500">
                <a:gradFill>
                  <a:gsLst>
                    <a:gs pos="100000">
                      <a:schemeClr val="tx1"/>
                    </a:gs>
                    <a:gs pos="0">
                      <a:schemeClr val="tx1"/>
                    </a:gs>
                  </a:gsLst>
                  <a:lin ang="5400000" scaled="0"/>
                </a:gradFill>
              </a:defRPr>
            </a:lvl3pPr>
            <a:lvl4pPr marL="342886" indent="0">
              <a:buNone/>
              <a:defRPr sz="1500">
                <a:gradFill>
                  <a:gsLst>
                    <a:gs pos="100000">
                      <a:schemeClr val="tx1"/>
                    </a:gs>
                    <a:gs pos="0">
                      <a:schemeClr val="tx1"/>
                    </a:gs>
                  </a:gsLst>
                  <a:lin ang="5400000" scaled="0"/>
                </a:gradFill>
              </a:defRPr>
            </a:lvl4pPr>
            <a:lvl5pPr marL="520287"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89894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68" indent="-219068">
              <a:spcBef>
                <a:spcPts val="900"/>
              </a:spcBef>
              <a:buClr>
                <a:schemeClr val="tx1"/>
              </a:buClr>
              <a:buFont typeface="Wingdings" pitchFamily="2" charset="2"/>
              <a:buChar char=""/>
              <a:defRPr/>
            </a:lvl1pPr>
            <a:lvl2pPr marL="390513" indent="-171445">
              <a:defRPr sz="1500"/>
            </a:lvl2pPr>
            <a:lvl3pPr marL="514335" indent="-123822">
              <a:tabLst/>
              <a:defRPr sz="1500"/>
            </a:lvl3pPr>
            <a:lvl4pPr marL="647678" indent="-133345">
              <a:defRPr/>
            </a:lvl4pPr>
            <a:lvl5pPr marL="771500" indent="-1238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86" indent="-25478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34" indent="-257167">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78" indent="-257167">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00" indent="-257167">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846" indent="-257167">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68" marR="0" lvl="0"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68" marR="0" lvl="1"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68" marR="0" lvl="2"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68" marR="0" lvl="3"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68" marR="0" lvl="4"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5296540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471280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901156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63184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786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8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01"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63470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0"/>
            <a:ext cx="2004218" cy="827933"/>
          </a:xfrm>
          <a:prstGeom prst="rect">
            <a:avLst/>
          </a:prstGeom>
        </p:spPr>
      </p:pic>
      <p:sp>
        <p:nvSpPr>
          <p:cNvPr id="13" name="TextBox 12"/>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0045548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1.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theme" Target="../theme/theme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p:fade/>
  </p:transition>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1"/>
            <a:ext cx="8363938" cy="457049"/>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8" y="1428753"/>
            <a:ext cx="8363936" cy="158120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xStyles>
    <p:titleStyle>
      <a:lvl1pPr algn="l" defTabSz="685487" rtl="0" eaLnBrk="1" latinLnBrk="0" hangingPunct="1">
        <a:lnSpc>
          <a:spcPct val="90000"/>
        </a:lnSpc>
        <a:spcBef>
          <a:spcPct val="0"/>
        </a:spcBef>
        <a:buNone/>
        <a:defRPr lang="en-US" sz="3300" b="0" kern="1200" cap="none" spc="-75" baseline="0" dirty="0">
          <a:ln w="3175">
            <a:noFill/>
          </a:ln>
          <a:solidFill>
            <a:schemeClr val="tx1">
              <a:alpha val="99000"/>
            </a:schemeClr>
          </a:solidFill>
          <a:effectLst/>
          <a:latin typeface="+mj-lt"/>
          <a:ea typeface="+mn-ea"/>
          <a:cs typeface="Arial" charset="0"/>
        </a:defRPr>
      </a:lvl1pPr>
    </p:titleStyle>
    <p:bodyStyle>
      <a:lvl1pPr marL="0" indent="0" algn="l" defTabSz="685487" rtl="0" eaLnBrk="1" latinLnBrk="0" hangingPunct="1">
        <a:lnSpc>
          <a:spcPct val="90000"/>
        </a:lnSpc>
        <a:spcBef>
          <a:spcPct val="20000"/>
        </a:spcBef>
        <a:buFont typeface="Arial" pitchFamily="34" charset="0"/>
        <a:buNone/>
        <a:defRPr sz="2300" b="0" kern="1200">
          <a:solidFill>
            <a:schemeClr val="tx1">
              <a:alpha val="99000"/>
            </a:schemeClr>
          </a:solidFill>
          <a:latin typeface="Consolas" pitchFamily="49" charset="0"/>
          <a:ea typeface="+mn-ea"/>
          <a:cs typeface="Consolas" pitchFamily="49" charset="0"/>
        </a:defRPr>
      </a:lvl1pPr>
      <a:lvl2pPr marL="288596" indent="-5953" algn="l" defTabSz="685487" rtl="0" eaLnBrk="1" latinLnBrk="0" hangingPunct="1">
        <a:lnSpc>
          <a:spcPct val="90000"/>
        </a:lnSpc>
        <a:spcBef>
          <a:spcPct val="20000"/>
        </a:spcBef>
        <a:buFont typeface="Arial" pitchFamily="34" charset="0"/>
        <a:buNone/>
        <a:defRPr sz="2100" b="0" kern="1200">
          <a:solidFill>
            <a:schemeClr val="tx1">
              <a:alpha val="99000"/>
            </a:schemeClr>
          </a:solidFill>
          <a:latin typeface="Consolas" pitchFamily="49" charset="0"/>
          <a:ea typeface="+mn-ea"/>
          <a:cs typeface="Consolas" pitchFamily="49" charset="0"/>
        </a:defRPr>
      </a:lvl2pPr>
      <a:lvl3pPr marL="571238"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3pPr>
      <a:lvl4pPr marL="820167"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4pPr>
      <a:lvl5pPr marL="1069085" indent="0"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9"/>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91211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p:fade/>
  </p:transition>
  <p:txStyles>
    <p:titleStyle>
      <a:lvl1pPr algn="l" defTabSz="68560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92" indent="-345192" algn="l" defTabSz="68560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591" indent="-296398" algn="l" defTabSz="68560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941" indent="-302350" algn="l" defTabSz="68560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426" indent="-25949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787" indent="-25235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424"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21"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27"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29"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7" rtl="0" eaLnBrk="1" latinLnBrk="0" hangingPunct="1">
        <a:defRPr sz="1400" kern="1200">
          <a:solidFill>
            <a:schemeClr val="tx1"/>
          </a:solidFill>
          <a:latin typeface="+mn-lt"/>
          <a:ea typeface="+mn-ea"/>
          <a:cs typeface="+mn-cs"/>
        </a:defRPr>
      </a:lvl1pPr>
      <a:lvl2pPr marL="342799" algn="l" defTabSz="685607" rtl="0" eaLnBrk="1" latinLnBrk="0" hangingPunct="1">
        <a:defRPr sz="1400" kern="1200">
          <a:solidFill>
            <a:schemeClr val="tx1"/>
          </a:solidFill>
          <a:latin typeface="+mn-lt"/>
          <a:ea typeface="+mn-ea"/>
          <a:cs typeface="+mn-cs"/>
        </a:defRPr>
      </a:lvl2pPr>
      <a:lvl3pPr marL="685607" algn="l" defTabSz="685607" rtl="0" eaLnBrk="1" latinLnBrk="0" hangingPunct="1">
        <a:defRPr sz="1400" kern="1200">
          <a:solidFill>
            <a:schemeClr val="tx1"/>
          </a:solidFill>
          <a:latin typeface="+mn-lt"/>
          <a:ea typeface="+mn-ea"/>
          <a:cs typeface="+mn-cs"/>
        </a:defRPr>
      </a:lvl3pPr>
      <a:lvl4pPr marL="1028409" algn="l" defTabSz="685607" rtl="0" eaLnBrk="1" latinLnBrk="0" hangingPunct="1">
        <a:defRPr sz="1400" kern="1200">
          <a:solidFill>
            <a:schemeClr val="tx1"/>
          </a:solidFill>
          <a:latin typeface="+mn-lt"/>
          <a:ea typeface="+mn-ea"/>
          <a:cs typeface="+mn-cs"/>
        </a:defRPr>
      </a:lvl4pPr>
      <a:lvl5pPr marL="1371215" algn="l" defTabSz="685607" rtl="0" eaLnBrk="1" latinLnBrk="0" hangingPunct="1">
        <a:defRPr sz="1400" kern="1200">
          <a:solidFill>
            <a:schemeClr val="tx1"/>
          </a:solidFill>
          <a:latin typeface="+mn-lt"/>
          <a:ea typeface="+mn-ea"/>
          <a:cs typeface="+mn-cs"/>
        </a:defRPr>
      </a:lvl5pPr>
      <a:lvl6pPr marL="1714012" algn="l" defTabSz="685607" rtl="0" eaLnBrk="1" latinLnBrk="0" hangingPunct="1">
        <a:defRPr sz="1400" kern="1200">
          <a:solidFill>
            <a:schemeClr val="tx1"/>
          </a:solidFill>
          <a:latin typeface="+mn-lt"/>
          <a:ea typeface="+mn-ea"/>
          <a:cs typeface="+mn-cs"/>
        </a:defRPr>
      </a:lvl6pPr>
      <a:lvl7pPr marL="2056820" algn="l" defTabSz="685607" rtl="0" eaLnBrk="1" latinLnBrk="0" hangingPunct="1">
        <a:defRPr sz="1400" kern="1200">
          <a:solidFill>
            <a:schemeClr val="tx1"/>
          </a:solidFill>
          <a:latin typeface="+mn-lt"/>
          <a:ea typeface="+mn-ea"/>
          <a:cs typeface="+mn-cs"/>
        </a:defRPr>
      </a:lvl7pPr>
      <a:lvl8pPr marL="2399624" algn="l" defTabSz="685607" rtl="0" eaLnBrk="1" latinLnBrk="0" hangingPunct="1">
        <a:defRPr sz="1400" kern="1200">
          <a:solidFill>
            <a:schemeClr val="tx1"/>
          </a:solidFill>
          <a:latin typeface="+mn-lt"/>
          <a:ea typeface="+mn-ea"/>
          <a:cs typeface="+mn-cs"/>
        </a:defRPr>
      </a:lvl8pPr>
      <a:lvl9pPr marL="2742429" algn="l" defTabSz="6856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6"/>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008834"/>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ransition>
    <p:fade/>
  </p:transition>
  <p:txStyles>
    <p:titleStyle>
      <a:lvl1pPr algn="l" defTabSz="685693"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37" indent="-345237" algn="l" defTabSz="68569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362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p:fade/>
  </p:transition>
  <p:txStyles>
    <p:titleStyle>
      <a:lvl1pPr algn="l" defTabSz="685693"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65" marR="0" indent="-254765" algn="l" defTabSz="685693"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765" marR="0" indent="-175001" algn="l" defTabSz="68569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15"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598815" algn="l"/>
        </a:tabLst>
        <a:defRPr sz="1800" kern="1200" spc="0" baseline="0">
          <a:gradFill>
            <a:gsLst>
              <a:gs pos="1250">
                <a:schemeClr val="tx1"/>
              </a:gs>
              <a:gs pos="100000">
                <a:schemeClr val="tx1"/>
              </a:gs>
            </a:gsLst>
            <a:lin ang="5400000" scaled="0"/>
          </a:gradFill>
          <a:latin typeface="+mn-lt"/>
          <a:ea typeface="+mn-ea"/>
          <a:cs typeface="+mn-cs"/>
        </a:defRPr>
      </a:lvl3pPr>
      <a:lvl4pPr marL="772627" marR="0" indent="-173809" algn="l" defTabSz="685693"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676"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941676" algn="l"/>
        </a:tabLst>
        <a:defRPr sz="1500" kern="1200" spc="0" baseline="0">
          <a:gradFill>
            <a:gsLst>
              <a:gs pos="1250">
                <a:schemeClr val="tx1"/>
              </a:gs>
              <a:gs pos="100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9461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2" r:id="rId24"/>
    <p:sldLayoutId id="2147483833" r:id="rId25"/>
    <p:sldLayoutId id="2147483834" r:id="rId26"/>
  </p:sldLayoutIdLst>
  <p:transition>
    <p:fade/>
  </p:transition>
  <p:txStyles>
    <p:titleStyle>
      <a:lvl1pPr algn="l" defTabSz="68575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86" marR="0" indent="-254786" algn="l" defTabSz="68575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01" marR="0" indent="-175016" algn="l" defTabSz="68575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65"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598865" algn="l"/>
        </a:tabLst>
        <a:defRPr sz="1800" kern="1200" spc="0" baseline="0">
          <a:gradFill>
            <a:gsLst>
              <a:gs pos="1250">
                <a:schemeClr val="tx1"/>
              </a:gs>
              <a:gs pos="100000">
                <a:schemeClr val="tx1"/>
              </a:gs>
            </a:gsLst>
            <a:lin ang="5400000" scaled="0"/>
          </a:gradFill>
          <a:latin typeface="+mn-lt"/>
          <a:ea typeface="+mn-ea"/>
          <a:cs typeface="+mn-cs"/>
        </a:defRPr>
      </a:lvl3pPr>
      <a:lvl4pPr marL="772691" marR="0" indent="-173824" algn="l" defTabSz="68575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54"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941754" algn="l"/>
        </a:tabLst>
        <a:defRPr sz="1500" kern="1200" spc="0" baseline="0">
          <a:gradFill>
            <a:gsLst>
              <a:gs pos="1250">
                <a:schemeClr val="tx1"/>
              </a:gs>
              <a:gs pos="100000">
                <a:schemeClr val="tx1"/>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87133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ransition>
    <p:fade/>
  </p:transition>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57565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Lst>
  <p:transition>
    <p:fade/>
  </p:transition>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91879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ransition>
    <p:fade/>
  </p:transition>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10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10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4.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10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6.xml"/><Relationship Id="rId1" Type="http://schemas.openxmlformats.org/officeDocument/2006/relationships/slideLayout" Target="../slideLayouts/slideLayout9.xml"/><Relationship Id="rId4" Type="http://schemas.openxmlformats.org/officeDocument/2006/relationships/image" Target="../media/image73.png"/></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emf"/><Relationship Id="rId2" Type="http://schemas.openxmlformats.org/officeDocument/2006/relationships/notesSlide" Target="../notesSlides/notesSlide68.xml"/><Relationship Id="rId1" Type="http://schemas.openxmlformats.org/officeDocument/2006/relationships/slideLayout" Target="../slideLayouts/slideLayout9.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10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34.xml"/><Relationship Id="rId1" Type="http://schemas.openxmlformats.org/officeDocument/2006/relationships/slideLayout" Target="../slideLayouts/slideLayout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6.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35.xml"/><Relationship Id="rId1" Type="http://schemas.openxmlformats.org/officeDocument/2006/relationships/slideLayout" Target="../slideLayouts/slideLayout9.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36.xml"/><Relationship Id="rId1" Type="http://schemas.openxmlformats.org/officeDocument/2006/relationships/slideLayout" Target="../slideLayouts/slideLayout9.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9.xml"/></Relationships>
</file>

<file path=ppt/slides/_rels/slide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9.xml"/></Relationships>
</file>

<file path=ppt/slides/_rels/slide6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8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9.xml"/><Relationship Id="rId5" Type="http://schemas.openxmlformats.org/officeDocument/2006/relationships/image" Target="../media/image63.png"/><Relationship Id="rId4" Type="http://schemas.openxmlformats.org/officeDocument/2006/relationships/image" Target="../media/image62.png"/></Relationships>
</file>

<file path=ppt/slides/_rels/slide84.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85.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8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5.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9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0.xml"/><Relationship Id="rId1" Type="http://schemas.openxmlformats.org/officeDocument/2006/relationships/slideLayout" Target="../slideLayouts/slideLayout9.xml"/><Relationship Id="rId4" Type="http://schemas.openxmlformats.org/officeDocument/2006/relationships/image" Target="../media/image70.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第</a:t>
            </a:r>
            <a:r>
              <a:rPr lang="en-US" altLang="zh-CN" sz="3600" b="1" dirty="0">
                <a:effectLst>
                  <a:outerShdw blurRad="38100" dist="38100" dir="2700000" algn="tl">
                    <a:srgbClr val="000000"/>
                  </a:outerShdw>
                </a:effectLst>
              </a:rPr>
              <a:t>5</a:t>
            </a:r>
            <a:r>
              <a:rPr lang="zh-CN" altLang="en-US" sz="3600" b="1" dirty="0">
                <a:effectLst>
                  <a:outerShdw blurRad="38100" dist="38100" dir="2700000" algn="tl">
                    <a:srgbClr val="000000"/>
                  </a:outerShdw>
                </a:effectLst>
              </a:rPr>
              <a:t>章 详细设计</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4214640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172451" y="4644628"/>
            <a:ext cx="576263" cy="357188"/>
          </a:xfrm>
          <a:prstGeom prst="rect">
            <a:avLst/>
          </a:prstGeom>
        </p:spPr>
        <p:txBody>
          <a:bodyPr/>
          <a:lstStyle/>
          <a:p>
            <a:fld id="{5A830AB6-3C64-4C6C-8F60-D425BFD9A7C4}" type="slidenum">
              <a:rPr lang="en-US" altLang="zh-CN"/>
              <a:pPr/>
              <a:t>10</a:t>
            </a:fld>
            <a:r>
              <a:rPr lang="en-US" altLang="zh-CN"/>
              <a:t>   </a:t>
            </a:r>
          </a:p>
        </p:txBody>
      </p:sp>
      <p:sp>
        <p:nvSpPr>
          <p:cNvPr id="5" name="Rectangle 2"/>
          <p:cNvSpPr>
            <a:spLocks noGrp="1" noChangeArrowheads="1"/>
          </p:cNvSpPr>
          <p:nvPr>
            <p:ph type="title"/>
          </p:nvPr>
        </p:nvSpPr>
        <p:spPr>
          <a:xfrm>
            <a:off x="389436" y="171460"/>
            <a:ext cx="8363938" cy="553998"/>
          </a:xfrm>
        </p:spPr>
        <p:txBody>
          <a:bodyPr/>
          <a:lstStyle/>
          <a:p>
            <a:r>
              <a:rPr lang="en-US" altLang="zh-CN" sz="4000" b="1" dirty="0">
                <a:latin typeface="楷体" pitchFamily="49" charset="-122"/>
                <a:ea typeface="楷体" pitchFamily="49" charset="-122"/>
              </a:rPr>
              <a:t>5.1 </a:t>
            </a:r>
            <a:r>
              <a:rPr lang="zh-CN" altLang="en-US" sz="4000" b="1" dirty="0">
                <a:latin typeface="楷体" pitchFamily="49" charset="-122"/>
                <a:ea typeface="楷体" pitchFamily="49" charset="-122"/>
              </a:rPr>
              <a:t>结构程序设计</a:t>
            </a:r>
            <a:endParaRPr lang="zh-CN" altLang="en-US" sz="4000" dirty="0"/>
          </a:p>
        </p:txBody>
      </p:sp>
      <p:sp>
        <p:nvSpPr>
          <p:cNvPr id="2" name="矩形 1"/>
          <p:cNvSpPr/>
          <p:nvPr/>
        </p:nvSpPr>
        <p:spPr>
          <a:xfrm>
            <a:off x="467544" y="859112"/>
            <a:ext cx="8784976" cy="4228850"/>
          </a:xfrm>
          <a:prstGeom prst="rect">
            <a:avLst/>
          </a:prstGeom>
        </p:spPr>
        <p:txBody>
          <a:bodyPr wrap="square">
            <a:spAutoFit/>
          </a:bodyPr>
          <a:lstStyle/>
          <a:p>
            <a:pPr>
              <a:lnSpc>
                <a:spcPct val="120000"/>
              </a:lnSpc>
              <a:spcBef>
                <a:spcPct val="10000"/>
              </a:spcBef>
              <a:spcAft>
                <a:spcPct val="10000"/>
              </a:spcAft>
              <a:buClrTx/>
              <a:buSzTx/>
              <a:buFontTx/>
              <a:buNone/>
            </a:pPr>
            <a:r>
              <a:rPr lang="zh-CN" altLang="en-US" sz="2800" b="1" dirty="0">
                <a:latin typeface="楷体" pitchFamily="49" charset="-122"/>
                <a:ea typeface="楷体" pitchFamily="49" charset="-122"/>
              </a:rPr>
              <a:t>三种结构程序设计</a:t>
            </a:r>
          </a:p>
          <a:p>
            <a:pPr>
              <a:lnSpc>
                <a:spcPct val="120000"/>
              </a:lnSpc>
              <a:spcBef>
                <a:spcPct val="10000"/>
              </a:spcBef>
              <a:spcAft>
                <a:spcPct val="10000"/>
              </a:spcAft>
              <a:buClrTx/>
              <a:buSzTx/>
              <a:buFontTx/>
              <a:buChar char="•"/>
            </a:pPr>
            <a:r>
              <a:rPr lang="zh-CN" altLang="en-US" sz="2800" b="1" dirty="0">
                <a:latin typeface="楷体" pitchFamily="49" charset="-122"/>
                <a:ea typeface="楷体" pitchFamily="49" charset="-122"/>
              </a:rPr>
              <a:t>  </a:t>
            </a:r>
            <a:r>
              <a:rPr lang="zh-CN" altLang="en-US" sz="2800" b="1" dirty="0">
                <a:solidFill>
                  <a:srgbClr val="FFFF00"/>
                </a:solidFill>
                <a:latin typeface="Times New Roman" pitchFamily="18" charset="0"/>
                <a:ea typeface="楷体" pitchFamily="49" charset="-122"/>
                <a:cs typeface="Times New Roman" pitchFamily="18" charset="0"/>
              </a:rPr>
              <a:t>经典的结构程序设计</a:t>
            </a:r>
          </a:p>
          <a:p>
            <a:pPr>
              <a:lnSpc>
                <a:spcPct val="120000"/>
              </a:lnSpc>
              <a:spcBef>
                <a:spcPct val="10000"/>
              </a:spcBef>
              <a:spcAft>
                <a:spcPct val="10000"/>
              </a:spcAft>
              <a:buClrTx/>
              <a:buSzTx/>
              <a:buFontTx/>
              <a:buNone/>
            </a:pPr>
            <a:r>
              <a:rPr lang="zh-CN" altLang="en-US" sz="2800" b="1" dirty="0">
                <a:solidFill>
                  <a:srgbClr val="FFFF00"/>
                </a:solidFill>
                <a:latin typeface="Times New Roman" pitchFamily="18" charset="0"/>
                <a:ea typeface="楷体" pitchFamily="49" charset="-122"/>
                <a:cs typeface="Times New Roman" pitchFamily="18" charset="0"/>
              </a:rPr>
              <a:t>    </a:t>
            </a:r>
            <a:r>
              <a:rPr lang="zh-CN" altLang="en-US" sz="2800" b="1" dirty="0">
                <a:latin typeface="Times New Roman" pitchFamily="18" charset="0"/>
                <a:ea typeface="楷体" pitchFamily="49" charset="-122"/>
                <a:cs typeface="Times New Roman" pitchFamily="18" charset="0"/>
              </a:rPr>
              <a:t>仅用顺序、</a:t>
            </a:r>
            <a:r>
              <a:rPr lang="en-US" altLang="zh-CN" sz="2800" b="1" dirty="0">
                <a:latin typeface="Times New Roman" pitchFamily="18" charset="0"/>
                <a:ea typeface="楷体" pitchFamily="49" charset="-122"/>
                <a:cs typeface="Times New Roman" pitchFamily="18" charset="0"/>
              </a:rPr>
              <a:t>IF-THEN-ELSE</a:t>
            </a:r>
            <a:r>
              <a:rPr lang="zh-CN" altLang="en-US" sz="2800" b="1" dirty="0">
                <a:latin typeface="Times New Roman" pitchFamily="18" charset="0"/>
                <a:ea typeface="楷体" pitchFamily="49" charset="-122"/>
                <a:cs typeface="Times New Roman" pitchFamily="18" charset="0"/>
              </a:rPr>
              <a:t>分支、</a:t>
            </a:r>
            <a:r>
              <a:rPr lang="en-US" altLang="zh-CN" sz="2800" b="1" dirty="0">
                <a:latin typeface="Times New Roman" pitchFamily="18" charset="0"/>
                <a:ea typeface="楷体" pitchFamily="49" charset="-122"/>
                <a:cs typeface="Times New Roman" pitchFamily="18" charset="0"/>
              </a:rPr>
              <a:t>DO-WHILE</a:t>
            </a:r>
            <a:r>
              <a:rPr lang="zh-CN" altLang="en-US" sz="2800" b="1" dirty="0">
                <a:latin typeface="Times New Roman" pitchFamily="18" charset="0"/>
                <a:ea typeface="楷体" pitchFamily="49" charset="-122"/>
                <a:cs typeface="Times New Roman" pitchFamily="18" charset="0"/>
              </a:rPr>
              <a:t>循环</a:t>
            </a:r>
          </a:p>
          <a:p>
            <a:pPr>
              <a:lnSpc>
                <a:spcPct val="120000"/>
              </a:lnSpc>
              <a:spcBef>
                <a:spcPct val="10000"/>
              </a:spcBef>
              <a:spcAft>
                <a:spcPct val="10000"/>
              </a:spcAft>
              <a:buClrTx/>
              <a:buSzTx/>
              <a:buFontTx/>
              <a:buChar char="•"/>
            </a:pPr>
            <a:r>
              <a:rPr lang="zh-CN" altLang="en-US" sz="2800" b="1" dirty="0">
                <a:solidFill>
                  <a:srgbClr val="FFFF00"/>
                </a:solidFill>
                <a:latin typeface="Times New Roman" pitchFamily="18" charset="0"/>
                <a:ea typeface="楷体" pitchFamily="49" charset="-122"/>
                <a:cs typeface="Times New Roman" pitchFamily="18" charset="0"/>
              </a:rPr>
              <a:t>  扩展的结构程序设计</a:t>
            </a:r>
          </a:p>
          <a:p>
            <a:pPr>
              <a:lnSpc>
                <a:spcPct val="120000"/>
              </a:lnSpc>
              <a:spcBef>
                <a:spcPct val="10000"/>
              </a:spcBef>
              <a:spcAft>
                <a:spcPct val="10000"/>
              </a:spcAft>
              <a:buClrTx/>
              <a:buSzTx/>
              <a:buFontTx/>
              <a:buNone/>
            </a:pPr>
            <a:r>
              <a:rPr lang="zh-CN" altLang="en-US" sz="2800" b="1" dirty="0">
                <a:solidFill>
                  <a:srgbClr val="FFFF00"/>
                </a:solidFill>
                <a:latin typeface="Times New Roman" pitchFamily="18" charset="0"/>
                <a:ea typeface="楷体" pitchFamily="49" charset="-122"/>
                <a:cs typeface="Times New Roman" pitchFamily="18" charset="0"/>
              </a:rPr>
              <a:t>    </a:t>
            </a:r>
            <a:r>
              <a:rPr lang="zh-CN" altLang="en-US" sz="2800" b="1" dirty="0">
                <a:latin typeface="Times New Roman" pitchFamily="18" charset="0"/>
                <a:ea typeface="楷体" pitchFamily="49" charset="-122"/>
                <a:cs typeface="Times New Roman" pitchFamily="18" charset="0"/>
              </a:rPr>
              <a:t>增加</a:t>
            </a:r>
            <a:r>
              <a:rPr lang="en-US" altLang="zh-CN" sz="2800" b="1" dirty="0">
                <a:latin typeface="Times New Roman" pitchFamily="18" charset="0"/>
                <a:ea typeface="楷体" pitchFamily="49" charset="-122"/>
                <a:cs typeface="Times New Roman" pitchFamily="18" charset="0"/>
              </a:rPr>
              <a:t>DO-CASE</a:t>
            </a:r>
            <a:r>
              <a:rPr lang="zh-CN" altLang="en-US" sz="2800" b="1" dirty="0">
                <a:latin typeface="Times New Roman" pitchFamily="18" charset="0"/>
                <a:ea typeface="楷体" pitchFamily="49" charset="-122"/>
                <a:cs typeface="Times New Roman" pitchFamily="18" charset="0"/>
              </a:rPr>
              <a:t>分支、</a:t>
            </a:r>
            <a:r>
              <a:rPr lang="en-US" altLang="zh-CN" sz="2800" b="1" dirty="0">
                <a:latin typeface="Times New Roman" pitchFamily="18" charset="0"/>
                <a:ea typeface="楷体" pitchFamily="49" charset="-122"/>
                <a:cs typeface="Times New Roman" pitchFamily="18" charset="0"/>
              </a:rPr>
              <a:t>DO-UNTIL</a:t>
            </a:r>
            <a:r>
              <a:rPr lang="zh-CN" altLang="en-US" sz="2800" b="1" dirty="0">
                <a:latin typeface="Times New Roman" pitchFamily="18" charset="0"/>
                <a:ea typeface="楷体" pitchFamily="49" charset="-122"/>
                <a:cs typeface="Times New Roman" pitchFamily="18" charset="0"/>
              </a:rPr>
              <a:t>循环</a:t>
            </a:r>
          </a:p>
          <a:p>
            <a:pPr>
              <a:lnSpc>
                <a:spcPct val="120000"/>
              </a:lnSpc>
              <a:spcBef>
                <a:spcPct val="10000"/>
              </a:spcBef>
              <a:spcAft>
                <a:spcPct val="10000"/>
              </a:spcAft>
              <a:buClrTx/>
              <a:buSzTx/>
              <a:buFontTx/>
              <a:buChar char="•"/>
            </a:pPr>
            <a:r>
              <a:rPr lang="zh-CN" altLang="en-US" sz="2800" b="1" dirty="0">
                <a:solidFill>
                  <a:srgbClr val="FFFF00"/>
                </a:solidFill>
                <a:latin typeface="Times New Roman" pitchFamily="18" charset="0"/>
                <a:ea typeface="楷体" pitchFamily="49" charset="-122"/>
                <a:cs typeface="Times New Roman" pitchFamily="18" charset="0"/>
              </a:rPr>
              <a:t>  修正的结构程序设计</a:t>
            </a:r>
          </a:p>
          <a:p>
            <a:pPr>
              <a:lnSpc>
                <a:spcPct val="120000"/>
              </a:lnSpc>
              <a:spcBef>
                <a:spcPct val="10000"/>
              </a:spcBef>
              <a:spcAft>
                <a:spcPct val="10000"/>
              </a:spcAft>
              <a:buClrTx/>
              <a:buSzTx/>
              <a:buFontTx/>
              <a:buNone/>
            </a:pPr>
            <a:r>
              <a:rPr lang="zh-CN" altLang="en-US" sz="2800" b="1" dirty="0">
                <a:solidFill>
                  <a:srgbClr val="FFFF00"/>
                </a:solidFill>
                <a:latin typeface="Times New Roman" pitchFamily="18" charset="0"/>
                <a:ea typeface="楷体" pitchFamily="49" charset="-122"/>
                <a:cs typeface="Times New Roman" pitchFamily="18" charset="0"/>
              </a:rPr>
              <a:t>    </a:t>
            </a:r>
            <a:r>
              <a:rPr lang="zh-CN" altLang="en-US" sz="2800" b="1" dirty="0">
                <a:latin typeface="Times New Roman" pitchFamily="18" charset="0"/>
                <a:ea typeface="楷体" pitchFamily="49" charset="-122"/>
                <a:cs typeface="Times New Roman" pitchFamily="18" charset="0"/>
              </a:rPr>
              <a:t>再增加</a:t>
            </a:r>
            <a:r>
              <a:rPr lang="en-US" altLang="zh-CN" sz="2800" b="1" dirty="0">
                <a:latin typeface="Times New Roman" pitchFamily="18" charset="0"/>
                <a:ea typeface="楷体" pitchFamily="49" charset="-122"/>
                <a:cs typeface="Times New Roman" pitchFamily="18" charset="0"/>
              </a:rPr>
              <a:t>BREAK</a:t>
            </a:r>
          </a:p>
        </p:txBody>
      </p:sp>
    </p:spTree>
    <p:extLst>
      <p:ext uri="{BB962C8B-B14F-4D97-AF65-F5344CB8AC3E}">
        <p14:creationId xmlns:p14="http://schemas.microsoft.com/office/powerpoint/2010/main" val="22123175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Effect transition="in" filter="wipe(up)">
                                      <p:cBhvr>
                                        <p:cTn id="7" dur="500"/>
                                        <p:tgtEl>
                                          <p:spTgt spid="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3" end="3"/>
                                            </p:txEl>
                                          </p:spTgt>
                                        </p:tgtEl>
                                        <p:attrNameLst>
                                          <p:attrName>style.visibility</p:attrName>
                                        </p:attrNameLst>
                                      </p:cBhvr>
                                      <p:to>
                                        <p:strVal val="visible"/>
                                      </p:to>
                                    </p:set>
                                    <p:animEffect transition="in" filter="wipe(up)">
                                      <p:cBhvr>
                                        <p:cTn id="12" dur="500"/>
                                        <p:tgtEl>
                                          <p:spTgt spid="2">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5" end="5"/>
                                            </p:txEl>
                                          </p:spTgt>
                                        </p:tgtEl>
                                        <p:attrNameLst>
                                          <p:attrName>style.visibility</p:attrName>
                                        </p:attrNameLst>
                                      </p:cBhvr>
                                      <p:to>
                                        <p:strVal val="visible"/>
                                      </p:to>
                                    </p:set>
                                    <p:animEffect transition="in" filter="wipe(up)">
                                      <p:cBhvr>
                                        <p:cTn id="17" dur="500"/>
                                        <p:tgtEl>
                                          <p:spTgt spid="2">
                                            <p:txEl>
                                              <p:pRg st="5" end="5"/>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xEl>
                                              <p:pRg st="2" end="2"/>
                                            </p:txEl>
                                          </p:spTgt>
                                        </p:tgtEl>
                                        <p:attrNameLst>
                                          <p:attrName>style.visibility</p:attrName>
                                        </p:attrNameLst>
                                      </p:cBhvr>
                                      <p:to>
                                        <p:strVal val="visible"/>
                                      </p:to>
                                    </p:set>
                                    <p:animEffect transition="in" filter="wipe(up)">
                                      <p:cBhvr>
                                        <p:cTn id="22" dur="500"/>
                                        <p:tgtEl>
                                          <p:spTgt spid="2">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2">
                                            <p:txEl>
                                              <p:pRg st="6" end="6"/>
                                            </p:txEl>
                                          </p:spTgt>
                                        </p:tgtEl>
                                        <p:attrNameLst>
                                          <p:attrName>style.visibility</p:attrName>
                                        </p:attrNameLst>
                                      </p:cBhvr>
                                      <p:to>
                                        <p:strVal val="visible"/>
                                      </p:to>
                                    </p:set>
                                    <p:animEffect transition="in" filter="wipe(up)">
                                      <p:cBhvr>
                                        <p:cTn id="32" dur="500"/>
                                        <p:tgtEl>
                                          <p:spTgt spid="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20986" y="846575"/>
            <a:ext cx="1943606" cy="1910000"/>
            <a:chOff x="708848" y="1820882"/>
            <a:chExt cx="3429000" cy="2791497"/>
          </a:xfrm>
          <a:solidFill>
            <a:srgbClr val="0070C0"/>
          </a:solidFill>
        </p:grpSpPr>
        <p:sp>
          <p:nvSpPr>
            <p:cNvPr id="4"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5"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结构程序设计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6" name="Group 13"/>
          <p:cNvGrpSpPr/>
          <p:nvPr/>
        </p:nvGrpSpPr>
        <p:grpSpPr>
          <a:xfrm>
            <a:off x="3714744" y="846575"/>
            <a:ext cx="1943606" cy="1910000"/>
            <a:chOff x="3503612" y="425134"/>
            <a:chExt cx="3162300" cy="2546666"/>
          </a:xfrm>
        </p:grpSpPr>
        <p:sp>
          <p:nvSpPr>
            <p:cNvPr id="7" name="Rectangle 10"/>
            <p:cNvSpPr/>
            <p:nvPr/>
          </p:nvSpPr>
          <p:spPr bwMode="auto">
            <a:xfrm>
              <a:off x="3503612" y="425134"/>
              <a:ext cx="3162300" cy="2546666"/>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8" name="Content Placeholder 4"/>
            <p:cNvSpPr txBox="1">
              <a:spLocks/>
            </p:cNvSpPr>
            <p:nvPr/>
          </p:nvSpPr>
          <p:spPr>
            <a:xfrm>
              <a:off x="3887877" y="1391858"/>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人机界面设计</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9" name="Group 14"/>
          <p:cNvGrpSpPr/>
          <p:nvPr/>
        </p:nvGrpSpPr>
        <p:grpSpPr>
          <a:xfrm>
            <a:off x="6628920" y="846576"/>
            <a:ext cx="1943608" cy="1886991"/>
            <a:chOff x="8489660" y="1820883"/>
            <a:chExt cx="3429000" cy="2791498"/>
          </a:xfrm>
          <a:solidFill>
            <a:srgbClr val="0070C0"/>
          </a:solidFill>
        </p:grpSpPr>
        <p:sp>
          <p:nvSpPr>
            <p:cNvPr id="10"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1" name="Content Placeholder 4"/>
            <p:cNvSpPr txBox="1">
              <a:spLocks/>
            </p:cNvSpPr>
            <p:nvPr/>
          </p:nvSpPr>
          <p:spPr>
            <a:xfrm>
              <a:off x="8718382" y="2692795"/>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过程设计的工具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4"/>
          <p:cNvGrpSpPr/>
          <p:nvPr/>
        </p:nvGrpSpPr>
        <p:grpSpPr>
          <a:xfrm>
            <a:off x="3721034" y="2857502"/>
            <a:ext cx="1943606" cy="1910000"/>
            <a:chOff x="708848" y="1820882"/>
            <a:chExt cx="3429000" cy="2791497"/>
          </a:xfrm>
        </p:grpSpPr>
        <p:sp>
          <p:nvSpPr>
            <p:cNvPr id="13"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971135" y="2929973"/>
              <a:ext cx="2895601" cy="97161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程序复杂度衡量</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34418" y="2857502"/>
            <a:ext cx="1943608" cy="1886991"/>
            <a:chOff x="8489660" y="1820883"/>
            <a:chExt cx="3429000" cy="2791498"/>
          </a:xfrm>
          <a:solidFill>
            <a:srgbClr val="0070C0"/>
          </a:solidFill>
        </p:grpSpPr>
        <p:sp>
          <p:nvSpPr>
            <p:cNvPr id="16"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7" name="Content Placeholder 4"/>
            <p:cNvSpPr txBox="1">
              <a:spLocks/>
            </p:cNvSpPr>
            <p:nvPr/>
          </p:nvSpPr>
          <p:spPr>
            <a:xfrm>
              <a:off x="8718382" y="2435268"/>
              <a:ext cx="2895602" cy="147519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面向数据结构的设计方法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34374939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5.5 </a:t>
            </a:r>
            <a:r>
              <a:rPr lang="zh-CN" altLang="en-US" sz="3200" b="1" dirty="0">
                <a:gradFill>
                  <a:gsLst>
                    <a:gs pos="0">
                      <a:srgbClr val="FFFFFF"/>
                    </a:gs>
                    <a:gs pos="86000">
                      <a:srgbClr val="FFFFFF"/>
                    </a:gs>
                  </a:gsLst>
                  <a:lin ang="5400000" scaled="0"/>
                </a:gradFill>
                <a:latin typeface="楷体" pitchFamily="49" charset="-122"/>
                <a:ea typeface="楷体" pitchFamily="49" charset="-122"/>
              </a:rPr>
              <a:t>程序复杂度的定量度量</a:t>
            </a:r>
            <a:endParaRPr lang="zh-CN" altLang="en-US" dirty="0"/>
          </a:p>
        </p:txBody>
      </p:sp>
      <p:sp>
        <p:nvSpPr>
          <p:cNvPr id="8" name="Green"/>
          <p:cNvSpPr/>
          <p:nvPr/>
        </p:nvSpPr>
        <p:spPr bwMode="auto">
          <a:xfrm>
            <a:off x="769761" y="2229832"/>
            <a:ext cx="7603863" cy="2502158"/>
          </a:xfrm>
          <a:prstGeom prst="roundRect">
            <a:avLst>
              <a:gd name="adj" fmla="val 0"/>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lnSpc>
                <a:spcPct val="150000"/>
              </a:lnSpc>
              <a:spcBef>
                <a:spcPct val="0"/>
              </a:spcBef>
              <a:spcAft>
                <a:spcPct val="0"/>
              </a:spcAft>
            </a:pPr>
            <a:endParaRPr lang="en-US" sz="2800" b="1" dirty="0">
              <a:solidFill>
                <a:schemeClr val="tx1">
                  <a:alpha val="99000"/>
                </a:schemeClr>
              </a:solidFill>
              <a:latin typeface="楷体" pitchFamily="49" charset="-122"/>
              <a:ea typeface="楷体" pitchFamily="49" charset="-122"/>
              <a:cs typeface="Segoe UI" pitchFamily="34" charset="0"/>
            </a:endParaRPr>
          </a:p>
          <a:p>
            <a:pPr algn="ctr" defTabSz="685666" fontAlgn="base">
              <a:lnSpc>
                <a:spcPct val="150000"/>
              </a:lnSpc>
              <a:spcBef>
                <a:spcPct val="0"/>
              </a:spcBef>
              <a:spcAft>
                <a:spcPct val="0"/>
              </a:spcAft>
            </a:pPr>
            <a:r>
              <a:rPr lang="en-US" altLang="zh-CN" sz="2800" dirty="0">
                <a:latin typeface="Times New Roman" pitchFamily="18" charset="0"/>
                <a:cs typeface="Times New Roman" pitchFamily="18" charset="0"/>
              </a:rPr>
              <a:t>McCabe</a:t>
            </a:r>
            <a:r>
              <a:rPr lang="zh-CN" altLang="en-US" sz="2800" dirty="0">
                <a:latin typeface="Times New Roman" pitchFamily="18" charset="0"/>
                <a:cs typeface="Times New Roman" pitchFamily="18" charset="0"/>
              </a:rPr>
              <a:t>方法 </a:t>
            </a:r>
            <a:r>
              <a:rPr lang="en-US" altLang="zh-CN" sz="2800" dirty="0">
                <a:latin typeface="Times New Roman" pitchFamily="18" charset="0"/>
                <a:cs typeface="Times New Roman" pitchFamily="18" charset="0"/>
              </a:rPr>
              <a:t>&amp; Halstead</a:t>
            </a:r>
            <a:r>
              <a:rPr lang="zh-CN" altLang="en-US" sz="2800" dirty="0">
                <a:latin typeface="Times New Roman" pitchFamily="18" charset="0"/>
                <a:cs typeface="Times New Roman" pitchFamily="18" charset="0"/>
              </a:rPr>
              <a:t>方法</a:t>
            </a:r>
            <a:endParaRPr lang="en-US" sz="2800" b="1" dirty="0">
              <a:solidFill>
                <a:schemeClr val="tx1">
                  <a:alpha val="99000"/>
                </a:schemeClr>
              </a:solidFill>
              <a:latin typeface="Times New Roman" pitchFamily="18" charset="0"/>
              <a:ea typeface="楷体" pitchFamily="49" charset="-122"/>
              <a:cs typeface="Times New Roman" pitchFamily="18" charset="0"/>
            </a:endParaRPr>
          </a:p>
        </p:txBody>
      </p:sp>
      <p:sp>
        <p:nvSpPr>
          <p:cNvPr id="9" name="Green"/>
          <p:cNvSpPr/>
          <p:nvPr/>
        </p:nvSpPr>
        <p:spPr bwMode="auto">
          <a:xfrm>
            <a:off x="769761" y="1275606"/>
            <a:ext cx="1840718" cy="1827103"/>
          </a:xfrm>
          <a:prstGeom prst="roundRect">
            <a:avLst>
              <a:gd name="adj" fmla="val 0"/>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zh-CN" altLang="en-US" sz="2800" b="1" dirty="0">
                <a:solidFill>
                  <a:srgbClr val="FFFFFF">
                    <a:alpha val="98824"/>
                  </a:srgbClr>
                </a:solidFill>
                <a:latin typeface="楷体" pitchFamily="49" charset="-122"/>
                <a:ea typeface="楷体" pitchFamily="49" charset="-122"/>
                <a:cs typeface="Segoe UI" pitchFamily="34" charset="0"/>
              </a:rPr>
              <a:t>估算错误数量及工作量</a:t>
            </a:r>
            <a:endParaRPr lang="en-US" sz="2800" b="1" dirty="0">
              <a:solidFill>
                <a:srgbClr val="FFFFFF">
                  <a:alpha val="98824"/>
                </a:srgbClr>
              </a:solidFill>
              <a:latin typeface="楷体" pitchFamily="49" charset="-122"/>
              <a:ea typeface="楷体" pitchFamily="49" charset="-122"/>
              <a:cs typeface="Segoe UI" pitchFamily="34" charset="0"/>
            </a:endParaRPr>
          </a:p>
        </p:txBody>
      </p:sp>
      <p:sp>
        <p:nvSpPr>
          <p:cNvPr id="10" name="Green"/>
          <p:cNvSpPr/>
          <p:nvPr/>
        </p:nvSpPr>
        <p:spPr bwMode="auto">
          <a:xfrm>
            <a:off x="2690809" y="1275606"/>
            <a:ext cx="1840718" cy="1827103"/>
          </a:xfrm>
          <a:prstGeom prst="roundRect">
            <a:avLst>
              <a:gd name="adj" fmla="val 0"/>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zh-CN" altLang="en-US" sz="2800" b="1" dirty="0">
                <a:solidFill>
                  <a:srgbClr val="FFFFFF">
                    <a:alpha val="98824"/>
                  </a:srgbClr>
                </a:solidFill>
                <a:latin typeface="楷体" pitchFamily="49" charset="-122"/>
                <a:ea typeface="楷体" pitchFamily="49" charset="-122"/>
                <a:cs typeface="Segoe UI" pitchFamily="34" charset="0"/>
              </a:rPr>
              <a:t>比较不同设计或算法的优劣</a:t>
            </a:r>
            <a:endParaRPr lang="en-US" sz="2800" b="1" dirty="0">
              <a:solidFill>
                <a:srgbClr val="FFFFFF">
                  <a:alpha val="98824"/>
                </a:srgbClr>
              </a:solidFill>
              <a:latin typeface="楷体" pitchFamily="49" charset="-122"/>
              <a:ea typeface="楷体" pitchFamily="49" charset="-122"/>
              <a:cs typeface="Segoe UI" pitchFamily="34" charset="0"/>
            </a:endParaRPr>
          </a:p>
        </p:txBody>
      </p:sp>
      <p:sp>
        <p:nvSpPr>
          <p:cNvPr id="11" name="Green"/>
          <p:cNvSpPr/>
          <p:nvPr/>
        </p:nvSpPr>
        <p:spPr bwMode="auto">
          <a:xfrm>
            <a:off x="4611857" y="1275606"/>
            <a:ext cx="1840718" cy="1827103"/>
          </a:xfrm>
          <a:prstGeom prst="roundRect">
            <a:avLst>
              <a:gd name="adj" fmla="val 0"/>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a:r>
              <a:rPr lang="zh-CN" altLang="en-US" sz="2800" b="1" dirty="0">
                <a:solidFill>
                  <a:srgbClr val="FFFFFF">
                    <a:alpha val="98824"/>
                  </a:srgbClr>
                </a:solidFill>
                <a:latin typeface="楷体" pitchFamily="49" charset="-122"/>
                <a:ea typeface="楷体" pitchFamily="49" charset="-122"/>
                <a:cs typeface="Segoe UI" pitchFamily="34" charset="0"/>
              </a:rPr>
              <a:t>模块规模的精确限度</a:t>
            </a:r>
            <a:endParaRPr lang="en-US" sz="2800" b="1" dirty="0">
              <a:solidFill>
                <a:srgbClr val="FFFFFF">
                  <a:alpha val="98824"/>
                </a:srgbClr>
              </a:solidFill>
              <a:latin typeface="楷体" pitchFamily="49" charset="-122"/>
              <a:ea typeface="楷体" pitchFamily="49" charset="-122"/>
              <a:cs typeface="Segoe UI" pitchFamily="34" charset="0"/>
            </a:endParaRPr>
          </a:p>
        </p:txBody>
      </p:sp>
      <p:sp>
        <p:nvSpPr>
          <p:cNvPr id="12" name="Green"/>
          <p:cNvSpPr/>
          <p:nvPr/>
        </p:nvSpPr>
        <p:spPr bwMode="auto">
          <a:xfrm>
            <a:off x="6532905" y="1275606"/>
            <a:ext cx="1840718" cy="1827103"/>
          </a:xfrm>
          <a:prstGeom prst="roundRect">
            <a:avLst>
              <a:gd name="adj" fmla="val 0"/>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6" tIns="34293" rIns="68586" bIns="34293" numCol="1" rtlCol="0" anchor="ctr" anchorCtr="0" compatLnSpc="1">
            <a:prstTxWarp prst="textNoShape">
              <a:avLst/>
            </a:prstTxWarp>
          </a:bodyPr>
          <a:lstStyle/>
          <a:p>
            <a:pPr algn="ctr" defTabSz="685666" fontAlgn="base">
              <a:spcBef>
                <a:spcPct val="0"/>
              </a:spcBef>
              <a:spcAft>
                <a:spcPct val="0"/>
              </a:spcAft>
            </a:pPr>
            <a:r>
              <a:rPr lang="zh-CN" altLang="en-US" sz="2800" b="1" dirty="0">
                <a:solidFill>
                  <a:srgbClr val="FFFFFF">
                    <a:alpha val="99000"/>
                  </a:srgbClr>
                </a:solidFill>
                <a:latin typeface="楷体" pitchFamily="49" charset="-122"/>
                <a:ea typeface="楷体" pitchFamily="49" charset="-122"/>
                <a:cs typeface="Segoe UI" pitchFamily="34" charset="0"/>
              </a:rPr>
              <a:t>价值所在</a:t>
            </a:r>
            <a:endParaRPr lang="en-US" sz="2800" b="1" dirty="0">
              <a:solidFill>
                <a:srgbClr val="FFFFFF">
                  <a:alpha val="99000"/>
                </a:srgbClr>
              </a:solidFill>
              <a:latin typeface="楷体" pitchFamily="49" charset="-122"/>
              <a:ea typeface="楷体" pitchFamily="49" charset="-122"/>
              <a:cs typeface="Segoe UI" pitchFamily="34" charset="0"/>
            </a:endParaRPr>
          </a:p>
        </p:txBody>
      </p:sp>
    </p:spTree>
    <p:extLst>
      <p:ext uri="{BB962C8B-B14F-4D97-AF65-F5344CB8AC3E}">
        <p14:creationId xmlns:p14="http://schemas.microsoft.com/office/powerpoint/2010/main" val="65213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decel="10000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750" fill="hold"/>
                                        <p:tgtEl>
                                          <p:spTgt spid="12"/>
                                        </p:tgtEl>
                                        <p:attrNameLst>
                                          <p:attrName>ppt_x</p:attrName>
                                        </p:attrNameLst>
                                      </p:cBhvr>
                                      <p:tavLst>
                                        <p:tav tm="0">
                                          <p:val>
                                            <p:strVal val="1+#ppt_w/2"/>
                                          </p:val>
                                        </p:tav>
                                        <p:tav tm="100000">
                                          <p:val>
                                            <p:strVal val="#ppt_x"/>
                                          </p:val>
                                        </p:tav>
                                      </p:tavLst>
                                    </p:anim>
                                    <p:anim calcmode="lin" valueType="num">
                                      <p:cBhvr additive="base">
                                        <p:cTn id="8" dur="750" fill="hold"/>
                                        <p:tgtEl>
                                          <p:spTgt spid="1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750" fill="hold"/>
                                        <p:tgtEl>
                                          <p:spTgt spid="9"/>
                                        </p:tgtEl>
                                        <p:attrNameLst>
                                          <p:attrName>ppt_x</p:attrName>
                                        </p:attrNameLst>
                                      </p:cBhvr>
                                      <p:tavLst>
                                        <p:tav tm="0">
                                          <p:val>
                                            <p:strVal val="1+#ppt_w/2"/>
                                          </p:val>
                                        </p:tav>
                                        <p:tav tm="100000">
                                          <p:val>
                                            <p:strVal val="#ppt_x"/>
                                          </p:val>
                                        </p:tav>
                                      </p:tavLst>
                                    </p:anim>
                                    <p:anim calcmode="lin" valueType="num">
                                      <p:cBhvr additive="base">
                                        <p:cTn id="14" dur="75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750" fill="hold"/>
                                        <p:tgtEl>
                                          <p:spTgt spid="10"/>
                                        </p:tgtEl>
                                        <p:attrNameLst>
                                          <p:attrName>ppt_x</p:attrName>
                                        </p:attrNameLst>
                                      </p:cBhvr>
                                      <p:tavLst>
                                        <p:tav tm="0">
                                          <p:val>
                                            <p:strVal val="1+#ppt_w/2"/>
                                          </p:val>
                                        </p:tav>
                                        <p:tav tm="100000">
                                          <p:val>
                                            <p:strVal val="#ppt_x"/>
                                          </p:val>
                                        </p:tav>
                                      </p:tavLst>
                                    </p:anim>
                                    <p:anim calcmode="lin" valueType="num">
                                      <p:cBhvr additive="base">
                                        <p:cTn id="20" dur="75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750" fill="hold"/>
                                        <p:tgtEl>
                                          <p:spTgt spid="11"/>
                                        </p:tgtEl>
                                        <p:attrNameLst>
                                          <p:attrName>ppt_x</p:attrName>
                                        </p:attrNameLst>
                                      </p:cBhvr>
                                      <p:tavLst>
                                        <p:tav tm="0">
                                          <p:val>
                                            <p:strVal val="1+#ppt_w/2"/>
                                          </p:val>
                                        </p:tav>
                                        <p:tav tm="100000">
                                          <p:val>
                                            <p:strVal val="#ppt_x"/>
                                          </p:val>
                                        </p:tav>
                                      </p:tavLst>
                                    </p:anim>
                                    <p:anim calcmode="lin" valueType="num">
                                      <p:cBhvr additive="base">
                                        <p:cTn id="26" dur="75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2" decel="10000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750" fill="hold"/>
                                        <p:tgtEl>
                                          <p:spTgt spid="8"/>
                                        </p:tgtEl>
                                        <p:attrNameLst>
                                          <p:attrName>ppt_x</p:attrName>
                                        </p:attrNameLst>
                                      </p:cBhvr>
                                      <p:tavLst>
                                        <p:tav tm="0">
                                          <p:val>
                                            <p:strVal val="1+#ppt_w/2"/>
                                          </p:val>
                                        </p:tav>
                                        <p:tav tm="100000">
                                          <p:val>
                                            <p:strVal val="#ppt_x"/>
                                          </p:val>
                                        </p:tav>
                                      </p:tavLst>
                                    </p:anim>
                                    <p:anim calcmode="lin" valueType="num">
                                      <p:cBhvr additive="base">
                                        <p:cTn id="32" dur="75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5.5.1 </a:t>
            </a:r>
            <a:r>
              <a:rPr altLang="zh-CN" sz="32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McCabe</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sp>
        <p:nvSpPr>
          <p:cNvPr id="14" name="Rectangle 7"/>
          <p:cNvSpPr/>
          <p:nvPr/>
        </p:nvSpPr>
        <p:spPr bwMode="auto">
          <a:xfrm>
            <a:off x="1000100" y="972761"/>
            <a:ext cx="7072362" cy="15275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182880" numCol="1" rtlCol="0" anchor="b" anchorCtr="0" compatLnSpc="1">
            <a:prstTxWarp prst="textNoShape">
              <a:avLst/>
            </a:prstTxWarp>
          </a:bodyPr>
          <a:lstStyle/>
          <a:p>
            <a:pPr indent="-6350">
              <a:buFontTx/>
              <a:buNone/>
            </a:pPr>
            <a:r>
              <a:rPr lang="en-US" altLang="zh-CN" sz="2800" b="1" dirty="0">
                <a:latin typeface="Times New Roman" pitchFamily="18" charset="0"/>
                <a:ea typeface="楷体" pitchFamily="49" charset="-122"/>
                <a:cs typeface="Times New Roman" pitchFamily="18" charset="0"/>
              </a:rPr>
              <a:t>McCabe</a:t>
            </a:r>
            <a:r>
              <a:rPr lang="zh-CN" altLang="en-US" sz="2800" b="1" dirty="0">
                <a:latin typeface="Times New Roman" pitchFamily="18" charset="0"/>
                <a:ea typeface="楷体" pitchFamily="49" charset="-122"/>
                <a:cs typeface="Times New Roman" pitchFamily="18" charset="0"/>
              </a:rPr>
              <a:t>方法根据程序控制流的复杂程度定量度量程序的复杂程度，这样度量出的结果称为程序的环形复杂度。</a:t>
            </a:r>
          </a:p>
        </p:txBody>
      </p:sp>
      <p:grpSp>
        <p:nvGrpSpPr>
          <p:cNvPr id="16" name="Group 35"/>
          <p:cNvGrpSpPr/>
          <p:nvPr/>
        </p:nvGrpSpPr>
        <p:grpSpPr>
          <a:xfrm>
            <a:off x="1000100" y="2643188"/>
            <a:ext cx="1422788" cy="2071702"/>
            <a:chOff x="3671322" y="4341709"/>
            <a:chExt cx="1896557" cy="1772642"/>
          </a:xfrm>
        </p:grpSpPr>
        <p:sp>
          <p:nvSpPr>
            <p:cNvPr id="17" name="Rectangle 25"/>
            <p:cNvSpPr/>
            <p:nvPr/>
          </p:nvSpPr>
          <p:spPr bwMode="auto">
            <a:xfrm>
              <a:off x="3671322" y="4341709"/>
              <a:ext cx="1896557" cy="1772642"/>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82880" tIns="91440" rIns="91436" bIns="182880" numCol="1" rtlCol="0" anchor="b" anchorCtr="0" compatLnSpc="1">
              <a:prstTxWarp prst="textNoShape">
                <a:avLst/>
              </a:prstTxWarp>
            </a:bodyPr>
            <a:lstStyle/>
            <a:p>
              <a:pPr algn="ctr" defTabSz="685495" fontAlgn="base">
                <a:spcBef>
                  <a:spcPct val="0"/>
                </a:spcBef>
                <a:spcAft>
                  <a:spcPct val="0"/>
                </a:spcAft>
              </a:pPr>
              <a:r>
                <a:rPr lang="zh-CN" altLang="en-US" sz="2000" b="1" dirty="0">
                  <a:solidFill>
                    <a:schemeClr val="bg1"/>
                  </a:solidFill>
                  <a:latin typeface="楷体" pitchFamily="49" charset="-122"/>
                  <a:ea typeface="楷体" pitchFamily="49" charset="-122"/>
                </a:rPr>
                <a:t>流图</a:t>
              </a:r>
              <a:endParaRPr lang="en-US" sz="2000" b="1" dirty="0">
                <a:solidFill>
                  <a:schemeClr val="bg1"/>
                </a:solidFill>
                <a:latin typeface="楷体" pitchFamily="49" charset="-122"/>
                <a:ea typeface="楷体" pitchFamily="49" charset="-122"/>
              </a:endParaRPr>
            </a:p>
          </p:txBody>
        </p:sp>
        <p:pic>
          <p:nvPicPr>
            <p:cNvPr id="18" name="Picture 4" descr="C:\Users\Jonahs\Dropbox\Projects SCOTT\MEET Windows Azure\source\Background\tile-icon-cach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42677" y="4708463"/>
              <a:ext cx="851488" cy="554385"/>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Rectangle 28"/>
          <p:cNvSpPr/>
          <p:nvPr/>
        </p:nvSpPr>
        <p:spPr bwMode="auto">
          <a:xfrm>
            <a:off x="2500298" y="2643188"/>
            <a:ext cx="5572164" cy="2071702"/>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182880" tIns="91440" rIns="91436" bIns="182880" numCol="1" rtlCol="0" anchor="b" anchorCtr="0" compatLnSpc="1">
            <a:prstTxWarp prst="textNoShape">
              <a:avLst/>
            </a:prstTxWarp>
          </a:bodyPr>
          <a:lstStyle/>
          <a:p>
            <a:pPr defTabSz="685495" fontAlgn="base">
              <a:spcBef>
                <a:spcPct val="0"/>
              </a:spcBef>
              <a:spcAft>
                <a:spcPct val="0"/>
              </a:spcAft>
            </a:pPr>
            <a:r>
              <a:rPr lang="zh-CN" altLang="en-US" sz="2800" b="1" dirty="0">
                <a:solidFill>
                  <a:schemeClr val="bg1"/>
                </a:solidFill>
                <a:latin typeface="Times New Roman" pitchFamily="18" charset="0"/>
                <a:ea typeface="楷体" pitchFamily="49" charset="-122"/>
                <a:cs typeface="Times New Roman" pitchFamily="18" charset="0"/>
              </a:rPr>
              <a:t>实质上是“退化了的”程序流程图，它仅仅描绘程序的控制流程，完全不表现对数据的具体操作以及分支或循环的具体条件。</a:t>
            </a:r>
            <a:endParaRPr lang="en-US" altLang="en-US" sz="2800" b="1" dirty="0">
              <a:solidFill>
                <a:schemeClr val="bg1"/>
              </a:solidFill>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65213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down)">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down)">
                                      <p:cBhvr>
                                        <p:cTn id="1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2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5.5.1 </a:t>
            </a:r>
            <a:r>
              <a:rPr altLang="zh-CN" sz="32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McCabe</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sp>
        <p:nvSpPr>
          <p:cNvPr id="10" name="Content Placeholder 5"/>
          <p:cNvSpPr txBox="1">
            <a:spLocks/>
          </p:cNvSpPr>
          <p:nvPr/>
        </p:nvSpPr>
        <p:spPr>
          <a:xfrm>
            <a:off x="957406" y="1727516"/>
            <a:ext cx="7795968" cy="480060"/>
          </a:xfrm>
          <a:prstGeom prst="rect">
            <a:avLst/>
          </a:prstGeom>
          <a:solidFill>
            <a:schemeClr val="tx1"/>
          </a:solidFill>
        </p:spPr>
        <p:txBody>
          <a:bodyPr vert="horz" wrap="square" lIns="68586" tIns="68586" rIns="68586" bIns="68586"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a:solidFill>
                  <a:schemeClr val="bg1"/>
                </a:solidFill>
                <a:latin typeface="楷体" pitchFamily="49" charset="-122"/>
                <a:ea typeface="楷体" pitchFamily="49" charset="-122"/>
              </a:rPr>
              <a:t>一个顺序的处理框序列和一个菱形判定框 </a:t>
            </a:r>
            <a:r>
              <a:rPr lang="en-US" altLang="zh-CN" sz="2400" b="1" dirty="0">
                <a:solidFill>
                  <a:schemeClr val="bg1"/>
                </a:solidFill>
                <a:latin typeface="楷体" pitchFamily="49" charset="-122"/>
                <a:ea typeface="楷体" pitchFamily="49" charset="-122"/>
              </a:rPr>
              <a:t>=&gt; </a:t>
            </a:r>
            <a:r>
              <a:rPr lang="zh-CN" altLang="en-US" sz="2400" b="1" dirty="0">
                <a:solidFill>
                  <a:schemeClr val="bg1"/>
                </a:solidFill>
                <a:latin typeface="楷体" pitchFamily="49" charset="-122"/>
                <a:ea typeface="楷体" pitchFamily="49" charset="-122"/>
              </a:rPr>
              <a:t>一个结点</a:t>
            </a:r>
            <a:endParaRPr lang="en-US" altLang="en-US" sz="2400" b="1" dirty="0">
              <a:solidFill>
                <a:schemeClr val="bg1"/>
              </a:solidFill>
              <a:latin typeface="楷体" pitchFamily="49" charset="-122"/>
              <a:ea typeface="楷体" pitchFamily="49" charset="-122"/>
            </a:endParaRPr>
          </a:p>
        </p:txBody>
      </p:sp>
      <p:sp>
        <p:nvSpPr>
          <p:cNvPr id="11" name="Content Placeholder 5"/>
          <p:cNvSpPr txBox="1">
            <a:spLocks/>
          </p:cNvSpPr>
          <p:nvPr/>
        </p:nvSpPr>
        <p:spPr>
          <a:xfrm>
            <a:off x="957406" y="2369182"/>
            <a:ext cx="7795968" cy="480060"/>
          </a:xfrm>
          <a:prstGeom prst="rect">
            <a:avLst/>
          </a:prstGeom>
          <a:solidFill>
            <a:schemeClr val="tx1"/>
          </a:solidFill>
        </p:spPr>
        <p:txBody>
          <a:bodyPr vert="horz" wrap="square" lIns="68586" tIns="68586" rIns="68586" bIns="68586"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a:solidFill>
                  <a:schemeClr val="bg1"/>
                </a:solidFill>
                <a:latin typeface="楷体" pitchFamily="49" charset="-122"/>
                <a:ea typeface="楷体" pitchFamily="49" charset="-122"/>
              </a:rPr>
              <a:t>流图中的箭头线称为边，代表控制流</a:t>
            </a:r>
            <a:endParaRPr lang="en-US" altLang="en-US" sz="2400" b="1" dirty="0">
              <a:solidFill>
                <a:schemeClr val="bg1"/>
              </a:solidFill>
              <a:latin typeface="楷体" pitchFamily="49" charset="-122"/>
              <a:ea typeface="楷体" pitchFamily="49" charset="-122"/>
            </a:endParaRPr>
          </a:p>
        </p:txBody>
      </p:sp>
      <p:sp>
        <p:nvSpPr>
          <p:cNvPr id="12" name="Content Placeholder 5"/>
          <p:cNvSpPr txBox="1">
            <a:spLocks/>
          </p:cNvSpPr>
          <p:nvPr/>
        </p:nvSpPr>
        <p:spPr>
          <a:xfrm>
            <a:off x="957406" y="3010848"/>
            <a:ext cx="7795968" cy="480060"/>
          </a:xfrm>
          <a:prstGeom prst="rect">
            <a:avLst/>
          </a:prstGeom>
          <a:solidFill>
            <a:schemeClr val="tx1"/>
          </a:solidFill>
        </p:spPr>
        <p:txBody>
          <a:bodyPr vert="horz" wrap="square" lIns="68586" tIns="68586" rIns="68586" bIns="68586"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a:solidFill>
                  <a:schemeClr val="bg1"/>
                </a:solidFill>
                <a:latin typeface="楷体" pitchFamily="49" charset="-122"/>
                <a:ea typeface="楷体" pitchFamily="49" charset="-122"/>
              </a:rPr>
              <a:t>在流图中一条边必须终止于一个结点</a:t>
            </a:r>
            <a:endParaRPr lang="en-US" altLang="en-US" sz="2400" b="1" dirty="0">
              <a:solidFill>
                <a:schemeClr val="bg1"/>
              </a:solidFill>
              <a:latin typeface="楷体" pitchFamily="49" charset="-122"/>
              <a:ea typeface="楷体" pitchFamily="49" charset="-122"/>
            </a:endParaRPr>
          </a:p>
        </p:txBody>
      </p:sp>
      <p:sp>
        <p:nvSpPr>
          <p:cNvPr id="13" name="Content Placeholder 5"/>
          <p:cNvSpPr txBox="1">
            <a:spLocks/>
          </p:cNvSpPr>
          <p:nvPr/>
        </p:nvSpPr>
        <p:spPr>
          <a:xfrm>
            <a:off x="957406" y="3652515"/>
            <a:ext cx="7795968" cy="480060"/>
          </a:xfrm>
          <a:prstGeom prst="rect">
            <a:avLst/>
          </a:prstGeom>
          <a:solidFill>
            <a:schemeClr val="tx1"/>
          </a:solidFill>
        </p:spPr>
        <p:txBody>
          <a:bodyPr vert="horz" wrap="square" lIns="68586" tIns="68586" rIns="68586" bIns="68586"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a:solidFill>
                  <a:schemeClr val="bg1"/>
                </a:solidFill>
                <a:latin typeface="楷体" pitchFamily="49" charset="-122"/>
                <a:ea typeface="楷体" pitchFamily="49" charset="-122"/>
              </a:rPr>
              <a:t>由边和结点围成的面积称为区域，应包括未被围的区域</a:t>
            </a:r>
            <a:endParaRPr lang="en-US" altLang="en-US" sz="2400" b="1" dirty="0">
              <a:solidFill>
                <a:schemeClr val="bg1"/>
              </a:solidFill>
              <a:latin typeface="楷体" pitchFamily="49" charset="-122"/>
              <a:ea typeface="楷体" pitchFamily="49" charset="-122"/>
            </a:endParaRPr>
          </a:p>
        </p:txBody>
      </p:sp>
      <p:sp>
        <p:nvSpPr>
          <p:cNvPr id="15" name="Content Placeholder 5"/>
          <p:cNvSpPr txBox="1">
            <a:spLocks/>
          </p:cNvSpPr>
          <p:nvPr/>
        </p:nvSpPr>
        <p:spPr>
          <a:xfrm>
            <a:off x="957405" y="1085849"/>
            <a:ext cx="7795969" cy="480060"/>
          </a:xfrm>
          <a:prstGeom prst="rect">
            <a:avLst/>
          </a:prstGeom>
          <a:solidFill>
            <a:schemeClr val="tx1"/>
          </a:solidFill>
        </p:spPr>
        <p:txBody>
          <a:bodyPr vert="horz" wrap="square" lIns="68586" tIns="68586" rIns="68586" bIns="68586"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zh-CN" altLang="en-US" sz="2400" b="1" dirty="0">
                <a:solidFill>
                  <a:schemeClr val="bg1"/>
                </a:solidFill>
                <a:latin typeface="楷体" pitchFamily="49" charset="-122"/>
                <a:ea typeface="楷体" pitchFamily="49" charset="-122"/>
              </a:rPr>
              <a:t>在流图中用圆表示结点，一个圆代表一条或多条语句</a:t>
            </a:r>
            <a:endParaRPr lang="en-US" sz="2400" spc="-53" dirty="0">
              <a:solidFill>
                <a:schemeClr val="bg1"/>
              </a:solidFill>
            </a:endParaRPr>
          </a:p>
        </p:txBody>
      </p:sp>
      <p:grpSp>
        <p:nvGrpSpPr>
          <p:cNvPr id="16" name="Group 17"/>
          <p:cNvGrpSpPr/>
          <p:nvPr/>
        </p:nvGrpSpPr>
        <p:grpSpPr>
          <a:xfrm>
            <a:off x="389435" y="1085849"/>
            <a:ext cx="480185" cy="480060"/>
            <a:chOff x="519112" y="1447799"/>
            <a:chExt cx="640080" cy="640080"/>
          </a:xfrm>
        </p:grpSpPr>
        <p:sp>
          <p:nvSpPr>
            <p:cNvPr id="19" name="Content Placeholder 5"/>
            <p:cNvSpPr txBox="1">
              <a:spLocks/>
            </p:cNvSpPr>
            <p:nvPr/>
          </p:nvSpPr>
          <p:spPr>
            <a:xfrm>
              <a:off x="519112" y="1447799"/>
              <a:ext cx="640080" cy="640080"/>
            </a:xfrm>
            <a:prstGeom prst="rect">
              <a:avLst/>
            </a:prstGeom>
            <a:solidFill>
              <a:schemeClr val="accent3"/>
            </a:solidFill>
          </p:spPr>
          <p:txBody>
            <a:bodyPr vert="horz" wrap="square" lIns="91440" tIns="91440" rIns="91440" bIns="9144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0">
                        <a:schemeClr val="bg2"/>
                      </a:gs>
                      <a:gs pos="86000">
                        <a:schemeClr val="bg2"/>
                      </a:gs>
                    </a:gsLst>
                    <a:lin ang="5400000" scaled="0"/>
                  </a:gradFill>
                </a:rPr>
                <a:t> </a:t>
              </a:r>
            </a:p>
          </p:txBody>
        </p:sp>
        <p:sp>
          <p:nvSpPr>
            <p:cNvPr id="21" name="Circle Arrow"/>
            <p:cNvSpPr>
              <a:spLocks noEditPoints="1"/>
            </p:cNvSpPr>
            <p:nvPr/>
          </p:nvSpPr>
          <p:spPr bwMode="auto">
            <a:xfrm>
              <a:off x="606193" y="1534880"/>
              <a:ext cx="465919" cy="465919"/>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2" name="Group 18"/>
          <p:cNvGrpSpPr/>
          <p:nvPr/>
        </p:nvGrpSpPr>
        <p:grpSpPr>
          <a:xfrm>
            <a:off x="389435" y="1727516"/>
            <a:ext cx="480185" cy="480060"/>
            <a:chOff x="519112" y="1447799"/>
            <a:chExt cx="640080" cy="640080"/>
          </a:xfrm>
        </p:grpSpPr>
        <p:sp>
          <p:nvSpPr>
            <p:cNvPr id="23" name="Content Placeholder 5"/>
            <p:cNvSpPr txBox="1">
              <a:spLocks/>
            </p:cNvSpPr>
            <p:nvPr/>
          </p:nvSpPr>
          <p:spPr>
            <a:xfrm>
              <a:off x="519112" y="1447799"/>
              <a:ext cx="640080" cy="640080"/>
            </a:xfrm>
            <a:prstGeom prst="rect">
              <a:avLst/>
            </a:prstGeom>
            <a:solidFill>
              <a:schemeClr val="accent3"/>
            </a:solidFill>
          </p:spPr>
          <p:txBody>
            <a:bodyPr vert="horz" wrap="square" lIns="91440" tIns="91440" rIns="91440" bIns="9144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0">
                        <a:schemeClr val="bg2"/>
                      </a:gs>
                      <a:gs pos="86000">
                        <a:schemeClr val="bg2"/>
                      </a:gs>
                    </a:gsLst>
                    <a:lin ang="5400000" scaled="0"/>
                  </a:gradFill>
                </a:rPr>
                <a:t> </a:t>
              </a:r>
            </a:p>
          </p:txBody>
        </p:sp>
        <p:sp>
          <p:nvSpPr>
            <p:cNvPr id="24" name="Circle Arrow"/>
            <p:cNvSpPr>
              <a:spLocks noEditPoints="1"/>
            </p:cNvSpPr>
            <p:nvPr/>
          </p:nvSpPr>
          <p:spPr bwMode="auto">
            <a:xfrm>
              <a:off x="606193" y="1534880"/>
              <a:ext cx="465919" cy="465919"/>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5" name="Group 21"/>
          <p:cNvGrpSpPr/>
          <p:nvPr/>
        </p:nvGrpSpPr>
        <p:grpSpPr>
          <a:xfrm>
            <a:off x="389435" y="2369182"/>
            <a:ext cx="480185" cy="480060"/>
            <a:chOff x="519112" y="1447799"/>
            <a:chExt cx="640080" cy="640080"/>
          </a:xfrm>
        </p:grpSpPr>
        <p:sp>
          <p:nvSpPr>
            <p:cNvPr id="26" name="Content Placeholder 5"/>
            <p:cNvSpPr txBox="1">
              <a:spLocks/>
            </p:cNvSpPr>
            <p:nvPr/>
          </p:nvSpPr>
          <p:spPr>
            <a:xfrm>
              <a:off x="519112" y="1447799"/>
              <a:ext cx="640080" cy="640080"/>
            </a:xfrm>
            <a:prstGeom prst="rect">
              <a:avLst/>
            </a:prstGeom>
            <a:solidFill>
              <a:schemeClr val="accent3"/>
            </a:solidFill>
          </p:spPr>
          <p:txBody>
            <a:bodyPr vert="horz" wrap="square" lIns="91440" tIns="91440" rIns="91440" bIns="9144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0">
                        <a:schemeClr val="bg2"/>
                      </a:gs>
                      <a:gs pos="86000">
                        <a:schemeClr val="bg2"/>
                      </a:gs>
                    </a:gsLst>
                    <a:lin ang="5400000" scaled="0"/>
                  </a:gradFill>
                </a:rPr>
                <a:t> </a:t>
              </a:r>
            </a:p>
          </p:txBody>
        </p:sp>
        <p:sp>
          <p:nvSpPr>
            <p:cNvPr id="27" name="Circle Arrow"/>
            <p:cNvSpPr>
              <a:spLocks noEditPoints="1"/>
            </p:cNvSpPr>
            <p:nvPr/>
          </p:nvSpPr>
          <p:spPr bwMode="auto">
            <a:xfrm>
              <a:off x="606193" y="1534880"/>
              <a:ext cx="465919" cy="465919"/>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8" name="Group 24"/>
          <p:cNvGrpSpPr/>
          <p:nvPr/>
        </p:nvGrpSpPr>
        <p:grpSpPr>
          <a:xfrm>
            <a:off x="389435" y="3010848"/>
            <a:ext cx="480185" cy="480060"/>
            <a:chOff x="519112" y="1447799"/>
            <a:chExt cx="640080" cy="640080"/>
          </a:xfrm>
        </p:grpSpPr>
        <p:sp>
          <p:nvSpPr>
            <p:cNvPr id="29" name="Content Placeholder 5"/>
            <p:cNvSpPr txBox="1">
              <a:spLocks/>
            </p:cNvSpPr>
            <p:nvPr/>
          </p:nvSpPr>
          <p:spPr>
            <a:xfrm>
              <a:off x="519112" y="1447799"/>
              <a:ext cx="640080" cy="640080"/>
            </a:xfrm>
            <a:prstGeom prst="rect">
              <a:avLst/>
            </a:prstGeom>
            <a:solidFill>
              <a:schemeClr val="accent3"/>
            </a:solidFill>
          </p:spPr>
          <p:txBody>
            <a:bodyPr vert="horz" wrap="square" lIns="91440" tIns="91440" rIns="91440" bIns="9144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0">
                        <a:schemeClr val="bg2"/>
                      </a:gs>
                      <a:gs pos="86000">
                        <a:schemeClr val="bg2"/>
                      </a:gs>
                    </a:gsLst>
                    <a:lin ang="5400000" scaled="0"/>
                  </a:gradFill>
                </a:rPr>
                <a:t> </a:t>
              </a:r>
            </a:p>
          </p:txBody>
        </p:sp>
        <p:sp>
          <p:nvSpPr>
            <p:cNvPr id="30" name="Circle Arrow"/>
            <p:cNvSpPr>
              <a:spLocks noEditPoints="1"/>
            </p:cNvSpPr>
            <p:nvPr/>
          </p:nvSpPr>
          <p:spPr bwMode="auto">
            <a:xfrm>
              <a:off x="606193" y="1534880"/>
              <a:ext cx="465919" cy="465919"/>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31" name="Group 27"/>
          <p:cNvGrpSpPr/>
          <p:nvPr/>
        </p:nvGrpSpPr>
        <p:grpSpPr>
          <a:xfrm>
            <a:off x="389435" y="3652515"/>
            <a:ext cx="480185" cy="480060"/>
            <a:chOff x="519112" y="1447799"/>
            <a:chExt cx="640080" cy="640080"/>
          </a:xfrm>
        </p:grpSpPr>
        <p:sp>
          <p:nvSpPr>
            <p:cNvPr id="32" name="Content Placeholder 5"/>
            <p:cNvSpPr txBox="1">
              <a:spLocks/>
            </p:cNvSpPr>
            <p:nvPr/>
          </p:nvSpPr>
          <p:spPr>
            <a:xfrm>
              <a:off x="519112" y="1447799"/>
              <a:ext cx="640080" cy="640080"/>
            </a:xfrm>
            <a:prstGeom prst="rect">
              <a:avLst/>
            </a:prstGeom>
            <a:solidFill>
              <a:schemeClr val="accent3"/>
            </a:solidFill>
          </p:spPr>
          <p:txBody>
            <a:bodyPr vert="horz" wrap="square" lIns="91440" tIns="91440" rIns="91440" bIns="91440" rtlCol="0">
              <a:no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dirty="0">
                  <a:gradFill>
                    <a:gsLst>
                      <a:gs pos="0">
                        <a:schemeClr val="bg2"/>
                      </a:gs>
                      <a:gs pos="86000">
                        <a:schemeClr val="bg2"/>
                      </a:gs>
                    </a:gsLst>
                    <a:lin ang="5400000" scaled="0"/>
                  </a:gradFill>
                </a:rPr>
                <a:t> </a:t>
              </a:r>
            </a:p>
          </p:txBody>
        </p:sp>
        <p:sp>
          <p:nvSpPr>
            <p:cNvPr id="33" name="Circle Arrow"/>
            <p:cNvSpPr>
              <a:spLocks noEditPoints="1"/>
            </p:cNvSpPr>
            <p:nvPr/>
          </p:nvSpPr>
          <p:spPr bwMode="auto">
            <a:xfrm>
              <a:off x="606193" y="1534880"/>
              <a:ext cx="465919" cy="465919"/>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65213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wipe(left)">
                                      <p:cBhvr>
                                        <p:cTn id="11" dur="500"/>
                                        <p:tgtEl>
                                          <p:spTgt spid="15"/>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left)">
                                      <p:cBhvr>
                                        <p:cTn id="16" dur="500"/>
                                        <p:tgtEl>
                                          <p:spTgt spid="22"/>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wipe(left)">
                                      <p:cBhvr>
                                        <p:cTn id="25" dur="500"/>
                                        <p:tgtEl>
                                          <p:spTgt spid="25"/>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par>
                          <p:cTn id="35" fill="hold">
                            <p:stCondLst>
                              <p:cond delay="5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wipe(left)">
                                      <p:cBhvr>
                                        <p:cTn id="43" dur="500"/>
                                        <p:tgtEl>
                                          <p:spTgt spid="31"/>
                                        </p:tgtEl>
                                      </p:cBhvr>
                                    </p:animEffect>
                                  </p:childTnLst>
                                </p:cTn>
                              </p:par>
                            </p:childTnLst>
                          </p:cTn>
                        </p:par>
                        <p:par>
                          <p:cTn id="44" fill="hold">
                            <p:stCondLst>
                              <p:cond delay="500"/>
                            </p:stCondLst>
                            <p:childTnLst>
                              <p:par>
                                <p:cTn id="45" presetID="22" presetClass="entr" presetSubtype="8" fill="hold" grpId="0"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wipe(left)">
                                      <p:cBhvr>
                                        <p:cTn id="4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5.5.1 </a:t>
            </a:r>
            <a:r>
              <a:rPr altLang="zh-CN" sz="32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McCabe</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grpSp>
        <p:nvGrpSpPr>
          <p:cNvPr id="3" name="Group 5"/>
          <p:cNvGrpSpPr>
            <a:grpSpLocks/>
          </p:cNvGrpSpPr>
          <p:nvPr/>
        </p:nvGrpSpPr>
        <p:grpSpPr bwMode="auto">
          <a:xfrm>
            <a:off x="71406" y="901687"/>
            <a:ext cx="4391025" cy="4105275"/>
            <a:chOff x="1338" y="799"/>
            <a:chExt cx="3039" cy="3221"/>
          </a:xfrm>
        </p:grpSpPr>
        <p:sp>
          <p:nvSpPr>
            <p:cNvPr id="4" name="AutoShape 6"/>
            <p:cNvSpPr>
              <a:spLocks noChangeArrowheads="1"/>
            </p:cNvSpPr>
            <p:nvPr/>
          </p:nvSpPr>
          <p:spPr bwMode="auto">
            <a:xfrm>
              <a:off x="2854" y="1197"/>
              <a:ext cx="771" cy="272"/>
            </a:xfrm>
            <a:prstGeom prst="flowChartDecision">
              <a:avLst/>
            </a:prstGeom>
            <a:solidFill>
              <a:schemeClr val="accent2"/>
            </a:solidFill>
            <a:ln w="12700">
              <a:solidFill>
                <a:schemeClr val="tx1"/>
              </a:solidFill>
              <a:miter lim="800000"/>
              <a:headEnd/>
              <a:tailEnd/>
            </a:ln>
            <a:effectLst/>
          </p:spPr>
          <p:txBody>
            <a:bodyPr wrap="none" lIns="78366" tIns="39183" rIns="78366" bIns="39183" anchor="ctr"/>
            <a:lstStyle/>
            <a:p>
              <a:pPr algn="ctr" defTabSz="784225">
                <a:lnSpc>
                  <a:spcPct val="100000"/>
                </a:lnSpc>
                <a:spcBef>
                  <a:spcPct val="0"/>
                </a:spcBef>
                <a:buClrTx/>
                <a:buSzTx/>
                <a:buFontTx/>
                <a:buNone/>
              </a:pPr>
              <a:r>
                <a:rPr kumimoji="1" lang="en-US" altLang="zh-CN" sz="2100" b="0">
                  <a:latin typeface="Arial Black" pitchFamily="34" charset="0"/>
                  <a:ea typeface="黑体" pitchFamily="2" charset="-122"/>
                </a:rPr>
                <a:t>1</a:t>
              </a:r>
            </a:p>
          </p:txBody>
        </p:sp>
        <p:sp>
          <p:nvSpPr>
            <p:cNvPr id="5" name="AutoShape 7"/>
            <p:cNvSpPr>
              <a:spLocks noChangeArrowheads="1"/>
            </p:cNvSpPr>
            <p:nvPr/>
          </p:nvSpPr>
          <p:spPr bwMode="auto">
            <a:xfrm>
              <a:off x="2944" y="1661"/>
              <a:ext cx="589" cy="272"/>
            </a:xfrm>
            <a:prstGeom prst="flowChartProcess">
              <a:avLst/>
            </a:prstGeom>
            <a:solidFill>
              <a:schemeClr val="accent2"/>
            </a:solidFill>
            <a:ln w="12700">
              <a:solidFill>
                <a:schemeClr val="tx1"/>
              </a:solidFill>
              <a:miter lim="800000"/>
              <a:headEnd/>
              <a:tailEnd/>
            </a:ln>
            <a:effectLst/>
          </p:spPr>
          <p:txBody>
            <a:bodyPr wrap="none" lIns="78366" tIns="39183" rIns="78366" bIns="39183" anchor="ctr"/>
            <a:lstStyle/>
            <a:p>
              <a:pPr algn="ctr" defTabSz="784225">
                <a:lnSpc>
                  <a:spcPct val="100000"/>
                </a:lnSpc>
                <a:spcBef>
                  <a:spcPct val="0"/>
                </a:spcBef>
                <a:buClrTx/>
                <a:buSzTx/>
                <a:buFontTx/>
                <a:buNone/>
              </a:pPr>
              <a:r>
                <a:rPr kumimoji="1" lang="en-US" altLang="zh-CN" sz="2100" b="0">
                  <a:latin typeface="Arial Black" pitchFamily="34" charset="0"/>
                  <a:ea typeface="黑体" pitchFamily="2" charset="-122"/>
                </a:rPr>
                <a:t>2</a:t>
              </a:r>
            </a:p>
          </p:txBody>
        </p:sp>
        <p:sp>
          <p:nvSpPr>
            <p:cNvPr id="6" name="Oval 8"/>
            <p:cNvSpPr>
              <a:spLocks noChangeArrowheads="1"/>
            </p:cNvSpPr>
            <p:nvPr/>
          </p:nvSpPr>
          <p:spPr bwMode="auto">
            <a:xfrm>
              <a:off x="3105" y="799"/>
              <a:ext cx="272" cy="272"/>
            </a:xfrm>
            <a:prstGeom prst="ellipse">
              <a:avLst/>
            </a:prstGeom>
            <a:solidFill>
              <a:schemeClr val="accent2"/>
            </a:solidFill>
            <a:ln w="12700">
              <a:solidFill>
                <a:schemeClr val="tx1"/>
              </a:solidFill>
              <a:round/>
              <a:headEnd/>
              <a:tailEnd/>
            </a:ln>
            <a:effectLst/>
          </p:spPr>
          <p:txBody>
            <a:bodyPr wrap="none" lIns="78366" tIns="39183" rIns="78366" bIns="39183" anchor="ctr"/>
            <a:lstStyle/>
            <a:p>
              <a:endParaRPr lang="zh-CN" altLang="en-US"/>
            </a:p>
          </p:txBody>
        </p:sp>
        <p:sp>
          <p:nvSpPr>
            <p:cNvPr id="7" name="AutoShape 9"/>
            <p:cNvSpPr>
              <a:spLocks noChangeArrowheads="1"/>
            </p:cNvSpPr>
            <p:nvPr/>
          </p:nvSpPr>
          <p:spPr bwMode="auto">
            <a:xfrm>
              <a:off x="2854" y="2115"/>
              <a:ext cx="771" cy="272"/>
            </a:xfrm>
            <a:prstGeom prst="flowChartDecision">
              <a:avLst/>
            </a:prstGeom>
            <a:solidFill>
              <a:schemeClr val="accent2"/>
            </a:solidFill>
            <a:ln w="12700">
              <a:solidFill>
                <a:schemeClr val="tx1"/>
              </a:solidFill>
              <a:miter lim="800000"/>
              <a:headEnd/>
              <a:tailEnd/>
            </a:ln>
            <a:effectLst/>
          </p:spPr>
          <p:txBody>
            <a:bodyPr wrap="none" lIns="78366" tIns="39183" rIns="78366" bIns="39183" anchor="ctr"/>
            <a:lstStyle/>
            <a:p>
              <a:pPr algn="ctr" defTabSz="784225">
                <a:lnSpc>
                  <a:spcPct val="100000"/>
                </a:lnSpc>
                <a:spcBef>
                  <a:spcPct val="0"/>
                </a:spcBef>
                <a:buClrTx/>
                <a:buSzTx/>
                <a:buFontTx/>
                <a:buNone/>
              </a:pPr>
              <a:r>
                <a:rPr kumimoji="1" lang="en-US" altLang="zh-CN" sz="2100" b="0">
                  <a:latin typeface="Arial Black" pitchFamily="34" charset="0"/>
                  <a:ea typeface="黑体" pitchFamily="2" charset="-122"/>
                </a:rPr>
                <a:t>3</a:t>
              </a:r>
            </a:p>
          </p:txBody>
        </p:sp>
        <p:sp>
          <p:nvSpPr>
            <p:cNvPr id="8" name="AutoShape 10"/>
            <p:cNvSpPr>
              <a:spLocks noChangeArrowheads="1"/>
            </p:cNvSpPr>
            <p:nvPr/>
          </p:nvSpPr>
          <p:spPr bwMode="auto">
            <a:xfrm>
              <a:off x="2154" y="2568"/>
              <a:ext cx="771" cy="272"/>
            </a:xfrm>
            <a:prstGeom prst="flowChartDecision">
              <a:avLst/>
            </a:prstGeom>
            <a:solidFill>
              <a:schemeClr val="accent2"/>
            </a:solidFill>
            <a:ln w="12700">
              <a:solidFill>
                <a:schemeClr val="tx1"/>
              </a:solidFill>
              <a:miter lim="800000"/>
              <a:headEnd/>
              <a:tailEnd/>
            </a:ln>
            <a:effectLst/>
          </p:spPr>
          <p:txBody>
            <a:bodyPr wrap="none" lIns="78366" tIns="39183" rIns="78366" bIns="39183" anchor="ctr"/>
            <a:lstStyle/>
            <a:p>
              <a:pPr algn="ctr" defTabSz="784225">
                <a:lnSpc>
                  <a:spcPct val="100000"/>
                </a:lnSpc>
                <a:spcBef>
                  <a:spcPct val="0"/>
                </a:spcBef>
                <a:buClrTx/>
                <a:buSzTx/>
                <a:buFontTx/>
                <a:buNone/>
              </a:pPr>
              <a:r>
                <a:rPr kumimoji="1" lang="en-US" altLang="zh-CN" sz="2100" b="0">
                  <a:latin typeface="Arial Black" pitchFamily="34" charset="0"/>
                  <a:ea typeface="黑体" pitchFamily="2" charset="-122"/>
                </a:rPr>
                <a:t>6</a:t>
              </a:r>
            </a:p>
          </p:txBody>
        </p:sp>
        <p:sp>
          <p:nvSpPr>
            <p:cNvPr id="9" name="AutoShape 11"/>
            <p:cNvSpPr>
              <a:spLocks noChangeArrowheads="1"/>
            </p:cNvSpPr>
            <p:nvPr/>
          </p:nvSpPr>
          <p:spPr bwMode="auto">
            <a:xfrm>
              <a:off x="2789" y="3067"/>
              <a:ext cx="589" cy="272"/>
            </a:xfrm>
            <a:prstGeom prst="flowChartProcess">
              <a:avLst/>
            </a:prstGeom>
            <a:solidFill>
              <a:schemeClr val="accent2"/>
            </a:solidFill>
            <a:ln w="12700">
              <a:solidFill>
                <a:schemeClr val="tx1"/>
              </a:solidFill>
              <a:miter lim="800000"/>
              <a:headEnd/>
              <a:tailEnd/>
            </a:ln>
            <a:effectLst/>
          </p:spPr>
          <p:txBody>
            <a:bodyPr wrap="none" lIns="78366" tIns="39183" rIns="78366" bIns="39183" anchor="ctr"/>
            <a:lstStyle/>
            <a:p>
              <a:pPr algn="ctr" defTabSz="784225">
                <a:lnSpc>
                  <a:spcPct val="100000"/>
                </a:lnSpc>
                <a:spcBef>
                  <a:spcPct val="0"/>
                </a:spcBef>
                <a:buClrTx/>
                <a:buSzTx/>
                <a:buFontTx/>
                <a:buNone/>
              </a:pPr>
              <a:r>
                <a:rPr kumimoji="1" lang="en-US" altLang="zh-CN" sz="2100" b="0">
                  <a:latin typeface="Arial Black" pitchFamily="34" charset="0"/>
                  <a:ea typeface="黑体" pitchFamily="2" charset="-122"/>
                </a:rPr>
                <a:t>8</a:t>
              </a:r>
            </a:p>
          </p:txBody>
        </p:sp>
        <p:sp>
          <p:nvSpPr>
            <p:cNvPr id="10" name="AutoShape 12"/>
            <p:cNvSpPr>
              <a:spLocks noChangeArrowheads="1"/>
            </p:cNvSpPr>
            <p:nvPr/>
          </p:nvSpPr>
          <p:spPr bwMode="auto">
            <a:xfrm>
              <a:off x="1745" y="3067"/>
              <a:ext cx="589" cy="272"/>
            </a:xfrm>
            <a:prstGeom prst="flowChartProcess">
              <a:avLst/>
            </a:prstGeom>
            <a:solidFill>
              <a:schemeClr val="accent2"/>
            </a:solidFill>
            <a:ln w="12700">
              <a:solidFill>
                <a:schemeClr val="tx1"/>
              </a:solidFill>
              <a:miter lim="800000"/>
              <a:headEnd/>
              <a:tailEnd/>
            </a:ln>
            <a:effectLst/>
          </p:spPr>
          <p:txBody>
            <a:bodyPr wrap="none" lIns="78366" tIns="39183" rIns="78366" bIns="39183" anchor="ctr"/>
            <a:lstStyle/>
            <a:p>
              <a:pPr algn="ctr" defTabSz="784225">
                <a:lnSpc>
                  <a:spcPct val="100000"/>
                </a:lnSpc>
                <a:spcBef>
                  <a:spcPct val="0"/>
                </a:spcBef>
                <a:buClrTx/>
                <a:buSzTx/>
                <a:buFontTx/>
                <a:buNone/>
              </a:pPr>
              <a:r>
                <a:rPr kumimoji="1" lang="en-US" altLang="zh-CN" sz="2100" b="0">
                  <a:latin typeface="Arial Black" pitchFamily="34" charset="0"/>
                  <a:ea typeface="黑体" pitchFamily="2" charset="-122"/>
                </a:rPr>
                <a:t>7</a:t>
              </a:r>
            </a:p>
          </p:txBody>
        </p:sp>
        <p:sp>
          <p:nvSpPr>
            <p:cNvPr id="11" name="AutoShape 13"/>
            <p:cNvSpPr>
              <a:spLocks noChangeArrowheads="1"/>
            </p:cNvSpPr>
            <p:nvPr/>
          </p:nvSpPr>
          <p:spPr bwMode="auto">
            <a:xfrm>
              <a:off x="3606" y="2614"/>
              <a:ext cx="589" cy="272"/>
            </a:xfrm>
            <a:prstGeom prst="flowChartProcess">
              <a:avLst/>
            </a:prstGeom>
            <a:solidFill>
              <a:schemeClr val="accent2"/>
            </a:solidFill>
            <a:ln w="12700">
              <a:solidFill>
                <a:schemeClr val="tx1"/>
              </a:solidFill>
              <a:miter lim="800000"/>
              <a:headEnd/>
              <a:tailEnd/>
            </a:ln>
            <a:effectLst/>
          </p:spPr>
          <p:txBody>
            <a:bodyPr wrap="none" lIns="78366" tIns="39183" rIns="78366" bIns="39183" anchor="ctr"/>
            <a:lstStyle/>
            <a:p>
              <a:pPr algn="ctr" defTabSz="784225">
                <a:lnSpc>
                  <a:spcPct val="100000"/>
                </a:lnSpc>
                <a:spcBef>
                  <a:spcPct val="0"/>
                </a:spcBef>
                <a:buClrTx/>
                <a:buSzTx/>
                <a:buFontTx/>
                <a:buNone/>
              </a:pPr>
              <a:r>
                <a:rPr kumimoji="1" lang="en-US" altLang="zh-CN" sz="2100" b="0">
                  <a:latin typeface="Arial Black" pitchFamily="34" charset="0"/>
                  <a:ea typeface="黑体" pitchFamily="2" charset="-122"/>
                </a:rPr>
                <a:t>4</a:t>
              </a:r>
            </a:p>
          </p:txBody>
        </p:sp>
        <p:sp>
          <p:nvSpPr>
            <p:cNvPr id="12" name="AutoShape 14"/>
            <p:cNvSpPr>
              <a:spLocks noChangeArrowheads="1"/>
            </p:cNvSpPr>
            <p:nvPr/>
          </p:nvSpPr>
          <p:spPr bwMode="auto">
            <a:xfrm>
              <a:off x="3606" y="3067"/>
              <a:ext cx="589" cy="272"/>
            </a:xfrm>
            <a:prstGeom prst="flowChartProcess">
              <a:avLst/>
            </a:prstGeom>
            <a:solidFill>
              <a:schemeClr val="accent2"/>
            </a:solidFill>
            <a:ln w="12700">
              <a:solidFill>
                <a:schemeClr val="tx1"/>
              </a:solidFill>
              <a:miter lim="800000"/>
              <a:headEnd/>
              <a:tailEnd/>
            </a:ln>
            <a:effectLst/>
          </p:spPr>
          <p:txBody>
            <a:bodyPr wrap="none" lIns="78366" tIns="39183" rIns="78366" bIns="39183" anchor="ctr"/>
            <a:lstStyle/>
            <a:p>
              <a:pPr algn="ctr" defTabSz="784225">
                <a:lnSpc>
                  <a:spcPct val="100000"/>
                </a:lnSpc>
                <a:spcBef>
                  <a:spcPct val="0"/>
                </a:spcBef>
                <a:buClrTx/>
                <a:buSzTx/>
                <a:buFontTx/>
                <a:buNone/>
              </a:pPr>
              <a:r>
                <a:rPr kumimoji="1" lang="en-US" altLang="zh-CN" sz="2100" b="0">
                  <a:latin typeface="Arial Black" pitchFamily="34" charset="0"/>
                  <a:ea typeface="黑体" pitchFamily="2" charset="-122"/>
                </a:rPr>
                <a:t>5</a:t>
              </a:r>
            </a:p>
          </p:txBody>
        </p:sp>
        <p:sp>
          <p:nvSpPr>
            <p:cNvPr id="13" name="Oval 15"/>
            <p:cNvSpPr>
              <a:spLocks noChangeArrowheads="1"/>
            </p:cNvSpPr>
            <p:nvPr/>
          </p:nvSpPr>
          <p:spPr bwMode="auto">
            <a:xfrm>
              <a:off x="1338" y="3748"/>
              <a:ext cx="272" cy="272"/>
            </a:xfrm>
            <a:prstGeom prst="ellipse">
              <a:avLst/>
            </a:prstGeom>
            <a:solidFill>
              <a:schemeClr val="accent2"/>
            </a:solidFill>
            <a:ln w="9525">
              <a:solidFill>
                <a:schemeClr val="tx1"/>
              </a:solidFill>
              <a:round/>
              <a:headEnd/>
              <a:tailEnd/>
            </a:ln>
            <a:effectLst/>
          </p:spPr>
          <p:txBody>
            <a:bodyPr wrap="none" lIns="78366" tIns="39183" rIns="78366" bIns="39183" anchor="ctr"/>
            <a:lstStyle/>
            <a:p>
              <a:pPr algn="ctr" defTabSz="784225">
                <a:lnSpc>
                  <a:spcPct val="100000"/>
                </a:lnSpc>
                <a:spcBef>
                  <a:spcPct val="0"/>
                </a:spcBef>
                <a:buClrTx/>
                <a:buSzTx/>
                <a:buFontTx/>
                <a:buNone/>
              </a:pPr>
              <a:r>
                <a:rPr kumimoji="1" lang="en-US" altLang="zh-CN" sz="2100" b="0">
                  <a:latin typeface="Arial Black" pitchFamily="34" charset="0"/>
                  <a:ea typeface="黑体" pitchFamily="2" charset="-122"/>
                </a:rPr>
                <a:t>11</a:t>
              </a:r>
            </a:p>
          </p:txBody>
        </p:sp>
        <p:cxnSp>
          <p:nvCxnSpPr>
            <p:cNvPr id="14" name="AutoShape 16"/>
            <p:cNvCxnSpPr>
              <a:cxnSpLocks noChangeShapeType="1"/>
              <a:stCxn id="6" idx="4"/>
              <a:endCxn id="4" idx="0"/>
            </p:cNvCxnSpPr>
            <p:nvPr/>
          </p:nvCxnSpPr>
          <p:spPr bwMode="auto">
            <a:xfrm flipH="1">
              <a:off x="3240" y="1071"/>
              <a:ext cx="1" cy="126"/>
            </a:xfrm>
            <a:prstGeom prst="straightConnector1">
              <a:avLst/>
            </a:prstGeom>
            <a:noFill/>
            <a:ln w="19050">
              <a:solidFill>
                <a:schemeClr val="tx1"/>
              </a:solidFill>
              <a:round/>
              <a:headEnd/>
              <a:tailEnd type="triangle" w="med" len="med"/>
            </a:ln>
            <a:effectLst/>
          </p:spPr>
        </p:cxnSp>
        <p:cxnSp>
          <p:nvCxnSpPr>
            <p:cNvPr id="15" name="AutoShape 17"/>
            <p:cNvCxnSpPr>
              <a:cxnSpLocks noChangeShapeType="1"/>
              <a:stCxn id="4" idx="2"/>
              <a:endCxn id="5" idx="0"/>
            </p:cNvCxnSpPr>
            <p:nvPr/>
          </p:nvCxnSpPr>
          <p:spPr bwMode="auto">
            <a:xfrm flipH="1">
              <a:off x="3239" y="1469"/>
              <a:ext cx="1" cy="192"/>
            </a:xfrm>
            <a:prstGeom prst="straightConnector1">
              <a:avLst/>
            </a:prstGeom>
            <a:noFill/>
            <a:ln w="9525">
              <a:solidFill>
                <a:schemeClr val="tx1"/>
              </a:solidFill>
              <a:round/>
              <a:headEnd/>
              <a:tailEnd type="triangle" w="med" len="med"/>
            </a:ln>
            <a:effectLst/>
          </p:spPr>
        </p:cxnSp>
        <p:cxnSp>
          <p:nvCxnSpPr>
            <p:cNvPr id="16" name="AutoShape 18"/>
            <p:cNvCxnSpPr>
              <a:cxnSpLocks noChangeShapeType="1"/>
              <a:stCxn id="5" idx="2"/>
              <a:endCxn id="7" idx="0"/>
            </p:cNvCxnSpPr>
            <p:nvPr/>
          </p:nvCxnSpPr>
          <p:spPr bwMode="auto">
            <a:xfrm>
              <a:off x="3239" y="1933"/>
              <a:ext cx="1" cy="182"/>
            </a:xfrm>
            <a:prstGeom prst="straightConnector1">
              <a:avLst/>
            </a:prstGeom>
            <a:noFill/>
            <a:ln w="9525">
              <a:solidFill>
                <a:schemeClr val="tx1"/>
              </a:solidFill>
              <a:round/>
              <a:headEnd/>
              <a:tailEnd type="triangle" w="med" len="med"/>
            </a:ln>
            <a:effectLst/>
          </p:spPr>
        </p:cxnSp>
        <p:cxnSp>
          <p:nvCxnSpPr>
            <p:cNvPr id="17" name="AutoShape 19"/>
            <p:cNvCxnSpPr>
              <a:cxnSpLocks noChangeShapeType="1"/>
              <a:stCxn id="7" idx="1"/>
              <a:endCxn id="8" idx="0"/>
            </p:cNvCxnSpPr>
            <p:nvPr/>
          </p:nvCxnSpPr>
          <p:spPr bwMode="auto">
            <a:xfrm rot="10800000" flipV="1">
              <a:off x="2540" y="2251"/>
              <a:ext cx="314" cy="317"/>
            </a:xfrm>
            <a:prstGeom prst="bentConnector2">
              <a:avLst/>
            </a:prstGeom>
            <a:noFill/>
            <a:ln w="9525">
              <a:solidFill>
                <a:schemeClr val="tx1"/>
              </a:solidFill>
              <a:miter lim="800000"/>
              <a:headEnd/>
              <a:tailEnd type="triangle" w="med" len="med"/>
            </a:ln>
            <a:effectLst/>
          </p:spPr>
        </p:cxnSp>
        <p:cxnSp>
          <p:nvCxnSpPr>
            <p:cNvPr id="18" name="AutoShape 20"/>
            <p:cNvCxnSpPr>
              <a:cxnSpLocks noChangeShapeType="1"/>
              <a:stCxn id="7" idx="3"/>
              <a:endCxn id="11" idx="0"/>
            </p:cNvCxnSpPr>
            <p:nvPr/>
          </p:nvCxnSpPr>
          <p:spPr bwMode="auto">
            <a:xfrm>
              <a:off x="3625" y="2251"/>
              <a:ext cx="276" cy="363"/>
            </a:xfrm>
            <a:prstGeom prst="bentConnector2">
              <a:avLst/>
            </a:prstGeom>
            <a:noFill/>
            <a:ln w="9525">
              <a:solidFill>
                <a:schemeClr val="tx1"/>
              </a:solidFill>
              <a:miter lim="800000"/>
              <a:headEnd/>
              <a:tailEnd type="triangle" w="med" len="med"/>
            </a:ln>
            <a:effectLst/>
          </p:spPr>
        </p:cxnSp>
        <p:cxnSp>
          <p:nvCxnSpPr>
            <p:cNvPr id="19" name="AutoShape 21"/>
            <p:cNvCxnSpPr>
              <a:cxnSpLocks noChangeShapeType="1"/>
              <a:stCxn id="8" idx="3"/>
              <a:endCxn id="9" idx="0"/>
            </p:cNvCxnSpPr>
            <p:nvPr/>
          </p:nvCxnSpPr>
          <p:spPr bwMode="auto">
            <a:xfrm>
              <a:off x="2925" y="2704"/>
              <a:ext cx="159" cy="363"/>
            </a:xfrm>
            <a:prstGeom prst="bentConnector2">
              <a:avLst/>
            </a:prstGeom>
            <a:noFill/>
            <a:ln w="9525">
              <a:solidFill>
                <a:schemeClr val="tx1"/>
              </a:solidFill>
              <a:miter lim="800000"/>
              <a:headEnd/>
              <a:tailEnd type="triangle" w="med" len="med"/>
            </a:ln>
            <a:effectLst/>
          </p:spPr>
        </p:cxnSp>
        <p:cxnSp>
          <p:nvCxnSpPr>
            <p:cNvPr id="20" name="AutoShape 22"/>
            <p:cNvCxnSpPr>
              <a:cxnSpLocks noChangeShapeType="1"/>
              <a:stCxn id="8" idx="1"/>
              <a:endCxn id="10" idx="0"/>
            </p:cNvCxnSpPr>
            <p:nvPr/>
          </p:nvCxnSpPr>
          <p:spPr bwMode="auto">
            <a:xfrm rot="10800000" flipV="1">
              <a:off x="2040" y="2704"/>
              <a:ext cx="114" cy="363"/>
            </a:xfrm>
            <a:prstGeom prst="bentConnector2">
              <a:avLst/>
            </a:prstGeom>
            <a:noFill/>
            <a:ln w="9525">
              <a:solidFill>
                <a:schemeClr val="tx1"/>
              </a:solidFill>
              <a:miter lim="800000"/>
              <a:headEnd/>
              <a:tailEnd type="triangle" w="med" len="med"/>
            </a:ln>
            <a:effectLst/>
          </p:spPr>
        </p:cxnSp>
        <p:cxnSp>
          <p:nvCxnSpPr>
            <p:cNvPr id="21" name="AutoShape 23"/>
            <p:cNvCxnSpPr>
              <a:cxnSpLocks noChangeShapeType="1"/>
              <a:stCxn id="11" idx="2"/>
              <a:endCxn id="12" idx="0"/>
            </p:cNvCxnSpPr>
            <p:nvPr/>
          </p:nvCxnSpPr>
          <p:spPr bwMode="auto">
            <a:xfrm>
              <a:off x="3901" y="2886"/>
              <a:ext cx="0" cy="181"/>
            </a:xfrm>
            <a:prstGeom prst="straightConnector1">
              <a:avLst/>
            </a:prstGeom>
            <a:noFill/>
            <a:ln w="9525">
              <a:solidFill>
                <a:schemeClr val="tx1"/>
              </a:solidFill>
              <a:round/>
              <a:headEnd/>
              <a:tailEnd type="triangle" w="med" len="med"/>
            </a:ln>
            <a:effectLst/>
          </p:spPr>
        </p:cxnSp>
        <p:sp>
          <p:nvSpPr>
            <p:cNvPr id="22" name="Oval 24"/>
            <p:cNvSpPr>
              <a:spLocks noChangeArrowheads="1"/>
            </p:cNvSpPr>
            <p:nvPr/>
          </p:nvSpPr>
          <p:spPr bwMode="auto">
            <a:xfrm>
              <a:off x="2472" y="3475"/>
              <a:ext cx="91" cy="90"/>
            </a:xfrm>
            <a:prstGeom prst="ellipse">
              <a:avLst/>
            </a:prstGeom>
            <a:solidFill>
              <a:schemeClr val="accent2"/>
            </a:solidFill>
            <a:ln w="9525">
              <a:solidFill>
                <a:schemeClr val="tx1"/>
              </a:solidFill>
              <a:round/>
              <a:headEnd/>
              <a:tailEnd/>
            </a:ln>
            <a:effectLst/>
          </p:spPr>
          <p:txBody>
            <a:bodyPr wrap="none" lIns="78366" tIns="39183" rIns="78366" bIns="39183" anchor="ctr"/>
            <a:lstStyle/>
            <a:p>
              <a:endParaRPr lang="zh-CN" altLang="en-US"/>
            </a:p>
          </p:txBody>
        </p:sp>
        <p:sp>
          <p:nvSpPr>
            <p:cNvPr id="23" name="Oval 25"/>
            <p:cNvSpPr>
              <a:spLocks noChangeArrowheads="1"/>
            </p:cNvSpPr>
            <p:nvPr/>
          </p:nvSpPr>
          <p:spPr bwMode="auto">
            <a:xfrm>
              <a:off x="3424" y="3612"/>
              <a:ext cx="91" cy="90"/>
            </a:xfrm>
            <a:prstGeom prst="ellipse">
              <a:avLst/>
            </a:prstGeom>
            <a:solidFill>
              <a:schemeClr val="accent2"/>
            </a:solidFill>
            <a:ln w="9525">
              <a:solidFill>
                <a:schemeClr val="tx1"/>
              </a:solidFill>
              <a:round/>
              <a:headEnd/>
              <a:tailEnd/>
            </a:ln>
            <a:effectLst/>
          </p:spPr>
          <p:txBody>
            <a:bodyPr wrap="none" lIns="78366" tIns="39183" rIns="78366" bIns="39183" anchor="ctr"/>
            <a:lstStyle/>
            <a:p>
              <a:endParaRPr lang="zh-CN" altLang="en-US"/>
            </a:p>
          </p:txBody>
        </p:sp>
        <p:cxnSp>
          <p:nvCxnSpPr>
            <p:cNvPr id="24" name="AutoShape 26"/>
            <p:cNvCxnSpPr>
              <a:cxnSpLocks noChangeShapeType="1"/>
              <a:stCxn id="10" idx="2"/>
              <a:endCxn id="22" idx="2"/>
            </p:cNvCxnSpPr>
            <p:nvPr/>
          </p:nvCxnSpPr>
          <p:spPr bwMode="auto">
            <a:xfrm rot="16200000" flipH="1">
              <a:off x="2165" y="3214"/>
              <a:ext cx="181" cy="432"/>
            </a:xfrm>
            <a:prstGeom prst="bentConnector2">
              <a:avLst/>
            </a:prstGeom>
            <a:noFill/>
            <a:ln w="9525">
              <a:solidFill>
                <a:schemeClr val="tx1"/>
              </a:solidFill>
              <a:miter lim="800000"/>
              <a:headEnd/>
              <a:tailEnd type="triangle" w="med" len="med"/>
            </a:ln>
            <a:effectLst/>
          </p:spPr>
        </p:cxnSp>
        <p:cxnSp>
          <p:nvCxnSpPr>
            <p:cNvPr id="25" name="AutoShape 27"/>
            <p:cNvCxnSpPr>
              <a:cxnSpLocks noChangeShapeType="1"/>
              <a:stCxn id="9" idx="2"/>
              <a:endCxn id="22" idx="6"/>
            </p:cNvCxnSpPr>
            <p:nvPr/>
          </p:nvCxnSpPr>
          <p:spPr bwMode="auto">
            <a:xfrm rot="5400000">
              <a:off x="2733" y="3169"/>
              <a:ext cx="181" cy="521"/>
            </a:xfrm>
            <a:prstGeom prst="bentConnector2">
              <a:avLst/>
            </a:prstGeom>
            <a:noFill/>
            <a:ln w="9525">
              <a:solidFill>
                <a:schemeClr val="tx1"/>
              </a:solidFill>
              <a:miter lim="800000"/>
              <a:headEnd/>
              <a:tailEnd type="triangle" w="med" len="med"/>
            </a:ln>
            <a:effectLst/>
          </p:spPr>
        </p:cxnSp>
        <p:cxnSp>
          <p:nvCxnSpPr>
            <p:cNvPr id="26" name="AutoShape 28"/>
            <p:cNvCxnSpPr>
              <a:cxnSpLocks noChangeShapeType="1"/>
              <a:stCxn id="22" idx="4"/>
              <a:endCxn id="23" idx="2"/>
            </p:cNvCxnSpPr>
            <p:nvPr/>
          </p:nvCxnSpPr>
          <p:spPr bwMode="auto">
            <a:xfrm rot="16200000" flipH="1">
              <a:off x="2925" y="3158"/>
              <a:ext cx="92" cy="906"/>
            </a:xfrm>
            <a:prstGeom prst="bentConnector2">
              <a:avLst/>
            </a:prstGeom>
            <a:noFill/>
            <a:ln w="9525">
              <a:solidFill>
                <a:schemeClr val="tx1"/>
              </a:solidFill>
              <a:miter lim="800000"/>
              <a:headEnd/>
              <a:tailEnd type="triangle" w="med" len="med"/>
            </a:ln>
            <a:effectLst/>
          </p:spPr>
        </p:cxnSp>
        <p:cxnSp>
          <p:nvCxnSpPr>
            <p:cNvPr id="27" name="AutoShape 29"/>
            <p:cNvCxnSpPr>
              <a:cxnSpLocks noChangeShapeType="1"/>
              <a:stCxn id="12" idx="2"/>
              <a:endCxn id="23" idx="6"/>
            </p:cNvCxnSpPr>
            <p:nvPr/>
          </p:nvCxnSpPr>
          <p:spPr bwMode="auto">
            <a:xfrm rot="5400000">
              <a:off x="3549" y="3305"/>
              <a:ext cx="318" cy="386"/>
            </a:xfrm>
            <a:prstGeom prst="bentConnector2">
              <a:avLst/>
            </a:prstGeom>
            <a:noFill/>
            <a:ln w="9525">
              <a:solidFill>
                <a:schemeClr val="tx1"/>
              </a:solidFill>
              <a:miter lim="800000"/>
              <a:headEnd/>
              <a:tailEnd type="triangle" w="med" len="med"/>
            </a:ln>
            <a:effectLst/>
          </p:spPr>
        </p:cxnSp>
        <p:cxnSp>
          <p:nvCxnSpPr>
            <p:cNvPr id="28" name="AutoShape 30"/>
            <p:cNvCxnSpPr>
              <a:cxnSpLocks noChangeShapeType="1"/>
              <a:stCxn id="23" idx="4"/>
            </p:cNvCxnSpPr>
            <p:nvPr/>
          </p:nvCxnSpPr>
          <p:spPr bwMode="auto">
            <a:xfrm rot="5400000" flipH="1" flipV="1">
              <a:off x="2654" y="1978"/>
              <a:ext cx="2540" cy="907"/>
            </a:xfrm>
            <a:prstGeom prst="bentConnector3">
              <a:avLst>
                <a:gd name="adj1" fmla="val -5671"/>
              </a:avLst>
            </a:prstGeom>
            <a:noFill/>
            <a:ln w="9525">
              <a:solidFill>
                <a:schemeClr val="tx1"/>
              </a:solidFill>
              <a:miter lim="800000"/>
              <a:headEnd/>
              <a:tailEnd type="triangle" w="med" len="med"/>
            </a:ln>
            <a:effectLst/>
          </p:spPr>
        </p:cxnSp>
        <p:sp>
          <p:nvSpPr>
            <p:cNvPr id="29" name="Line 31"/>
            <p:cNvSpPr>
              <a:spLocks noChangeShapeType="1"/>
            </p:cNvSpPr>
            <p:nvPr/>
          </p:nvSpPr>
          <p:spPr bwMode="auto">
            <a:xfrm flipH="1">
              <a:off x="3243" y="1162"/>
              <a:ext cx="1134" cy="0"/>
            </a:xfrm>
            <a:prstGeom prst="line">
              <a:avLst/>
            </a:prstGeom>
            <a:noFill/>
            <a:ln w="9525">
              <a:solidFill>
                <a:schemeClr val="tx1"/>
              </a:solidFill>
              <a:round/>
              <a:headEnd/>
              <a:tailEnd/>
            </a:ln>
            <a:effectLst/>
          </p:spPr>
          <p:txBody>
            <a:bodyPr wrap="none" lIns="78366" tIns="39183" rIns="78366" bIns="39183" anchor="ctr"/>
            <a:lstStyle/>
            <a:p>
              <a:endParaRPr lang="zh-CN" altLang="en-US"/>
            </a:p>
          </p:txBody>
        </p:sp>
        <p:cxnSp>
          <p:nvCxnSpPr>
            <p:cNvPr id="30" name="AutoShape 32"/>
            <p:cNvCxnSpPr>
              <a:cxnSpLocks noChangeShapeType="1"/>
              <a:stCxn id="4" idx="1"/>
              <a:endCxn id="13" idx="0"/>
            </p:cNvCxnSpPr>
            <p:nvPr/>
          </p:nvCxnSpPr>
          <p:spPr bwMode="auto">
            <a:xfrm rot="10800000" flipV="1">
              <a:off x="1474" y="1333"/>
              <a:ext cx="1380" cy="2415"/>
            </a:xfrm>
            <a:prstGeom prst="bentConnector2">
              <a:avLst/>
            </a:prstGeom>
            <a:noFill/>
            <a:ln w="9525">
              <a:solidFill>
                <a:schemeClr val="tx1"/>
              </a:solidFill>
              <a:miter lim="800000"/>
              <a:headEnd/>
              <a:tailEnd type="triangle" w="med" len="med"/>
            </a:ln>
            <a:effectLst/>
          </p:spPr>
        </p:cxnSp>
      </p:grpSp>
      <p:grpSp>
        <p:nvGrpSpPr>
          <p:cNvPr id="31" name="Group 33"/>
          <p:cNvGrpSpPr>
            <a:grpSpLocks/>
          </p:cNvGrpSpPr>
          <p:nvPr/>
        </p:nvGrpSpPr>
        <p:grpSpPr bwMode="auto">
          <a:xfrm>
            <a:off x="4929190" y="714362"/>
            <a:ext cx="3879878" cy="4292600"/>
            <a:chOff x="1587" y="1616"/>
            <a:chExt cx="3356" cy="2704"/>
          </a:xfrm>
        </p:grpSpPr>
        <p:sp>
          <p:nvSpPr>
            <p:cNvPr id="32" name="Oval 34"/>
            <p:cNvSpPr>
              <a:spLocks noChangeArrowheads="1"/>
            </p:cNvSpPr>
            <p:nvPr/>
          </p:nvSpPr>
          <p:spPr bwMode="auto">
            <a:xfrm>
              <a:off x="2766" y="4065"/>
              <a:ext cx="317" cy="255"/>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11</a:t>
              </a:r>
            </a:p>
          </p:txBody>
        </p:sp>
        <p:grpSp>
          <p:nvGrpSpPr>
            <p:cNvPr id="33" name="Group 35"/>
            <p:cNvGrpSpPr>
              <a:grpSpLocks/>
            </p:cNvGrpSpPr>
            <p:nvPr/>
          </p:nvGrpSpPr>
          <p:grpSpPr bwMode="auto">
            <a:xfrm>
              <a:off x="1587" y="1616"/>
              <a:ext cx="3356" cy="2577"/>
              <a:chOff x="1587" y="1616"/>
              <a:chExt cx="3356" cy="2577"/>
            </a:xfrm>
          </p:grpSpPr>
          <p:grpSp>
            <p:nvGrpSpPr>
              <p:cNvPr id="34" name="Group 36"/>
              <p:cNvGrpSpPr>
                <a:grpSpLocks/>
              </p:cNvGrpSpPr>
              <p:nvPr/>
            </p:nvGrpSpPr>
            <p:grpSpPr bwMode="auto">
              <a:xfrm>
                <a:off x="3129" y="2205"/>
                <a:ext cx="1752" cy="545"/>
                <a:chOff x="2290" y="2069"/>
                <a:chExt cx="1752" cy="545"/>
              </a:xfrm>
            </p:grpSpPr>
            <p:sp>
              <p:nvSpPr>
                <p:cNvPr id="65" name="Line 37"/>
                <p:cNvSpPr>
                  <a:spLocks noChangeShapeType="1"/>
                </p:cNvSpPr>
                <p:nvPr/>
              </p:nvSpPr>
              <p:spPr bwMode="auto">
                <a:xfrm flipH="1" flipV="1">
                  <a:off x="2290" y="2069"/>
                  <a:ext cx="1332" cy="176"/>
                </a:xfrm>
                <a:prstGeom prst="line">
                  <a:avLst/>
                </a:prstGeom>
                <a:noFill/>
                <a:ln w="38100">
                  <a:solidFill>
                    <a:srgbClr val="FF9933"/>
                  </a:solidFill>
                  <a:round/>
                  <a:headEnd/>
                  <a:tailEnd type="triangle" w="med" len="med"/>
                </a:ln>
                <a:effectLst/>
              </p:spPr>
              <p:txBody>
                <a:bodyPr/>
                <a:lstStyle/>
                <a:p>
                  <a:endParaRPr lang="zh-CN" altLang="en-US"/>
                </a:p>
              </p:txBody>
            </p:sp>
            <p:sp>
              <p:nvSpPr>
                <p:cNvPr id="66" name="Line 38"/>
                <p:cNvSpPr>
                  <a:spLocks noChangeShapeType="1"/>
                </p:cNvSpPr>
                <p:nvPr/>
              </p:nvSpPr>
              <p:spPr bwMode="auto">
                <a:xfrm flipH="1">
                  <a:off x="2880" y="2245"/>
                  <a:ext cx="742" cy="369"/>
                </a:xfrm>
                <a:prstGeom prst="line">
                  <a:avLst/>
                </a:prstGeom>
                <a:noFill/>
                <a:ln w="38100">
                  <a:solidFill>
                    <a:srgbClr val="FF9933"/>
                  </a:solidFill>
                  <a:round/>
                  <a:headEnd/>
                  <a:tailEnd type="triangle" w="med" len="med"/>
                </a:ln>
                <a:effectLst/>
              </p:spPr>
              <p:txBody>
                <a:bodyPr/>
                <a:lstStyle/>
                <a:p>
                  <a:endParaRPr lang="zh-CN" altLang="en-US"/>
                </a:p>
              </p:txBody>
            </p:sp>
            <p:sp>
              <p:nvSpPr>
                <p:cNvPr id="67" name="Rectangle 39"/>
                <p:cNvSpPr>
                  <a:spLocks noChangeArrowheads="1"/>
                </p:cNvSpPr>
                <p:nvPr/>
              </p:nvSpPr>
              <p:spPr bwMode="auto">
                <a:xfrm>
                  <a:off x="3498" y="2155"/>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zh-CN" altLang="en-US" sz="1800" dirty="0">
                      <a:solidFill>
                        <a:srgbClr val="FFFF00"/>
                      </a:solidFill>
                      <a:latin typeface="Times New Roman" pitchFamily="18" charset="0"/>
                    </a:rPr>
                    <a:t>节点</a:t>
                  </a:r>
                  <a:endParaRPr lang="zh-CN" altLang="en-US" sz="1800" b="0" dirty="0">
                    <a:solidFill>
                      <a:srgbClr val="FFFF00"/>
                    </a:solidFill>
                  </a:endParaRPr>
                </a:p>
              </p:txBody>
            </p:sp>
          </p:grpSp>
          <p:grpSp>
            <p:nvGrpSpPr>
              <p:cNvPr id="35" name="Group 40"/>
              <p:cNvGrpSpPr>
                <a:grpSpLocks/>
              </p:cNvGrpSpPr>
              <p:nvPr/>
            </p:nvGrpSpPr>
            <p:grpSpPr bwMode="auto">
              <a:xfrm>
                <a:off x="1587" y="1616"/>
                <a:ext cx="3356" cy="2577"/>
                <a:chOff x="1587" y="1616"/>
                <a:chExt cx="3356" cy="2577"/>
              </a:xfrm>
            </p:grpSpPr>
            <p:sp>
              <p:nvSpPr>
                <p:cNvPr id="36" name="Oval 41"/>
                <p:cNvSpPr>
                  <a:spLocks noChangeArrowheads="1"/>
                </p:cNvSpPr>
                <p:nvPr/>
              </p:nvSpPr>
              <p:spPr bwMode="auto">
                <a:xfrm>
                  <a:off x="2812" y="1616"/>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1</a:t>
                  </a:r>
                </a:p>
              </p:txBody>
            </p:sp>
            <p:sp>
              <p:nvSpPr>
                <p:cNvPr id="37" name="Oval 42"/>
                <p:cNvSpPr>
                  <a:spLocks noChangeArrowheads="1"/>
                </p:cNvSpPr>
                <p:nvPr/>
              </p:nvSpPr>
              <p:spPr bwMode="auto">
                <a:xfrm>
                  <a:off x="2812" y="2115"/>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2,3</a:t>
                  </a:r>
                </a:p>
              </p:txBody>
            </p:sp>
            <p:sp>
              <p:nvSpPr>
                <p:cNvPr id="38" name="Oval 43"/>
                <p:cNvSpPr>
                  <a:spLocks noChangeArrowheads="1"/>
                </p:cNvSpPr>
                <p:nvPr/>
              </p:nvSpPr>
              <p:spPr bwMode="auto">
                <a:xfrm>
                  <a:off x="2585" y="2886"/>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8</a:t>
                  </a:r>
                </a:p>
              </p:txBody>
            </p:sp>
            <p:sp>
              <p:nvSpPr>
                <p:cNvPr id="39" name="Oval 44"/>
                <p:cNvSpPr>
                  <a:spLocks noChangeArrowheads="1"/>
                </p:cNvSpPr>
                <p:nvPr/>
              </p:nvSpPr>
              <p:spPr bwMode="auto">
                <a:xfrm>
                  <a:off x="1814" y="2886"/>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7</a:t>
                  </a:r>
                </a:p>
              </p:txBody>
            </p:sp>
            <p:sp>
              <p:nvSpPr>
                <p:cNvPr id="40" name="Oval 45"/>
                <p:cNvSpPr>
                  <a:spLocks noChangeArrowheads="1"/>
                </p:cNvSpPr>
                <p:nvPr/>
              </p:nvSpPr>
              <p:spPr bwMode="auto">
                <a:xfrm>
                  <a:off x="2177" y="3294"/>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9</a:t>
                  </a:r>
                </a:p>
              </p:txBody>
            </p:sp>
            <p:sp>
              <p:nvSpPr>
                <p:cNvPr id="41" name="Oval 46"/>
                <p:cNvSpPr>
                  <a:spLocks noChangeArrowheads="1"/>
                </p:cNvSpPr>
                <p:nvPr/>
              </p:nvSpPr>
              <p:spPr bwMode="auto">
                <a:xfrm>
                  <a:off x="2268" y="2477"/>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6</a:t>
                  </a:r>
                </a:p>
              </p:txBody>
            </p:sp>
            <p:sp>
              <p:nvSpPr>
                <p:cNvPr id="42" name="Oval 47"/>
                <p:cNvSpPr>
                  <a:spLocks noChangeArrowheads="1"/>
                </p:cNvSpPr>
                <p:nvPr/>
              </p:nvSpPr>
              <p:spPr bwMode="auto">
                <a:xfrm>
                  <a:off x="2766" y="3611"/>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10</a:t>
                  </a:r>
                </a:p>
              </p:txBody>
            </p:sp>
            <p:sp>
              <p:nvSpPr>
                <p:cNvPr id="43" name="Oval 48"/>
                <p:cNvSpPr>
                  <a:spLocks noChangeArrowheads="1"/>
                </p:cNvSpPr>
                <p:nvPr/>
              </p:nvSpPr>
              <p:spPr bwMode="auto">
                <a:xfrm>
                  <a:off x="3447" y="2614"/>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4,5</a:t>
                  </a:r>
                </a:p>
              </p:txBody>
            </p:sp>
            <p:sp>
              <p:nvSpPr>
                <p:cNvPr id="44" name="Line 49"/>
                <p:cNvSpPr>
                  <a:spLocks noChangeShapeType="1"/>
                </p:cNvSpPr>
                <p:nvPr/>
              </p:nvSpPr>
              <p:spPr bwMode="auto">
                <a:xfrm>
                  <a:off x="2984" y="1888"/>
                  <a:ext cx="0" cy="227"/>
                </a:xfrm>
                <a:prstGeom prst="line">
                  <a:avLst/>
                </a:prstGeom>
                <a:noFill/>
                <a:ln w="38100">
                  <a:solidFill>
                    <a:schemeClr val="tx1"/>
                  </a:solidFill>
                  <a:round/>
                  <a:headEnd/>
                  <a:tailEnd type="triangle" w="med" len="med"/>
                </a:ln>
                <a:effectLst/>
              </p:spPr>
              <p:txBody>
                <a:bodyPr/>
                <a:lstStyle/>
                <a:p>
                  <a:endParaRPr lang="zh-CN" altLang="en-US"/>
                </a:p>
              </p:txBody>
            </p:sp>
            <p:sp>
              <p:nvSpPr>
                <p:cNvPr id="45" name="Line 50"/>
                <p:cNvSpPr>
                  <a:spLocks noChangeShapeType="1"/>
                </p:cNvSpPr>
                <p:nvPr/>
              </p:nvSpPr>
              <p:spPr bwMode="auto">
                <a:xfrm flipH="1">
                  <a:off x="2540" y="2296"/>
                  <a:ext cx="272" cy="227"/>
                </a:xfrm>
                <a:prstGeom prst="line">
                  <a:avLst/>
                </a:prstGeom>
                <a:noFill/>
                <a:ln w="38100">
                  <a:solidFill>
                    <a:srgbClr val="FFFFFF"/>
                  </a:solidFill>
                  <a:round/>
                  <a:headEnd/>
                  <a:tailEnd type="triangle" w="med" len="med"/>
                </a:ln>
                <a:effectLst/>
              </p:spPr>
              <p:txBody>
                <a:bodyPr/>
                <a:lstStyle/>
                <a:p>
                  <a:endParaRPr lang="zh-CN" altLang="en-US"/>
                </a:p>
              </p:txBody>
            </p:sp>
            <p:sp>
              <p:nvSpPr>
                <p:cNvPr id="46" name="Line 51"/>
                <p:cNvSpPr>
                  <a:spLocks noChangeShapeType="1"/>
                </p:cNvSpPr>
                <p:nvPr/>
              </p:nvSpPr>
              <p:spPr bwMode="auto">
                <a:xfrm>
                  <a:off x="3084" y="2296"/>
                  <a:ext cx="454" cy="318"/>
                </a:xfrm>
                <a:prstGeom prst="line">
                  <a:avLst/>
                </a:prstGeom>
                <a:noFill/>
                <a:ln w="38100">
                  <a:solidFill>
                    <a:srgbClr val="FFFFFF"/>
                  </a:solidFill>
                  <a:round/>
                  <a:headEnd/>
                  <a:tailEnd type="triangle" w="med" len="med"/>
                </a:ln>
                <a:effectLst/>
              </p:spPr>
              <p:txBody>
                <a:bodyPr/>
                <a:lstStyle/>
                <a:p>
                  <a:endParaRPr lang="zh-CN" altLang="en-US"/>
                </a:p>
              </p:txBody>
            </p:sp>
            <p:sp>
              <p:nvSpPr>
                <p:cNvPr id="47" name="Line 52"/>
                <p:cNvSpPr>
                  <a:spLocks noChangeShapeType="1"/>
                </p:cNvSpPr>
                <p:nvPr/>
              </p:nvSpPr>
              <p:spPr bwMode="auto">
                <a:xfrm flipH="1">
                  <a:off x="2086" y="2704"/>
                  <a:ext cx="227" cy="227"/>
                </a:xfrm>
                <a:prstGeom prst="line">
                  <a:avLst/>
                </a:prstGeom>
                <a:noFill/>
                <a:ln w="38100">
                  <a:solidFill>
                    <a:srgbClr val="FFFFFF"/>
                  </a:solidFill>
                  <a:round/>
                  <a:headEnd/>
                  <a:tailEnd type="triangle" w="med" len="med"/>
                </a:ln>
                <a:effectLst/>
              </p:spPr>
              <p:txBody>
                <a:bodyPr/>
                <a:lstStyle/>
                <a:p>
                  <a:endParaRPr lang="zh-CN" altLang="en-US"/>
                </a:p>
              </p:txBody>
            </p:sp>
            <p:sp>
              <p:nvSpPr>
                <p:cNvPr id="48" name="Line 53"/>
                <p:cNvSpPr>
                  <a:spLocks noChangeShapeType="1"/>
                </p:cNvSpPr>
                <p:nvPr/>
              </p:nvSpPr>
              <p:spPr bwMode="auto">
                <a:xfrm>
                  <a:off x="2494" y="2704"/>
                  <a:ext cx="182" cy="227"/>
                </a:xfrm>
                <a:prstGeom prst="line">
                  <a:avLst/>
                </a:prstGeom>
                <a:noFill/>
                <a:ln w="38100">
                  <a:solidFill>
                    <a:srgbClr val="FFFFFF"/>
                  </a:solidFill>
                  <a:round/>
                  <a:headEnd/>
                  <a:tailEnd type="triangle" w="med" len="med"/>
                </a:ln>
                <a:effectLst/>
              </p:spPr>
              <p:txBody>
                <a:bodyPr/>
                <a:lstStyle/>
                <a:p>
                  <a:endParaRPr lang="zh-CN" altLang="en-US"/>
                </a:p>
              </p:txBody>
            </p:sp>
            <p:sp>
              <p:nvSpPr>
                <p:cNvPr id="49" name="Line 54"/>
                <p:cNvSpPr>
                  <a:spLocks noChangeShapeType="1"/>
                </p:cNvSpPr>
                <p:nvPr/>
              </p:nvSpPr>
              <p:spPr bwMode="auto">
                <a:xfrm>
                  <a:off x="1995" y="3158"/>
                  <a:ext cx="227" cy="227"/>
                </a:xfrm>
                <a:prstGeom prst="line">
                  <a:avLst/>
                </a:prstGeom>
                <a:noFill/>
                <a:ln w="38100">
                  <a:solidFill>
                    <a:srgbClr val="FFFFFF"/>
                  </a:solidFill>
                  <a:round/>
                  <a:headEnd/>
                  <a:tailEnd type="triangle" w="med" len="med"/>
                </a:ln>
                <a:effectLst/>
              </p:spPr>
              <p:txBody>
                <a:bodyPr/>
                <a:lstStyle/>
                <a:p>
                  <a:endParaRPr lang="zh-CN" altLang="en-US"/>
                </a:p>
              </p:txBody>
            </p:sp>
            <p:sp>
              <p:nvSpPr>
                <p:cNvPr id="50" name="Line 55"/>
                <p:cNvSpPr>
                  <a:spLocks noChangeShapeType="1"/>
                </p:cNvSpPr>
                <p:nvPr/>
              </p:nvSpPr>
              <p:spPr bwMode="auto">
                <a:xfrm flipH="1">
                  <a:off x="2449" y="3158"/>
                  <a:ext cx="227" cy="227"/>
                </a:xfrm>
                <a:prstGeom prst="line">
                  <a:avLst/>
                </a:prstGeom>
                <a:noFill/>
                <a:ln w="38100">
                  <a:solidFill>
                    <a:srgbClr val="FFFFFF"/>
                  </a:solidFill>
                  <a:round/>
                  <a:headEnd/>
                  <a:tailEnd type="triangle" w="med" len="med"/>
                </a:ln>
                <a:effectLst/>
              </p:spPr>
              <p:txBody>
                <a:bodyPr/>
                <a:lstStyle/>
                <a:p>
                  <a:endParaRPr lang="zh-CN" altLang="en-US"/>
                </a:p>
              </p:txBody>
            </p:sp>
            <p:sp>
              <p:nvSpPr>
                <p:cNvPr id="51" name="Line 56"/>
                <p:cNvSpPr>
                  <a:spLocks noChangeShapeType="1"/>
                </p:cNvSpPr>
                <p:nvPr/>
              </p:nvSpPr>
              <p:spPr bwMode="auto">
                <a:xfrm>
                  <a:off x="2449" y="3475"/>
                  <a:ext cx="317" cy="227"/>
                </a:xfrm>
                <a:prstGeom prst="line">
                  <a:avLst/>
                </a:prstGeom>
                <a:noFill/>
                <a:ln w="38100">
                  <a:solidFill>
                    <a:srgbClr val="FFFFFF"/>
                  </a:solidFill>
                  <a:round/>
                  <a:headEnd/>
                  <a:tailEnd type="triangle" w="med" len="med"/>
                </a:ln>
                <a:effectLst/>
              </p:spPr>
              <p:txBody>
                <a:bodyPr/>
                <a:lstStyle/>
                <a:p>
                  <a:endParaRPr lang="zh-CN" altLang="en-US"/>
                </a:p>
              </p:txBody>
            </p:sp>
            <p:sp>
              <p:nvSpPr>
                <p:cNvPr id="52" name="Line 57"/>
                <p:cNvSpPr>
                  <a:spLocks noChangeShapeType="1"/>
                </p:cNvSpPr>
                <p:nvPr/>
              </p:nvSpPr>
              <p:spPr bwMode="auto">
                <a:xfrm flipH="1">
                  <a:off x="2993" y="2886"/>
                  <a:ext cx="545" cy="771"/>
                </a:xfrm>
                <a:prstGeom prst="line">
                  <a:avLst/>
                </a:prstGeom>
                <a:noFill/>
                <a:ln w="38100">
                  <a:solidFill>
                    <a:srgbClr val="FFFFFF"/>
                  </a:solidFill>
                  <a:round/>
                  <a:headEnd/>
                  <a:tailEnd type="triangle" w="med" len="med"/>
                </a:ln>
                <a:effectLst/>
              </p:spPr>
              <p:txBody>
                <a:bodyPr/>
                <a:lstStyle/>
                <a:p>
                  <a:endParaRPr lang="zh-CN" altLang="en-US"/>
                </a:p>
              </p:txBody>
            </p:sp>
            <p:cxnSp>
              <p:nvCxnSpPr>
                <p:cNvPr id="53" name="AutoShape 58"/>
                <p:cNvCxnSpPr>
                  <a:cxnSpLocks noChangeShapeType="1"/>
                  <a:stCxn id="42" idx="6"/>
                  <a:endCxn id="36" idx="6"/>
                </p:cNvCxnSpPr>
                <p:nvPr/>
              </p:nvCxnSpPr>
              <p:spPr bwMode="auto">
                <a:xfrm flipV="1">
                  <a:off x="3083" y="1752"/>
                  <a:ext cx="46" cy="1995"/>
                </a:xfrm>
                <a:prstGeom prst="curvedConnector3">
                  <a:avLst>
                    <a:gd name="adj1" fmla="val 2210866"/>
                  </a:avLst>
                </a:prstGeom>
                <a:noFill/>
                <a:ln w="34925">
                  <a:solidFill>
                    <a:srgbClr val="FFFFFF"/>
                  </a:solidFill>
                  <a:round/>
                  <a:headEnd/>
                  <a:tailEnd type="triangle" w="med" len="med"/>
                </a:ln>
                <a:effectLst/>
              </p:spPr>
            </p:cxnSp>
            <p:cxnSp>
              <p:nvCxnSpPr>
                <p:cNvPr id="54" name="AutoShape 59"/>
                <p:cNvCxnSpPr>
                  <a:cxnSpLocks noChangeShapeType="1"/>
                  <a:stCxn id="36" idx="2"/>
                  <a:endCxn id="32" idx="2"/>
                </p:cNvCxnSpPr>
                <p:nvPr/>
              </p:nvCxnSpPr>
              <p:spPr bwMode="auto">
                <a:xfrm rot="10800000" flipV="1">
                  <a:off x="2766" y="1752"/>
                  <a:ext cx="46" cy="2441"/>
                </a:xfrm>
                <a:prstGeom prst="curvedConnector3">
                  <a:avLst>
                    <a:gd name="adj1" fmla="val 3282606"/>
                  </a:avLst>
                </a:prstGeom>
                <a:noFill/>
                <a:ln w="34925">
                  <a:solidFill>
                    <a:srgbClr val="FFFFFF"/>
                  </a:solidFill>
                  <a:round/>
                  <a:headEnd/>
                  <a:tailEnd type="triangle" w="med" len="med"/>
                </a:ln>
                <a:effectLst/>
              </p:spPr>
            </p:cxnSp>
            <p:grpSp>
              <p:nvGrpSpPr>
                <p:cNvPr id="55" name="Group 60"/>
                <p:cNvGrpSpPr>
                  <a:grpSpLocks/>
                </p:cNvGrpSpPr>
                <p:nvPr/>
              </p:nvGrpSpPr>
              <p:grpSpPr bwMode="auto">
                <a:xfrm>
                  <a:off x="2857" y="2840"/>
                  <a:ext cx="2086" cy="545"/>
                  <a:chOff x="2018" y="2704"/>
                  <a:chExt cx="2086" cy="545"/>
                </a:xfrm>
              </p:grpSpPr>
              <p:sp>
                <p:nvSpPr>
                  <p:cNvPr id="60" name="Rectangle 61"/>
                  <p:cNvSpPr>
                    <a:spLocks noChangeArrowheads="1"/>
                  </p:cNvSpPr>
                  <p:nvPr/>
                </p:nvSpPr>
                <p:spPr bwMode="auto">
                  <a:xfrm>
                    <a:off x="3560" y="3113"/>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zh-CN" altLang="en-US" sz="1800">
                        <a:solidFill>
                          <a:srgbClr val="FFFF00"/>
                        </a:solidFill>
                        <a:latin typeface="Times New Roman" pitchFamily="18" charset="0"/>
                      </a:rPr>
                      <a:t>区域</a:t>
                    </a:r>
                    <a:endParaRPr lang="zh-CN" altLang="en-US" sz="1800" b="0">
                      <a:solidFill>
                        <a:srgbClr val="FFFF00"/>
                      </a:solidFill>
                    </a:endParaRPr>
                  </a:p>
                </p:txBody>
              </p:sp>
              <p:sp>
                <p:nvSpPr>
                  <p:cNvPr id="61" name="Line 62"/>
                  <p:cNvSpPr>
                    <a:spLocks noChangeShapeType="1"/>
                  </p:cNvSpPr>
                  <p:nvPr/>
                </p:nvSpPr>
                <p:spPr bwMode="auto">
                  <a:xfrm flipH="1" flipV="1">
                    <a:off x="3016" y="2750"/>
                    <a:ext cx="590" cy="363"/>
                  </a:xfrm>
                  <a:prstGeom prst="line">
                    <a:avLst/>
                  </a:prstGeom>
                  <a:noFill/>
                  <a:ln w="38100">
                    <a:solidFill>
                      <a:srgbClr val="FF9933"/>
                    </a:solidFill>
                    <a:round/>
                    <a:headEnd/>
                    <a:tailEnd type="triangle" w="med" len="med"/>
                  </a:ln>
                  <a:effectLst/>
                </p:spPr>
                <p:txBody>
                  <a:bodyPr/>
                  <a:lstStyle/>
                  <a:p>
                    <a:endParaRPr lang="zh-CN" altLang="en-US"/>
                  </a:p>
                </p:txBody>
              </p:sp>
              <p:sp>
                <p:nvSpPr>
                  <p:cNvPr id="62" name="Line 63"/>
                  <p:cNvSpPr>
                    <a:spLocks noChangeShapeType="1"/>
                  </p:cNvSpPr>
                  <p:nvPr/>
                </p:nvSpPr>
                <p:spPr bwMode="auto">
                  <a:xfrm flipH="1" flipV="1">
                    <a:off x="2154" y="3022"/>
                    <a:ext cx="1452" cy="91"/>
                  </a:xfrm>
                  <a:prstGeom prst="line">
                    <a:avLst/>
                  </a:prstGeom>
                  <a:noFill/>
                  <a:ln w="38100">
                    <a:solidFill>
                      <a:srgbClr val="FF9933"/>
                    </a:solidFill>
                    <a:round/>
                    <a:headEnd/>
                    <a:tailEnd type="triangle" w="med" len="med"/>
                  </a:ln>
                  <a:effectLst/>
                </p:spPr>
                <p:txBody>
                  <a:bodyPr/>
                  <a:lstStyle/>
                  <a:p>
                    <a:endParaRPr lang="zh-CN" altLang="en-US"/>
                  </a:p>
                </p:txBody>
              </p:sp>
              <p:sp>
                <p:nvSpPr>
                  <p:cNvPr id="63" name="Rectangle 64"/>
                  <p:cNvSpPr>
                    <a:spLocks noChangeArrowheads="1"/>
                  </p:cNvSpPr>
                  <p:nvPr/>
                </p:nvSpPr>
                <p:spPr bwMode="auto">
                  <a:xfrm>
                    <a:off x="2744" y="2840"/>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en-US" altLang="zh-CN" sz="1800">
                        <a:solidFill>
                          <a:srgbClr val="FFFF00"/>
                        </a:solidFill>
                        <a:latin typeface="Times New Roman" pitchFamily="18" charset="0"/>
                      </a:rPr>
                      <a:t>R1</a:t>
                    </a:r>
                    <a:endParaRPr lang="en-US" altLang="zh-CN" sz="1800" b="0">
                      <a:solidFill>
                        <a:srgbClr val="FFFF00"/>
                      </a:solidFill>
                    </a:endParaRPr>
                  </a:p>
                </p:txBody>
              </p:sp>
              <p:sp>
                <p:nvSpPr>
                  <p:cNvPr id="64" name="Rectangle 65"/>
                  <p:cNvSpPr>
                    <a:spLocks noChangeArrowheads="1"/>
                  </p:cNvSpPr>
                  <p:nvPr/>
                </p:nvSpPr>
                <p:spPr bwMode="auto">
                  <a:xfrm>
                    <a:off x="2018" y="2704"/>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en-US" altLang="zh-CN" sz="1800">
                        <a:solidFill>
                          <a:srgbClr val="FFFF00"/>
                        </a:solidFill>
                        <a:latin typeface="Times New Roman" pitchFamily="18" charset="0"/>
                      </a:rPr>
                      <a:t>R2</a:t>
                    </a:r>
                    <a:endParaRPr lang="en-US" altLang="zh-CN" sz="1800" b="0">
                      <a:solidFill>
                        <a:srgbClr val="FFFF00"/>
                      </a:solidFill>
                    </a:endParaRPr>
                  </a:p>
                </p:txBody>
              </p:sp>
            </p:grpSp>
            <p:grpSp>
              <p:nvGrpSpPr>
                <p:cNvPr id="56" name="Group 66"/>
                <p:cNvGrpSpPr>
                  <a:grpSpLocks/>
                </p:cNvGrpSpPr>
                <p:nvPr/>
              </p:nvGrpSpPr>
              <p:grpSpPr bwMode="auto">
                <a:xfrm>
                  <a:off x="1587" y="1706"/>
                  <a:ext cx="1089" cy="1044"/>
                  <a:chOff x="748" y="1570"/>
                  <a:chExt cx="1089" cy="1044"/>
                </a:xfrm>
              </p:grpSpPr>
              <p:sp>
                <p:nvSpPr>
                  <p:cNvPr id="57" name="Line 67"/>
                  <p:cNvSpPr>
                    <a:spLocks noChangeShapeType="1"/>
                  </p:cNvSpPr>
                  <p:nvPr/>
                </p:nvSpPr>
                <p:spPr bwMode="auto">
                  <a:xfrm>
                    <a:off x="1156" y="1616"/>
                    <a:ext cx="182" cy="998"/>
                  </a:xfrm>
                  <a:prstGeom prst="line">
                    <a:avLst/>
                  </a:prstGeom>
                  <a:noFill/>
                  <a:ln w="38100">
                    <a:solidFill>
                      <a:srgbClr val="FF9933"/>
                    </a:solidFill>
                    <a:round/>
                    <a:headEnd/>
                    <a:tailEnd type="triangle" w="med" len="med"/>
                  </a:ln>
                  <a:effectLst/>
                </p:spPr>
                <p:txBody>
                  <a:bodyPr/>
                  <a:lstStyle/>
                  <a:p>
                    <a:endParaRPr lang="zh-CN" altLang="en-US"/>
                  </a:p>
                </p:txBody>
              </p:sp>
              <p:sp>
                <p:nvSpPr>
                  <p:cNvPr id="58" name="Line 68"/>
                  <p:cNvSpPr>
                    <a:spLocks noChangeShapeType="1"/>
                  </p:cNvSpPr>
                  <p:nvPr/>
                </p:nvSpPr>
                <p:spPr bwMode="auto">
                  <a:xfrm>
                    <a:off x="1156" y="1616"/>
                    <a:ext cx="681" cy="635"/>
                  </a:xfrm>
                  <a:prstGeom prst="line">
                    <a:avLst/>
                  </a:prstGeom>
                  <a:noFill/>
                  <a:ln w="38100">
                    <a:solidFill>
                      <a:srgbClr val="FF9933"/>
                    </a:solidFill>
                    <a:round/>
                    <a:headEnd/>
                    <a:tailEnd type="triangle" w="med" len="med"/>
                  </a:ln>
                  <a:effectLst/>
                </p:spPr>
                <p:txBody>
                  <a:bodyPr/>
                  <a:lstStyle/>
                  <a:p>
                    <a:endParaRPr lang="zh-CN" altLang="en-US"/>
                  </a:p>
                </p:txBody>
              </p:sp>
              <p:sp>
                <p:nvSpPr>
                  <p:cNvPr id="59" name="Rectangle 69"/>
                  <p:cNvSpPr>
                    <a:spLocks noChangeArrowheads="1"/>
                  </p:cNvSpPr>
                  <p:nvPr/>
                </p:nvSpPr>
                <p:spPr bwMode="auto">
                  <a:xfrm>
                    <a:off x="748" y="1570"/>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zh-CN" altLang="en-US" sz="1800">
                        <a:solidFill>
                          <a:srgbClr val="FFFF00"/>
                        </a:solidFill>
                        <a:latin typeface="Times New Roman" pitchFamily="18" charset="0"/>
                      </a:rPr>
                      <a:t>边</a:t>
                    </a:r>
                    <a:endParaRPr lang="zh-CN" altLang="en-US" sz="1800" b="0">
                      <a:solidFill>
                        <a:srgbClr val="FFFF00"/>
                      </a:solidFill>
                    </a:endParaRPr>
                  </a:p>
                </p:txBody>
              </p:sp>
            </p:grpSp>
          </p:grpSp>
        </p:grpSp>
      </p:grpSp>
    </p:spTree>
    <p:extLst>
      <p:ext uri="{BB962C8B-B14F-4D97-AF65-F5344CB8AC3E}">
        <p14:creationId xmlns:p14="http://schemas.microsoft.com/office/powerpoint/2010/main" val="65213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5.5.1 </a:t>
            </a:r>
            <a:r>
              <a:rPr altLang="zh-CN" sz="32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McCabe</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pic>
        <p:nvPicPr>
          <p:cNvPr id="68" name="Picture 3" descr="rj74"/>
          <p:cNvPicPr>
            <a:picLocks noChangeAspect="1" noChangeArrowheads="1"/>
          </p:cNvPicPr>
          <p:nvPr/>
        </p:nvPicPr>
        <p:blipFill>
          <a:blip r:embed="rId3"/>
          <a:srcRect/>
          <a:stretch>
            <a:fillRect/>
          </a:stretch>
        </p:blipFill>
        <p:spPr bwMode="auto">
          <a:xfrm>
            <a:off x="5389286" y="857238"/>
            <a:ext cx="3643370" cy="3786214"/>
          </a:xfrm>
          <a:prstGeom prst="rect">
            <a:avLst/>
          </a:prstGeom>
          <a:noFill/>
        </p:spPr>
      </p:pic>
      <p:pic>
        <p:nvPicPr>
          <p:cNvPr id="69" name="Picture 3" descr="rj73"/>
          <p:cNvPicPr>
            <a:picLocks noChangeAspect="1" noChangeArrowheads="1"/>
          </p:cNvPicPr>
          <p:nvPr/>
        </p:nvPicPr>
        <p:blipFill>
          <a:blip r:embed="rId4"/>
          <a:srcRect/>
          <a:stretch>
            <a:fillRect/>
          </a:stretch>
        </p:blipFill>
        <p:spPr bwMode="auto">
          <a:xfrm>
            <a:off x="102938" y="857238"/>
            <a:ext cx="5242515" cy="3808425"/>
          </a:xfrm>
          <a:prstGeom prst="rect">
            <a:avLst/>
          </a:prstGeom>
          <a:noFill/>
        </p:spPr>
      </p:pic>
    </p:spTree>
    <p:extLst>
      <p:ext uri="{BB962C8B-B14F-4D97-AF65-F5344CB8AC3E}">
        <p14:creationId xmlns:p14="http://schemas.microsoft.com/office/powerpoint/2010/main" val="65213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0"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 calcmode="lin" valueType="num">
                                      <p:cBhvr>
                                        <p:cTn id="7" dur="500" fill="hold"/>
                                        <p:tgtEl>
                                          <p:spTgt spid="69"/>
                                        </p:tgtEl>
                                        <p:attrNameLst>
                                          <p:attrName>ppt_w</p:attrName>
                                        </p:attrNameLst>
                                      </p:cBhvr>
                                      <p:tavLst>
                                        <p:tav tm="0">
                                          <p:val>
                                            <p:fltVal val="0"/>
                                          </p:val>
                                        </p:tav>
                                        <p:tav tm="100000">
                                          <p:val>
                                            <p:strVal val="#ppt_w"/>
                                          </p:val>
                                        </p:tav>
                                      </p:tavLst>
                                    </p:anim>
                                    <p:anim calcmode="lin" valueType="num">
                                      <p:cBhvr>
                                        <p:cTn id="8" dur="500" fill="hold"/>
                                        <p:tgtEl>
                                          <p:spTgt spid="69"/>
                                        </p:tgtEl>
                                        <p:attrNameLst>
                                          <p:attrName>ppt_h</p:attrName>
                                        </p:attrNameLst>
                                      </p:cBhvr>
                                      <p:tavLst>
                                        <p:tav tm="0">
                                          <p:val>
                                            <p:fltVal val="0"/>
                                          </p:val>
                                        </p:tav>
                                        <p:tav tm="100000">
                                          <p:val>
                                            <p:strVal val="#ppt_h"/>
                                          </p:val>
                                        </p:tav>
                                      </p:tavLst>
                                    </p:anim>
                                    <p:animEffect transition="in" filter="fade">
                                      <p:cBhvr>
                                        <p:cTn id="9" dur="500"/>
                                        <p:tgtEl>
                                          <p:spTgt spid="69"/>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0" fill="hold" nodeType="clickEffect">
                                  <p:stCondLst>
                                    <p:cond delay="0"/>
                                  </p:stCondLst>
                                  <p:childTnLst>
                                    <p:set>
                                      <p:cBhvr>
                                        <p:cTn id="13" dur="1" fill="hold">
                                          <p:stCondLst>
                                            <p:cond delay="0"/>
                                          </p:stCondLst>
                                        </p:cTn>
                                        <p:tgtEl>
                                          <p:spTgt spid="68"/>
                                        </p:tgtEl>
                                        <p:attrNameLst>
                                          <p:attrName>style.visibility</p:attrName>
                                        </p:attrNameLst>
                                      </p:cBhvr>
                                      <p:to>
                                        <p:strVal val="visible"/>
                                      </p:to>
                                    </p:set>
                                    <p:anim calcmode="lin" valueType="num">
                                      <p:cBhvr>
                                        <p:cTn id="14" dur="500" fill="hold"/>
                                        <p:tgtEl>
                                          <p:spTgt spid="68"/>
                                        </p:tgtEl>
                                        <p:attrNameLst>
                                          <p:attrName>ppt_w</p:attrName>
                                        </p:attrNameLst>
                                      </p:cBhvr>
                                      <p:tavLst>
                                        <p:tav tm="0">
                                          <p:val>
                                            <p:fltVal val="0"/>
                                          </p:val>
                                        </p:tav>
                                        <p:tav tm="100000">
                                          <p:val>
                                            <p:strVal val="#ppt_w"/>
                                          </p:val>
                                        </p:tav>
                                      </p:tavLst>
                                    </p:anim>
                                    <p:anim calcmode="lin" valueType="num">
                                      <p:cBhvr>
                                        <p:cTn id="15" dur="500" fill="hold"/>
                                        <p:tgtEl>
                                          <p:spTgt spid="68"/>
                                        </p:tgtEl>
                                        <p:attrNameLst>
                                          <p:attrName>ppt_h</p:attrName>
                                        </p:attrNameLst>
                                      </p:cBhvr>
                                      <p:tavLst>
                                        <p:tav tm="0">
                                          <p:val>
                                            <p:fltVal val="0"/>
                                          </p:val>
                                        </p:tav>
                                        <p:tav tm="100000">
                                          <p:val>
                                            <p:strVal val="#ppt_h"/>
                                          </p:val>
                                        </p:tav>
                                      </p:tavLst>
                                    </p:anim>
                                    <p:animEffect transition="in" filter="fade">
                                      <p:cBhvr>
                                        <p:cTn id="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5.5.1 </a:t>
            </a:r>
            <a:r>
              <a:rPr altLang="zh-CN" sz="32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McCabe</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sp>
        <p:nvSpPr>
          <p:cNvPr id="4" name="TextBox 3"/>
          <p:cNvSpPr txBox="1"/>
          <p:nvPr/>
        </p:nvSpPr>
        <p:spPr>
          <a:xfrm>
            <a:off x="3214678" y="1428742"/>
            <a:ext cx="5357850" cy="928694"/>
          </a:xfrm>
          <a:prstGeom prst="rect">
            <a:avLst/>
          </a:prstGeom>
          <a:solidFill>
            <a:schemeClr val="tx2"/>
          </a:solidFill>
        </p:spPr>
        <p:txBody>
          <a:bodyPr wrap="square" lIns="68586" tIns="68586" rIns="68586" bIns="68586" rtlCol="0">
            <a:noAutofit/>
          </a:bodyPr>
          <a:lstStyle>
            <a:defPPr>
              <a:defRPr lang="en-US"/>
            </a:defPPr>
            <a:lvl1pPr>
              <a:lnSpc>
                <a:spcPct val="90000"/>
              </a:lnSpc>
              <a:spcBef>
                <a:spcPct val="20000"/>
              </a:spcBef>
              <a:buSzPct val="90000"/>
              <a:defRPr sz="3200">
                <a:gradFill>
                  <a:gsLst>
                    <a:gs pos="0">
                      <a:schemeClr val="tx1"/>
                    </a:gs>
                    <a:gs pos="86000">
                      <a:schemeClr val="tx1"/>
                    </a:gs>
                  </a:gsLst>
                  <a:lin ang="5400000" scaled="0"/>
                </a:gradFill>
                <a:latin typeface="Segoe UI Light" pitchFamily="34" charset="0"/>
              </a:defRPr>
            </a:lvl1pPr>
          </a:lstStyle>
          <a:p>
            <a:r>
              <a:rPr lang="zh-CN" altLang="en-US" sz="2800" b="1" dirty="0">
                <a:solidFill>
                  <a:schemeClr val="tx1"/>
                </a:solidFill>
                <a:latin typeface="楷体" pitchFamily="49" charset="-122"/>
                <a:ea typeface="楷体" pitchFamily="49" charset="-122"/>
              </a:rPr>
              <a:t>流图</a:t>
            </a:r>
            <a:r>
              <a:rPr lang="en-US" altLang="zh-CN" sz="2800" b="1" dirty="0">
                <a:solidFill>
                  <a:schemeClr val="tx1"/>
                </a:solidFill>
                <a:latin typeface="楷体" pitchFamily="49" charset="-122"/>
                <a:ea typeface="楷体" pitchFamily="49" charset="-122"/>
              </a:rPr>
              <a:t>G</a:t>
            </a:r>
            <a:r>
              <a:rPr lang="zh-CN" altLang="en-US" sz="2800" b="1" dirty="0">
                <a:solidFill>
                  <a:schemeClr val="tx1"/>
                </a:solidFill>
                <a:latin typeface="楷体" pitchFamily="49" charset="-122"/>
                <a:ea typeface="楷体" pitchFamily="49" charset="-122"/>
              </a:rPr>
              <a:t>的环形复杂度</a:t>
            </a:r>
            <a:r>
              <a:rPr lang="en-US" altLang="zh-CN" sz="2800" b="1" dirty="0">
                <a:solidFill>
                  <a:schemeClr val="tx1"/>
                </a:solidFill>
                <a:latin typeface="楷体" pitchFamily="49" charset="-122"/>
                <a:ea typeface="楷体" pitchFamily="49" charset="-122"/>
              </a:rPr>
              <a:t>V(G)=P+1</a:t>
            </a:r>
            <a:r>
              <a:rPr lang="zh-CN" altLang="en-US" sz="2800" b="1" dirty="0">
                <a:solidFill>
                  <a:schemeClr val="tx1"/>
                </a:solidFill>
                <a:latin typeface="楷体" pitchFamily="49" charset="-122"/>
                <a:ea typeface="楷体" pitchFamily="49" charset="-122"/>
              </a:rPr>
              <a:t>，其中，</a:t>
            </a:r>
            <a:r>
              <a:rPr lang="en-US" altLang="zh-CN" sz="2800" b="1" dirty="0">
                <a:solidFill>
                  <a:schemeClr val="tx1"/>
                </a:solidFill>
                <a:latin typeface="楷体" pitchFamily="49" charset="-122"/>
                <a:ea typeface="楷体" pitchFamily="49" charset="-122"/>
              </a:rPr>
              <a:t>P</a:t>
            </a:r>
            <a:r>
              <a:rPr lang="zh-CN" altLang="en-US" sz="2800" b="1" dirty="0">
                <a:solidFill>
                  <a:schemeClr val="tx1"/>
                </a:solidFill>
                <a:latin typeface="楷体" pitchFamily="49" charset="-122"/>
                <a:ea typeface="楷体" pitchFamily="49" charset="-122"/>
              </a:rPr>
              <a:t>是流图中判定结点的数目。</a:t>
            </a:r>
            <a:endParaRPr lang="en-US" altLang="en-US" sz="2800" b="1" dirty="0">
              <a:solidFill>
                <a:schemeClr val="tx1"/>
              </a:solidFill>
              <a:latin typeface="楷体" pitchFamily="49" charset="-122"/>
              <a:ea typeface="楷体" pitchFamily="49" charset="-122"/>
            </a:endParaRPr>
          </a:p>
        </p:txBody>
      </p:sp>
      <p:sp>
        <p:nvSpPr>
          <p:cNvPr id="5" name="Rectangle 4"/>
          <p:cNvSpPr/>
          <p:nvPr/>
        </p:nvSpPr>
        <p:spPr>
          <a:xfrm>
            <a:off x="560607" y="785800"/>
            <a:ext cx="8004141" cy="571493"/>
          </a:xfrm>
          <a:prstGeom prst="rect">
            <a:avLst/>
          </a:prstGeom>
          <a:solidFill>
            <a:schemeClr val="accent5"/>
          </a:solidFill>
        </p:spPr>
        <p:txBody>
          <a:bodyPr wrap="square" lIns="68586" tIns="34294" rIns="68586" bIns="34294">
            <a:noAutofit/>
          </a:bodyPr>
          <a:lstStyle/>
          <a:p>
            <a:r>
              <a:rPr lang="zh-CN" altLang="en-US" sz="2800" b="1" dirty="0">
                <a:latin typeface="楷体" pitchFamily="49" charset="-122"/>
                <a:ea typeface="楷体" pitchFamily="49" charset="-122"/>
              </a:rPr>
              <a:t>环形复杂度定量度量程序的逻辑复杂度。</a:t>
            </a:r>
            <a:endParaRPr lang="en-US" sz="2100" b="1" dirty="0">
              <a:gradFill>
                <a:gsLst>
                  <a:gs pos="0">
                    <a:schemeClr val="tx1"/>
                  </a:gs>
                  <a:gs pos="86000">
                    <a:schemeClr val="tx1"/>
                  </a:gs>
                </a:gsLst>
                <a:lin ang="5400000" scaled="0"/>
              </a:gradFill>
              <a:latin typeface="楷体" pitchFamily="49" charset="-122"/>
              <a:ea typeface="楷体" pitchFamily="49" charset="-122"/>
            </a:endParaRPr>
          </a:p>
        </p:txBody>
      </p:sp>
      <p:sp>
        <p:nvSpPr>
          <p:cNvPr id="6" name="TextBox 5"/>
          <p:cNvSpPr txBox="1"/>
          <p:nvPr/>
        </p:nvSpPr>
        <p:spPr>
          <a:xfrm>
            <a:off x="560606" y="1428732"/>
            <a:ext cx="2629584" cy="1301907"/>
          </a:xfrm>
          <a:prstGeom prst="rect">
            <a:avLst/>
          </a:prstGeom>
          <a:solidFill>
            <a:schemeClr val="accent3"/>
          </a:solidFill>
        </p:spPr>
        <p:txBody>
          <a:bodyPr wrap="square" lIns="68586" tIns="68586" rIns="68586" bIns="68586" rtlCol="0">
            <a:spAutoFit/>
          </a:bodyPr>
          <a:lstStyle/>
          <a:p>
            <a:pPr>
              <a:lnSpc>
                <a:spcPct val="90000"/>
              </a:lnSpc>
              <a:spcBef>
                <a:spcPct val="20000"/>
              </a:spcBef>
              <a:buSzPct val="90000"/>
            </a:pPr>
            <a:r>
              <a:rPr lang="zh-CN" altLang="en-US" sz="2800" b="1" dirty="0">
                <a:latin typeface="楷体" pitchFamily="49" charset="-122"/>
                <a:ea typeface="楷体" pitchFamily="49" charset="-122"/>
              </a:rPr>
              <a:t>流图中的区域数等于环形复杂度</a:t>
            </a:r>
            <a:endParaRPr lang="en-US" altLang="en-US" sz="2800" b="1" dirty="0">
              <a:latin typeface="楷体" pitchFamily="49" charset="-122"/>
              <a:ea typeface="楷体" pitchFamily="49" charset="-122"/>
            </a:endParaRPr>
          </a:p>
        </p:txBody>
      </p:sp>
      <p:sp>
        <p:nvSpPr>
          <p:cNvPr id="7" name="TextBox 6"/>
          <p:cNvSpPr txBox="1"/>
          <p:nvPr/>
        </p:nvSpPr>
        <p:spPr>
          <a:xfrm>
            <a:off x="571472" y="2786064"/>
            <a:ext cx="2627298" cy="2077504"/>
          </a:xfrm>
          <a:prstGeom prst="rect">
            <a:avLst/>
          </a:prstGeom>
          <a:solidFill>
            <a:schemeClr val="accent6"/>
          </a:solidFill>
        </p:spPr>
        <p:txBody>
          <a:bodyPr wrap="square" lIns="68586" tIns="68586" rIns="68586" bIns="68586" rtlCol="0">
            <a:spAutoFit/>
          </a:bodyPr>
          <a:lstStyle/>
          <a:p>
            <a:pPr>
              <a:lnSpc>
                <a:spcPct val="90000"/>
              </a:lnSpc>
              <a:spcBef>
                <a:spcPct val="20000"/>
              </a:spcBef>
              <a:buSzPct val="90000"/>
            </a:pPr>
            <a:r>
              <a:rPr lang="zh-CN" altLang="en-US" sz="2800" b="1" dirty="0">
                <a:solidFill>
                  <a:schemeClr val="bg1"/>
                </a:solidFill>
                <a:latin typeface="楷体" pitchFamily="49" charset="-122"/>
                <a:ea typeface="楷体" pitchFamily="49" charset="-122"/>
              </a:rPr>
              <a:t>流图</a:t>
            </a:r>
            <a:r>
              <a:rPr lang="en-US" altLang="zh-CN" sz="2800" b="1" dirty="0">
                <a:solidFill>
                  <a:schemeClr val="bg1"/>
                </a:solidFill>
                <a:latin typeface="楷体" pitchFamily="49" charset="-122"/>
                <a:ea typeface="楷体" pitchFamily="49" charset="-122"/>
              </a:rPr>
              <a:t>G</a:t>
            </a:r>
            <a:r>
              <a:rPr lang="zh-CN" altLang="en-US" sz="2800" b="1" dirty="0">
                <a:solidFill>
                  <a:schemeClr val="bg1"/>
                </a:solidFill>
                <a:latin typeface="楷体" pitchFamily="49" charset="-122"/>
                <a:ea typeface="楷体" pitchFamily="49" charset="-122"/>
              </a:rPr>
              <a:t>的环形复杂度</a:t>
            </a:r>
            <a:r>
              <a:rPr lang="en-US" altLang="zh-CN" sz="2800" b="1" dirty="0">
                <a:solidFill>
                  <a:schemeClr val="bg1"/>
                </a:solidFill>
                <a:latin typeface="楷体" pitchFamily="49" charset="-122"/>
                <a:ea typeface="楷体" pitchFamily="49" charset="-122"/>
              </a:rPr>
              <a:t>V(G)=E-N+2,</a:t>
            </a:r>
            <a:r>
              <a:rPr lang="zh-CN" altLang="en-US" sz="2800" b="1" dirty="0">
                <a:solidFill>
                  <a:schemeClr val="bg1"/>
                </a:solidFill>
                <a:latin typeface="楷体" pitchFamily="49" charset="-122"/>
                <a:ea typeface="楷体" pitchFamily="49" charset="-122"/>
              </a:rPr>
              <a:t>其中，</a:t>
            </a:r>
            <a:r>
              <a:rPr lang="en-US" altLang="zh-CN" sz="2800" b="1" dirty="0">
                <a:solidFill>
                  <a:schemeClr val="bg1"/>
                </a:solidFill>
                <a:latin typeface="楷体" pitchFamily="49" charset="-122"/>
                <a:ea typeface="楷体" pitchFamily="49" charset="-122"/>
              </a:rPr>
              <a:t>E</a:t>
            </a:r>
            <a:r>
              <a:rPr lang="zh-CN" altLang="en-US" sz="2800" b="1" dirty="0">
                <a:solidFill>
                  <a:schemeClr val="bg1"/>
                </a:solidFill>
                <a:latin typeface="楷体" pitchFamily="49" charset="-122"/>
                <a:ea typeface="楷体" pitchFamily="49" charset="-122"/>
              </a:rPr>
              <a:t>是流图中边的条数，</a:t>
            </a:r>
            <a:r>
              <a:rPr lang="en-US" altLang="zh-CN" sz="2800" b="1" dirty="0">
                <a:solidFill>
                  <a:schemeClr val="bg1"/>
                </a:solidFill>
                <a:latin typeface="楷体" pitchFamily="49" charset="-122"/>
                <a:ea typeface="楷体" pitchFamily="49" charset="-122"/>
              </a:rPr>
              <a:t>N</a:t>
            </a:r>
            <a:r>
              <a:rPr lang="zh-CN" altLang="en-US" sz="2800" b="1" dirty="0">
                <a:solidFill>
                  <a:schemeClr val="bg1"/>
                </a:solidFill>
                <a:latin typeface="楷体" pitchFamily="49" charset="-122"/>
                <a:ea typeface="楷体" pitchFamily="49" charset="-122"/>
              </a:rPr>
              <a:t>是结点数</a:t>
            </a:r>
            <a:endParaRPr lang="en-US" altLang="en-US" sz="2800" b="1" dirty="0">
              <a:solidFill>
                <a:schemeClr val="bg1"/>
              </a:solidFill>
              <a:latin typeface="楷体" pitchFamily="49" charset="-122"/>
              <a:ea typeface="楷体" pitchFamily="49" charset="-122"/>
            </a:endParaRPr>
          </a:p>
        </p:txBody>
      </p:sp>
      <p:grpSp>
        <p:nvGrpSpPr>
          <p:cNvPr id="11" name="Group 33"/>
          <p:cNvGrpSpPr>
            <a:grpSpLocks/>
          </p:cNvGrpSpPr>
          <p:nvPr/>
        </p:nvGrpSpPr>
        <p:grpSpPr bwMode="auto">
          <a:xfrm>
            <a:off x="4857752" y="2500312"/>
            <a:ext cx="2357454" cy="2286016"/>
            <a:chOff x="1587" y="1616"/>
            <a:chExt cx="3356" cy="2704"/>
          </a:xfrm>
        </p:grpSpPr>
        <p:sp>
          <p:nvSpPr>
            <p:cNvPr id="12" name="Oval 34"/>
            <p:cNvSpPr>
              <a:spLocks noChangeArrowheads="1"/>
            </p:cNvSpPr>
            <p:nvPr/>
          </p:nvSpPr>
          <p:spPr bwMode="auto">
            <a:xfrm>
              <a:off x="2766" y="4065"/>
              <a:ext cx="317" cy="255"/>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11</a:t>
              </a:r>
            </a:p>
          </p:txBody>
        </p:sp>
        <p:grpSp>
          <p:nvGrpSpPr>
            <p:cNvPr id="13" name="Group 35"/>
            <p:cNvGrpSpPr>
              <a:grpSpLocks/>
            </p:cNvGrpSpPr>
            <p:nvPr/>
          </p:nvGrpSpPr>
          <p:grpSpPr bwMode="auto">
            <a:xfrm>
              <a:off x="1587" y="1616"/>
              <a:ext cx="3356" cy="2577"/>
              <a:chOff x="1587" y="1616"/>
              <a:chExt cx="3356" cy="2577"/>
            </a:xfrm>
          </p:grpSpPr>
          <p:grpSp>
            <p:nvGrpSpPr>
              <p:cNvPr id="14" name="Group 36"/>
              <p:cNvGrpSpPr>
                <a:grpSpLocks/>
              </p:cNvGrpSpPr>
              <p:nvPr/>
            </p:nvGrpSpPr>
            <p:grpSpPr bwMode="auto">
              <a:xfrm>
                <a:off x="3129" y="2205"/>
                <a:ext cx="1752" cy="545"/>
                <a:chOff x="2290" y="2069"/>
                <a:chExt cx="1752" cy="545"/>
              </a:xfrm>
            </p:grpSpPr>
            <p:sp>
              <p:nvSpPr>
                <p:cNvPr id="45" name="Line 37"/>
                <p:cNvSpPr>
                  <a:spLocks noChangeShapeType="1"/>
                </p:cNvSpPr>
                <p:nvPr/>
              </p:nvSpPr>
              <p:spPr bwMode="auto">
                <a:xfrm flipH="1" flipV="1">
                  <a:off x="2290" y="2069"/>
                  <a:ext cx="1332" cy="176"/>
                </a:xfrm>
                <a:prstGeom prst="line">
                  <a:avLst/>
                </a:prstGeom>
                <a:noFill/>
                <a:ln w="38100">
                  <a:solidFill>
                    <a:srgbClr val="FF9933"/>
                  </a:solidFill>
                  <a:round/>
                  <a:headEnd/>
                  <a:tailEnd type="triangle" w="med" len="med"/>
                </a:ln>
                <a:effectLst/>
              </p:spPr>
              <p:txBody>
                <a:bodyPr/>
                <a:lstStyle/>
                <a:p>
                  <a:endParaRPr lang="zh-CN" altLang="en-US"/>
                </a:p>
              </p:txBody>
            </p:sp>
            <p:sp>
              <p:nvSpPr>
                <p:cNvPr id="46" name="Line 38"/>
                <p:cNvSpPr>
                  <a:spLocks noChangeShapeType="1"/>
                </p:cNvSpPr>
                <p:nvPr/>
              </p:nvSpPr>
              <p:spPr bwMode="auto">
                <a:xfrm flipH="1">
                  <a:off x="2880" y="2245"/>
                  <a:ext cx="742" cy="369"/>
                </a:xfrm>
                <a:prstGeom prst="line">
                  <a:avLst/>
                </a:prstGeom>
                <a:noFill/>
                <a:ln w="38100">
                  <a:solidFill>
                    <a:srgbClr val="FF9933"/>
                  </a:solidFill>
                  <a:round/>
                  <a:headEnd/>
                  <a:tailEnd type="triangle" w="med" len="med"/>
                </a:ln>
                <a:effectLst/>
              </p:spPr>
              <p:txBody>
                <a:bodyPr/>
                <a:lstStyle/>
                <a:p>
                  <a:endParaRPr lang="zh-CN" altLang="en-US"/>
                </a:p>
              </p:txBody>
            </p:sp>
            <p:sp>
              <p:nvSpPr>
                <p:cNvPr id="47" name="Rectangle 39"/>
                <p:cNvSpPr>
                  <a:spLocks noChangeArrowheads="1"/>
                </p:cNvSpPr>
                <p:nvPr/>
              </p:nvSpPr>
              <p:spPr bwMode="auto">
                <a:xfrm>
                  <a:off x="3498" y="2155"/>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zh-CN" altLang="en-US" sz="1800" dirty="0">
                      <a:solidFill>
                        <a:srgbClr val="FFFF00"/>
                      </a:solidFill>
                      <a:latin typeface="Times New Roman" pitchFamily="18" charset="0"/>
                    </a:rPr>
                    <a:t>节点</a:t>
                  </a:r>
                  <a:endParaRPr lang="zh-CN" altLang="en-US" sz="1800" b="0" dirty="0">
                    <a:solidFill>
                      <a:srgbClr val="FFFF00"/>
                    </a:solidFill>
                  </a:endParaRPr>
                </a:p>
              </p:txBody>
            </p:sp>
          </p:grpSp>
          <p:grpSp>
            <p:nvGrpSpPr>
              <p:cNvPr id="15" name="Group 40"/>
              <p:cNvGrpSpPr>
                <a:grpSpLocks/>
              </p:cNvGrpSpPr>
              <p:nvPr/>
            </p:nvGrpSpPr>
            <p:grpSpPr bwMode="auto">
              <a:xfrm>
                <a:off x="1587" y="1616"/>
                <a:ext cx="3356" cy="2577"/>
                <a:chOff x="1587" y="1616"/>
                <a:chExt cx="3356" cy="2577"/>
              </a:xfrm>
            </p:grpSpPr>
            <p:sp>
              <p:nvSpPr>
                <p:cNvPr id="16" name="Oval 41"/>
                <p:cNvSpPr>
                  <a:spLocks noChangeArrowheads="1"/>
                </p:cNvSpPr>
                <p:nvPr/>
              </p:nvSpPr>
              <p:spPr bwMode="auto">
                <a:xfrm>
                  <a:off x="2812" y="1616"/>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1</a:t>
                  </a:r>
                </a:p>
              </p:txBody>
            </p:sp>
            <p:sp>
              <p:nvSpPr>
                <p:cNvPr id="17" name="Oval 42"/>
                <p:cNvSpPr>
                  <a:spLocks noChangeArrowheads="1"/>
                </p:cNvSpPr>
                <p:nvPr/>
              </p:nvSpPr>
              <p:spPr bwMode="auto">
                <a:xfrm>
                  <a:off x="2812" y="2115"/>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2,3</a:t>
                  </a:r>
                </a:p>
              </p:txBody>
            </p:sp>
            <p:sp>
              <p:nvSpPr>
                <p:cNvPr id="18" name="Oval 43"/>
                <p:cNvSpPr>
                  <a:spLocks noChangeArrowheads="1"/>
                </p:cNvSpPr>
                <p:nvPr/>
              </p:nvSpPr>
              <p:spPr bwMode="auto">
                <a:xfrm>
                  <a:off x="2585" y="2886"/>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8</a:t>
                  </a:r>
                </a:p>
              </p:txBody>
            </p:sp>
            <p:sp>
              <p:nvSpPr>
                <p:cNvPr id="19" name="Oval 44"/>
                <p:cNvSpPr>
                  <a:spLocks noChangeArrowheads="1"/>
                </p:cNvSpPr>
                <p:nvPr/>
              </p:nvSpPr>
              <p:spPr bwMode="auto">
                <a:xfrm>
                  <a:off x="1814" y="2886"/>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7</a:t>
                  </a:r>
                </a:p>
              </p:txBody>
            </p:sp>
            <p:sp>
              <p:nvSpPr>
                <p:cNvPr id="20" name="Oval 45"/>
                <p:cNvSpPr>
                  <a:spLocks noChangeArrowheads="1"/>
                </p:cNvSpPr>
                <p:nvPr/>
              </p:nvSpPr>
              <p:spPr bwMode="auto">
                <a:xfrm>
                  <a:off x="2177" y="3294"/>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9</a:t>
                  </a:r>
                </a:p>
              </p:txBody>
            </p:sp>
            <p:sp>
              <p:nvSpPr>
                <p:cNvPr id="21" name="Oval 46"/>
                <p:cNvSpPr>
                  <a:spLocks noChangeArrowheads="1"/>
                </p:cNvSpPr>
                <p:nvPr/>
              </p:nvSpPr>
              <p:spPr bwMode="auto">
                <a:xfrm>
                  <a:off x="2268" y="2477"/>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6</a:t>
                  </a:r>
                </a:p>
              </p:txBody>
            </p:sp>
            <p:sp>
              <p:nvSpPr>
                <p:cNvPr id="22" name="Oval 47"/>
                <p:cNvSpPr>
                  <a:spLocks noChangeArrowheads="1"/>
                </p:cNvSpPr>
                <p:nvPr/>
              </p:nvSpPr>
              <p:spPr bwMode="auto">
                <a:xfrm>
                  <a:off x="2766" y="3611"/>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10</a:t>
                  </a:r>
                </a:p>
              </p:txBody>
            </p:sp>
            <p:sp>
              <p:nvSpPr>
                <p:cNvPr id="23" name="Oval 48"/>
                <p:cNvSpPr>
                  <a:spLocks noChangeArrowheads="1"/>
                </p:cNvSpPr>
                <p:nvPr/>
              </p:nvSpPr>
              <p:spPr bwMode="auto">
                <a:xfrm>
                  <a:off x="3447" y="2614"/>
                  <a:ext cx="317" cy="272"/>
                </a:xfrm>
                <a:prstGeom prst="ellipse">
                  <a:avLst/>
                </a:prstGeom>
                <a:solidFill>
                  <a:schemeClr val="accent1"/>
                </a:solidFill>
                <a:ln w="9525">
                  <a:solidFill>
                    <a:schemeClr val="tx1"/>
                  </a:solidFill>
                  <a:round/>
                  <a:headEnd/>
                  <a:tailEnd/>
                </a:ln>
                <a:effectLst/>
              </p:spPr>
              <p:txBody>
                <a:bodyPr wrap="none" anchor="ctr"/>
                <a:lstStyle/>
                <a:p>
                  <a:pPr algn="ctr">
                    <a:lnSpc>
                      <a:spcPct val="100000"/>
                    </a:lnSpc>
                    <a:spcBef>
                      <a:spcPct val="0"/>
                    </a:spcBef>
                    <a:buClrTx/>
                    <a:buSzTx/>
                    <a:buFontTx/>
                    <a:buNone/>
                  </a:pPr>
                  <a:r>
                    <a:rPr lang="en-US" altLang="zh-CN" sz="1800" b="0">
                      <a:solidFill>
                        <a:schemeClr val="bg2"/>
                      </a:solidFill>
                    </a:rPr>
                    <a:t>4,5</a:t>
                  </a:r>
                </a:p>
              </p:txBody>
            </p:sp>
            <p:sp>
              <p:nvSpPr>
                <p:cNvPr id="24" name="Line 49"/>
                <p:cNvSpPr>
                  <a:spLocks noChangeShapeType="1"/>
                </p:cNvSpPr>
                <p:nvPr/>
              </p:nvSpPr>
              <p:spPr bwMode="auto">
                <a:xfrm>
                  <a:off x="2984" y="1888"/>
                  <a:ext cx="0" cy="227"/>
                </a:xfrm>
                <a:prstGeom prst="line">
                  <a:avLst/>
                </a:prstGeom>
                <a:noFill/>
                <a:ln w="38100">
                  <a:solidFill>
                    <a:schemeClr val="tx1"/>
                  </a:solidFill>
                  <a:round/>
                  <a:headEnd/>
                  <a:tailEnd type="triangle" w="med" len="med"/>
                </a:ln>
                <a:effectLst/>
              </p:spPr>
              <p:txBody>
                <a:bodyPr/>
                <a:lstStyle/>
                <a:p>
                  <a:endParaRPr lang="zh-CN" altLang="en-US"/>
                </a:p>
              </p:txBody>
            </p:sp>
            <p:sp>
              <p:nvSpPr>
                <p:cNvPr id="25" name="Line 50"/>
                <p:cNvSpPr>
                  <a:spLocks noChangeShapeType="1"/>
                </p:cNvSpPr>
                <p:nvPr/>
              </p:nvSpPr>
              <p:spPr bwMode="auto">
                <a:xfrm flipH="1">
                  <a:off x="2540" y="2296"/>
                  <a:ext cx="272" cy="227"/>
                </a:xfrm>
                <a:prstGeom prst="line">
                  <a:avLst/>
                </a:prstGeom>
                <a:noFill/>
                <a:ln w="38100">
                  <a:solidFill>
                    <a:srgbClr val="FFFFFF"/>
                  </a:solidFill>
                  <a:round/>
                  <a:headEnd/>
                  <a:tailEnd type="triangle" w="med" len="med"/>
                </a:ln>
                <a:effectLst/>
              </p:spPr>
              <p:txBody>
                <a:bodyPr/>
                <a:lstStyle/>
                <a:p>
                  <a:endParaRPr lang="zh-CN" altLang="en-US"/>
                </a:p>
              </p:txBody>
            </p:sp>
            <p:sp>
              <p:nvSpPr>
                <p:cNvPr id="26" name="Line 51"/>
                <p:cNvSpPr>
                  <a:spLocks noChangeShapeType="1"/>
                </p:cNvSpPr>
                <p:nvPr/>
              </p:nvSpPr>
              <p:spPr bwMode="auto">
                <a:xfrm>
                  <a:off x="3084" y="2296"/>
                  <a:ext cx="454" cy="318"/>
                </a:xfrm>
                <a:prstGeom prst="line">
                  <a:avLst/>
                </a:prstGeom>
                <a:noFill/>
                <a:ln w="38100">
                  <a:solidFill>
                    <a:srgbClr val="FFFFFF"/>
                  </a:solidFill>
                  <a:round/>
                  <a:headEnd/>
                  <a:tailEnd type="triangle" w="med" len="med"/>
                </a:ln>
                <a:effectLst/>
              </p:spPr>
              <p:txBody>
                <a:bodyPr/>
                <a:lstStyle/>
                <a:p>
                  <a:endParaRPr lang="zh-CN" altLang="en-US"/>
                </a:p>
              </p:txBody>
            </p:sp>
            <p:sp>
              <p:nvSpPr>
                <p:cNvPr id="27" name="Line 52"/>
                <p:cNvSpPr>
                  <a:spLocks noChangeShapeType="1"/>
                </p:cNvSpPr>
                <p:nvPr/>
              </p:nvSpPr>
              <p:spPr bwMode="auto">
                <a:xfrm flipH="1">
                  <a:off x="2086" y="2704"/>
                  <a:ext cx="227" cy="227"/>
                </a:xfrm>
                <a:prstGeom prst="line">
                  <a:avLst/>
                </a:prstGeom>
                <a:noFill/>
                <a:ln w="38100">
                  <a:solidFill>
                    <a:srgbClr val="FFFFFF"/>
                  </a:solidFill>
                  <a:round/>
                  <a:headEnd/>
                  <a:tailEnd type="triangle" w="med" len="med"/>
                </a:ln>
                <a:effectLst/>
              </p:spPr>
              <p:txBody>
                <a:bodyPr/>
                <a:lstStyle/>
                <a:p>
                  <a:endParaRPr lang="zh-CN" altLang="en-US"/>
                </a:p>
              </p:txBody>
            </p:sp>
            <p:sp>
              <p:nvSpPr>
                <p:cNvPr id="28" name="Line 53"/>
                <p:cNvSpPr>
                  <a:spLocks noChangeShapeType="1"/>
                </p:cNvSpPr>
                <p:nvPr/>
              </p:nvSpPr>
              <p:spPr bwMode="auto">
                <a:xfrm>
                  <a:off x="2494" y="2704"/>
                  <a:ext cx="182" cy="227"/>
                </a:xfrm>
                <a:prstGeom prst="line">
                  <a:avLst/>
                </a:prstGeom>
                <a:noFill/>
                <a:ln w="38100">
                  <a:solidFill>
                    <a:srgbClr val="FFFFFF"/>
                  </a:solidFill>
                  <a:round/>
                  <a:headEnd/>
                  <a:tailEnd type="triangle" w="med" len="med"/>
                </a:ln>
                <a:effectLst/>
              </p:spPr>
              <p:txBody>
                <a:bodyPr/>
                <a:lstStyle/>
                <a:p>
                  <a:endParaRPr lang="zh-CN" altLang="en-US"/>
                </a:p>
              </p:txBody>
            </p:sp>
            <p:sp>
              <p:nvSpPr>
                <p:cNvPr id="29" name="Line 54"/>
                <p:cNvSpPr>
                  <a:spLocks noChangeShapeType="1"/>
                </p:cNvSpPr>
                <p:nvPr/>
              </p:nvSpPr>
              <p:spPr bwMode="auto">
                <a:xfrm>
                  <a:off x="1995" y="3158"/>
                  <a:ext cx="227" cy="227"/>
                </a:xfrm>
                <a:prstGeom prst="line">
                  <a:avLst/>
                </a:prstGeom>
                <a:noFill/>
                <a:ln w="38100">
                  <a:solidFill>
                    <a:srgbClr val="FFFFFF"/>
                  </a:solidFill>
                  <a:round/>
                  <a:headEnd/>
                  <a:tailEnd type="triangle" w="med" len="med"/>
                </a:ln>
                <a:effectLst/>
              </p:spPr>
              <p:txBody>
                <a:bodyPr/>
                <a:lstStyle/>
                <a:p>
                  <a:endParaRPr lang="zh-CN" altLang="en-US"/>
                </a:p>
              </p:txBody>
            </p:sp>
            <p:sp>
              <p:nvSpPr>
                <p:cNvPr id="30" name="Line 55"/>
                <p:cNvSpPr>
                  <a:spLocks noChangeShapeType="1"/>
                </p:cNvSpPr>
                <p:nvPr/>
              </p:nvSpPr>
              <p:spPr bwMode="auto">
                <a:xfrm flipH="1">
                  <a:off x="2449" y="3158"/>
                  <a:ext cx="227" cy="227"/>
                </a:xfrm>
                <a:prstGeom prst="line">
                  <a:avLst/>
                </a:prstGeom>
                <a:noFill/>
                <a:ln w="38100">
                  <a:solidFill>
                    <a:srgbClr val="FFFFFF"/>
                  </a:solidFill>
                  <a:round/>
                  <a:headEnd/>
                  <a:tailEnd type="triangle" w="med" len="med"/>
                </a:ln>
                <a:effectLst/>
              </p:spPr>
              <p:txBody>
                <a:bodyPr/>
                <a:lstStyle/>
                <a:p>
                  <a:endParaRPr lang="zh-CN" altLang="en-US"/>
                </a:p>
              </p:txBody>
            </p:sp>
            <p:sp>
              <p:nvSpPr>
                <p:cNvPr id="31" name="Line 56"/>
                <p:cNvSpPr>
                  <a:spLocks noChangeShapeType="1"/>
                </p:cNvSpPr>
                <p:nvPr/>
              </p:nvSpPr>
              <p:spPr bwMode="auto">
                <a:xfrm>
                  <a:off x="2449" y="3475"/>
                  <a:ext cx="317" cy="227"/>
                </a:xfrm>
                <a:prstGeom prst="line">
                  <a:avLst/>
                </a:prstGeom>
                <a:noFill/>
                <a:ln w="38100">
                  <a:solidFill>
                    <a:srgbClr val="FFFFFF"/>
                  </a:solidFill>
                  <a:round/>
                  <a:headEnd/>
                  <a:tailEnd type="triangle" w="med" len="med"/>
                </a:ln>
                <a:effectLst/>
              </p:spPr>
              <p:txBody>
                <a:bodyPr/>
                <a:lstStyle/>
                <a:p>
                  <a:endParaRPr lang="zh-CN" altLang="en-US"/>
                </a:p>
              </p:txBody>
            </p:sp>
            <p:sp>
              <p:nvSpPr>
                <p:cNvPr id="32" name="Line 57"/>
                <p:cNvSpPr>
                  <a:spLocks noChangeShapeType="1"/>
                </p:cNvSpPr>
                <p:nvPr/>
              </p:nvSpPr>
              <p:spPr bwMode="auto">
                <a:xfrm flipH="1">
                  <a:off x="2993" y="2886"/>
                  <a:ext cx="545" cy="771"/>
                </a:xfrm>
                <a:prstGeom prst="line">
                  <a:avLst/>
                </a:prstGeom>
                <a:noFill/>
                <a:ln w="38100">
                  <a:solidFill>
                    <a:srgbClr val="FFFFFF"/>
                  </a:solidFill>
                  <a:round/>
                  <a:headEnd/>
                  <a:tailEnd type="triangle" w="med" len="med"/>
                </a:ln>
                <a:effectLst/>
              </p:spPr>
              <p:txBody>
                <a:bodyPr/>
                <a:lstStyle/>
                <a:p>
                  <a:endParaRPr lang="zh-CN" altLang="en-US"/>
                </a:p>
              </p:txBody>
            </p:sp>
            <p:cxnSp>
              <p:nvCxnSpPr>
                <p:cNvPr id="33" name="AutoShape 58"/>
                <p:cNvCxnSpPr>
                  <a:cxnSpLocks noChangeShapeType="1"/>
                  <a:stCxn id="22" idx="6"/>
                  <a:endCxn id="16" idx="6"/>
                </p:cNvCxnSpPr>
                <p:nvPr/>
              </p:nvCxnSpPr>
              <p:spPr bwMode="auto">
                <a:xfrm flipV="1">
                  <a:off x="3083" y="1752"/>
                  <a:ext cx="46" cy="1995"/>
                </a:xfrm>
                <a:prstGeom prst="curvedConnector3">
                  <a:avLst>
                    <a:gd name="adj1" fmla="val 2210866"/>
                  </a:avLst>
                </a:prstGeom>
                <a:noFill/>
                <a:ln w="34925">
                  <a:solidFill>
                    <a:srgbClr val="FFFFFF"/>
                  </a:solidFill>
                  <a:round/>
                  <a:headEnd/>
                  <a:tailEnd type="triangle" w="med" len="med"/>
                </a:ln>
                <a:effectLst/>
              </p:spPr>
            </p:cxnSp>
            <p:cxnSp>
              <p:nvCxnSpPr>
                <p:cNvPr id="34" name="AutoShape 59"/>
                <p:cNvCxnSpPr>
                  <a:cxnSpLocks noChangeShapeType="1"/>
                  <a:stCxn id="16" idx="2"/>
                  <a:endCxn id="12" idx="2"/>
                </p:cNvCxnSpPr>
                <p:nvPr/>
              </p:nvCxnSpPr>
              <p:spPr bwMode="auto">
                <a:xfrm rot="10800000" flipV="1">
                  <a:off x="2766" y="1752"/>
                  <a:ext cx="46" cy="2441"/>
                </a:xfrm>
                <a:prstGeom prst="curvedConnector3">
                  <a:avLst>
                    <a:gd name="adj1" fmla="val 3282606"/>
                  </a:avLst>
                </a:prstGeom>
                <a:noFill/>
                <a:ln w="34925">
                  <a:solidFill>
                    <a:srgbClr val="FFFFFF"/>
                  </a:solidFill>
                  <a:round/>
                  <a:headEnd/>
                  <a:tailEnd type="triangle" w="med" len="med"/>
                </a:ln>
                <a:effectLst/>
              </p:spPr>
            </p:cxnSp>
            <p:grpSp>
              <p:nvGrpSpPr>
                <p:cNvPr id="35" name="Group 60"/>
                <p:cNvGrpSpPr>
                  <a:grpSpLocks/>
                </p:cNvGrpSpPr>
                <p:nvPr/>
              </p:nvGrpSpPr>
              <p:grpSpPr bwMode="auto">
                <a:xfrm>
                  <a:off x="2857" y="2840"/>
                  <a:ext cx="2086" cy="545"/>
                  <a:chOff x="2018" y="2704"/>
                  <a:chExt cx="2086" cy="545"/>
                </a:xfrm>
              </p:grpSpPr>
              <p:sp>
                <p:nvSpPr>
                  <p:cNvPr id="40" name="Rectangle 61"/>
                  <p:cNvSpPr>
                    <a:spLocks noChangeArrowheads="1"/>
                  </p:cNvSpPr>
                  <p:nvPr/>
                </p:nvSpPr>
                <p:spPr bwMode="auto">
                  <a:xfrm>
                    <a:off x="3560" y="3113"/>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zh-CN" altLang="en-US" sz="1800">
                        <a:solidFill>
                          <a:srgbClr val="FFFF00"/>
                        </a:solidFill>
                        <a:latin typeface="Times New Roman" pitchFamily="18" charset="0"/>
                      </a:rPr>
                      <a:t>区域</a:t>
                    </a:r>
                    <a:endParaRPr lang="zh-CN" altLang="en-US" sz="1800" b="0">
                      <a:solidFill>
                        <a:srgbClr val="FFFF00"/>
                      </a:solidFill>
                    </a:endParaRPr>
                  </a:p>
                </p:txBody>
              </p:sp>
              <p:sp>
                <p:nvSpPr>
                  <p:cNvPr id="41" name="Line 62"/>
                  <p:cNvSpPr>
                    <a:spLocks noChangeShapeType="1"/>
                  </p:cNvSpPr>
                  <p:nvPr/>
                </p:nvSpPr>
                <p:spPr bwMode="auto">
                  <a:xfrm flipH="1" flipV="1">
                    <a:off x="3016" y="2750"/>
                    <a:ext cx="590" cy="363"/>
                  </a:xfrm>
                  <a:prstGeom prst="line">
                    <a:avLst/>
                  </a:prstGeom>
                  <a:noFill/>
                  <a:ln w="38100">
                    <a:solidFill>
                      <a:srgbClr val="FF9933"/>
                    </a:solidFill>
                    <a:round/>
                    <a:headEnd/>
                    <a:tailEnd type="triangle" w="med" len="med"/>
                  </a:ln>
                  <a:effectLst/>
                </p:spPr>
                <p:txBody>
                  <a:bodyPr/>
                  <a:lstStyle/>
                  <a:p>
                    <a:endParaRPr lang="zh-CN" altLang="en-US"/>
                  </a:p>
                </p:txBody>
              </p:sp>
              <p:sp>
                <p:nvSpPr>
                  <p:cNvPr id="42" name="Line 63"/>
                  <p:cNvSpPr>
                    <a:spLocks noChangeShapeType="1"/>
                  </p:cNvSpPr>
                  <p:nvPr/>
                </p:nvSpPr>
                <p:spPr bwMode="auto">
                  <a:xfrm flipH="1" flipV="1">
                    <a:off x="2154" y="3022"/>
                    <a:ext cx="1452" cy="91"/>
                  </a:xfrm>
                  <a:prstGeom prst="line">
                    <a:avLst/>
                  </a:prstGeom>
                  <a:noFill/>
                  <a:ln w="38100">
                    <a:solidFill>
                      <a:srgbClr val="FF9933"/>
                    </a:solidFill>
                    <a:round/>
                    <a:headEnd/>
                    <a:tailEnd type="triangle" w="med" len="med"/>
                  </a:ln>
                  <a:effectLst/>
                </p:spPr>
                <p:txBody>
                  <a:bodyPr/>
                  <a:lstStyle/>
                  <a:p>
                    <a:endParaRPr lang="zh-CN" altLang="en-US"/>
                  </a:p>
                </p:txBody>
              </p:sp>
              <p:sp>
                <p:nvSpPr>
                  <p:cNvPr id="43" name="Rectangle 64"/>
                  <p:cNvSpPr>
                    <a:spLocks noChangeArrowheads="1"/>
                  </p:cNvSpPr>
                  <p:nvPr/>
                </p:nvSpPr>
                <p:spPr bwMode="auto">
                  <a:xfrm>
                    <a:off x="2744" y="2840"/>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en-US" altLang="zh-CN" sz="1800">
                        <a:solidFill>
                          <a:srgbClr val="FFFF00"/>
                        </a:solidFill>
                        <a:latin typeface="Times New Roman" pitchFamily="18" charset="0"/>
                      </a:rPr>
                      <a:t>R1</a:t>
                    </a:r>
                    <a:endParaRPr lang="en-US" altLang="zh-CN" sz="1800" b="0">
                      <a:solidFill>
                        <a:srgbClr val="FFFF00"/>
                      </a:solidFill>
                    </a:endParaRPr>
                  </a:p>
                </p:txBody>
              </p:sp>
              <p:sp>
                <p:nvSpPr>
                  <p:cNvPr id="44" name="Rectangle 65"/>
                  <p:cNvSpPr>
                    <a:spLocks noChangeArrowheads="1"/>
                  </p:cNvSpPr>
                  <p:nvPr/>
                </p:nvSpPr>
                <p:spPr bwMode="auto">
                  <a:xfrm>
                    <a:off x="2018" y="2704"/>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en-US" altLang="zh-CN" sz="1800">
                        <a:solidFill>
                          <a:srgbClr val="FFFF00"/>
                        </a:solidFill>
                        <a:latin typeface="Times New Roman" pitchFamily="18" charset="0"/>
                      </a:rPr>
                      <a:t>R2</a:t>
                    </a:r>
                    <a:endParaRPr lang="en-US" altLang="zh-CN" sz="1800" b="0">
                      <a:solidFill>
                        <a:srgbClr val="FFFF00"/>
                      </a:solidFill>
                    </a:endParaRPr>
                  </a:p>
                </p:txBody>
              </p:sp>
            </p:grpSp>
            <p:grpSp>
              <p:nvGrpSpPr>
                <p:cNvPr id="36" name="Group 66"/>
                <p:cNvGrpSpPr>
                  <a:grpSpLocks/>
                </p:cNvGrpSpPr>
                <p:nvPr/>
              </p:nvGrpSpPr>
              <p:grpSpPr bwMode="auto">
                <a:xfrm>
                  <a:off x="1587" y="1706"/>
                  <a:ext cx="1089" cy="1044"/>
                  <a:chOff x="748" y="1570"/>
                  <a:chExt cx="1089" cy="1044"/>
                </a:xfrm>
              </p:grpSpPr>
              <p:sp>
                <p:nvSpPr>
                  <p:cNvPr id="37" name="Line 67"/>
                  <p:cNvSpPr>
                    <a:spLocks noChangeShapeType="1"/>
                  </p:cNvSpPr>
                  <p:nvPr/>
                </p:nvSpPr>
                <p:spPr bwMode="auto">
                  <a:xfrm>
                    <a:off x="1156" y="1616"/>
                    <a:ext cx="182" cy="998"/>
                  </a:xfrm>
                  <a:prstGeom prst="line">
                    <a:avLst/>
                  </a:prstGeom>
                  <a:noFill/>
                  <a:ln w="38100">
                    <a:solidFill>
                      <a:srgbClr val="FF9933"/>
                    </a:solidFill>
                    <a:round/>
                    <a:headEnd/>
                    <a:tailEnd type="triangle" w="med" len="med"/>
                  </a:ln>
                  <a:effectLst/>
                </p:spPr>
                <p:txBody>
                  <a:bodyPr/>
                  <a:lstStyle/>
                  <a:p>
                    <a:endParaRPr lang="zh-CN" altLang="en-US"/>
                  </a:p>
                </p:txBody>
              </p:sp>
              <p:sp>
                <p:nvSpPr>
                  <p:cNvPr id="38" name="Line 68"/>
                  <p:cNvSpPr>
                    <a:spLocks noChangeShapeType="1"/>
                  </p:cNvSpPr>
                  <p:nvPr/>
                </p:nvSpPr>
                <p:spPr bwMode="auto">
                  <a:xfrm>
                    <a:off x="1156" y="1616"/>
                    <a:ext cx="681" cy="635"/>
                  </a:xfrm>
                  <a:prstGeom prst="line">
                    <a:avLst/>
                  </a:prstGeom>
                  <a:noFill/>
                  <a:ln w="38100">
                    <a:solidFill>
                      <a:srgbClr val="FF9933"/>
                    </a:solidFill>
                    <a:round/>
                    <a:headEnd/>
                    <a:tailEnd type="triangle" w="med" len="med"/>
                  </a:ln>
                  <a:effectLst/>
                </p:spPr>
                <p:txBody>
                  <a:bodyPr/>
                  <a:lstStyle/>
                  <a:p>
                    <a:endParaRPr lang="zh-CN" altLang="en-US"/>
                  </a:p>
                </p:txBody>
              </p:sp>
              <p:sp>
                <p:nvSpPr>
                  <p:cNvPr id="39" name="Rectangle 69"/>
                  <p:cNvSpPr>
                    <a:spLocks noChangeArrowheads="1"/>
                  </p:cNvSpPr>
                  <p:nvPr/>
                </p:nvSpPr>
                <p:spPr bwMode="auto">
                  <a:xfrm>
                    <a:off x="748" y="1570"/>
                    <a:ext cx="544" cy="136"/>
                  </a:xfrm>
                  <a:prstGeom prst="rect">
                    <a:avLst/>
                  </a:prstGeom>
                  <a:noFill/>
                  <a:ln w="12700" cap="sq">
                    <a:noFill/>
                    <a:miter lim="800000"/>
                    <a:headEnd type="none" w="sm" len="sm"/>
                    <a:tailEnd type="none" w="sm" len="sm"/>
                  </a:ln>
                  <a:effectLst/>
                </p:spPr>
                <p:txBody>
                  <a:bodyPr anchor="ctr"/>
                  <a:lstStyle/>
                  <a:p>
                    <a:pPr>
                      <a:lnSpc>
                        <a:spcPct val="100000"/>
                      </a:lnSpc>
                      <a:spcBef>
                        <a:spcPct val="0"/>
                      </a:spcBef>
                      <a:buClrTx/>
                      <a:buSzTx/>
                      <a:buFontTx/>
                      <a:buNone/>
                    </a:pPr>
                    <a:r>
                      <a:rPr lang="zh-CN" altLang="en-US" sz="1800">
                        <a:solidFill>
                          <a:srgbClr val="FFFF00"/>
                        </a:solidFill>
                        <a:latin typeface="Times New Roman" pitchFamily="18" charset="0"/>
                      </a:rPr>
                      <a:t>边</a:t>
                    </a:r>
                    <a:endParaRPr lang="zh-CN" altLang="en-US" sz="1800" b="0">
                      <a:solidFill>
                        <a:srgbClr val="FFFF00"/>
                      </a:solidFill>
                    </a:endParaRPr>
                  </a:p>
                </p:txBody>
              </p:sp>
            </p:grpSp>
          </p:grpSp>
        </p:grpSp>
      </p:grpSp>
    </p:spTree>
    <p:extLst>
      <p:ext uri="{BB962C8B-B14F-4D97-AF65-F5344CB8AC3E}">
        <p14:creationId xmlns:p14="http://schemas.microsoft.com/office/powerpoint/2010/main" val="65213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wipe(up)">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up)">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wipe(up)">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dissolve">
                                      <p:cBhvr>
                                        <p:cTn id="27"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5.5.1 </a:t>
            </a:r>
            <a:r>
              <a:rPr altLang="zh-CN" sz="32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McCabe</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grpSp>
        <p:nvGrpSpPr>
          <p:cNvPr id="48" name="Group 1"/>
          <p:cNvGrpSpPr/>
          <p:nvPr/>
        </p:nvGrpSpPr>
        <p:grpSpPr>
          <a:xfrm>
            <a:off x="402540" y="1208736"/>
            <a:ext cx="2675317" cy="3291840"/>
            <a:chOff x="536581" y="1858360"/>
            <a:chExt cx="3566160" cy="4389120"/>
          </a:xfrm>
        </p:grpSpPr>
        <p:sp>
          <p:nvSpPr>
            <p:cNvPr id="50" name="Rectangle 32"/>
            <p:cNvSpPr/>
            <p:nvPr/>
          </p:nvSpPr>
          <p:spPr bwMode="auto">
            <a:xfrm>
              <a:off x="536581" y="1858360"/>
              <a:ext cx="3566160" cy="4389120"/>
            </a:xfrm>
            <a:prstGeom prst="rect">
              <a:avLst/>
            </a:prstGeom>
            <a:ln w="12700">
              <a:solidFill>
                <a:srgbClr val="FFFFFF"/>
              </a:solidFill>
              <a:prstDash val="sysDot"/>
            </a:ln>
          </p:spPr>
          <p:txBody>
            <a:bodyPr vert="horz" wrap="square" lIns="137160" tIns="137160" rIns="45720" bIns="137160" numCol="1" rtlCol="0" anchor="t" anchorCtr="0" compatLnSpc="1">
              <a:prstTxWarp prst="textNoShape">
                <a:avLst/>
              </a:prstTxWarp>
            </a:bodyPr>
            <a:lstStyle/>
            <a:p>
              <a:pPr algn="ctr" defTabSz="685754" fontAlgn="base">
                <a:spcBef>
                  <a:spcPct val="0"/>
                </a:spcBef>
                <a:spcAft>
                  <a:spcPct val="0"/>
                </a:spcAft>
                <a:defRPr/>
              </a:pPr>
              <a:endParaRPr lang="en-US" kern="0" dirty="0">
                <a:solidFill>
                  <a:srgbClr val="FFFFFF"/>
                </a:solidFill>
                <a:latin typeface="Segoe Light"/>
                <a:ea typeface="Segoe UI" pitchFamily="34" charset="0"/>
                <a:cs typeface="Segoe UI" pitchFamily="34" charset="0"/>
              </a:endParaRPr>
            </a:p>
          </p:txBody>
        </p:sp>
        <p:sp>
          <p:nvSpPr>
            <p:cNvPr id="51" name="Rectangle 33"/>
            <p:cNvSpPr/>
            <p:nvPr/>
          </p:nvSpPr>
          <p:spPr>
            <a:xfrm>
              <a:off x="666539" y="4546420"/>
              <a:ext cx="3270972" cy="1272143"/>
            </a:xfrm>
            <a:prstGeom prst="rect">
              <a:avLst/>
            </a:prstGeom>
          </p:spPr>
          <p:txBody>
            <a:bodyPr wrap="square">
              <a:spAutoFit/>
            </a:bodyPr>
            <a:lstStyle/>
            <a:p>
              <a:pPr algn="ctr"/>
              <a:r>
                <a:rPr lang="zh-CN" altLang="en-US" sz="2800" b="1" dirty="0">
                  <a:latin typeface="楷体" pitchFamily="49" charset="-122"/>
                  <a:ea typeface="楷体" pitchFamily="49" charset="-122"/>
                </a:rPr>
                <a:t>对测试难度的一种定量度量</a:t>
              </a:r>
              <a:r>
                <a:rPr lang="en-US" sz="2800" b="1" dirty="0">
                  <a:solidFill>
                    <a:srgbClr val="FFFFFF"/>
                  </a:solidFill>
                  <a:latin typeface="楷体" pitchFamily="49" charset="-122"/>
                  <a:ea typeface="楷体" pitchFamily="49" charset="-122"/>
                  <a:cs typeface="Arial" pitchFamily="34" charset="0"/>
                </a:rPr>
                <a:t> </a:t>
              </a:r>
            </a:p>
          </p:txBody>
        </p:sp>
        <p:grpSp>
          <p:nvGrpSpPr>
            <p:cNvPr id="52" name="Group 13"/>
            <p:cNvGrpSpPr/>
            <p:nvPr/>
          </p:nvGrpSpPr>
          <p:grpSpPr>
            <a:xfrm>
              <a:off x="1557324" y="2734553"/>
              <a:ext cx="1524674" cy="1388894"/>
              <a:chOff x="1573530" y="2777697"/>
              <a:chExt cx="1304930" cy="1188720"/>
            </a:xfrm>
          </p:grpSpPr>
          <p:pic>
            <p:nvPicPr>
              <p:cNvPr id="53" name="Picture 3" descr="\\MAGNUM\Projects\Microsoft\Cloud Power FY12\Design\ICONS_PNG\User.png"/>
              <p:cNvPicPr>
                <a:picLocks noChangeAspect="1" noChangeArrowheads="1"/>
              </p:cNvPicPr>
              <p:nvPr/>
            </p:nvPicPr>
            <p:blipFill>
              <a:blip r:embed="rId3" cstate="print">
                <a:biLevel thresh="25000"/>
              </a:blip>
              <a:srcRect/>
              <a:stretch>
                <a:fillRect/>
              </a:stretch>
            </p:blipFill>
            <p:spPr bwMode="auto">
              <a:xfrm>
                <a:off x="1573530" y="2777697"/>
                <a:ext cx="1188720" cy="1188720"/>
              </a:xfrm>
              <a:prstGeom prst="rect">
                <a:avLst/>
              </a:prstGeom>
              <a:noFill/>
            </p:spPr>
          </p:pic>
          <p:pic>
            <p:nvPicPr>
              <p:cNvPr id="54" name="Picture 12"/>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flipH="1">
                <a:off x="2466980" y="3041789"/>
                <a:ext cx="411480" cy="608143"/>
              </a:xfrm>
              <a:prstGeom prst="rect">
                <a:avLst/>
              </a:prstGeom>
            </p:spPr>
          </p:pic>
        </p:grpSp>
      </p:grpSp>
      <p:grpSp>
        <p:nvGrpSpPr>
          <p:cNvPr id="55" name="Group 3"/>
          <p:cNvGrpSpPr/>
          <p:nvPr/>
        </p:nvGrpSpPr>
        <p:grpSpPr>
          <a:xfrm>
            <a:off x="6060317" y="1208736"/>
            <a:ext cx="2675317" cy="3291840"/>
            <a:chOff x="8078317" y="1858360"/>
            <a:chExt cx="3566160" cy="4389120"/>
          </a:xfrm>
        </p:grpSpPr>
        <p:sp>
          <p:nvSpPr>
            <p:cNvPr id="57" name="Rectangle 42"/>
            <p:cNvSpPr/>
            <p:nvPr/>
          </p:nvSpPr>
          <p:spPr>
            <a:xfrm>
              <a:off x="8078317" y="4546420"/>
              <a:ext cx="3566160" cy="1600439"/>
            </a:xfrm>
            <a:prstGeom prst="rect">
              <a:avLst/>
            </a:prstGeom>
          </p:spPr>
          <p:txBody>
            <a:bodyPr wrap="square">
              <a:spAutoFit/>
            </a:bodyPr>
            <a:lstStyle/>
            <a:p>
              <a:pPr algn="ctr"/>
              <a:r>
                <a:rPr lang="en-US" altLang="zh-CN" sz="2400" b="1" dirty="0">
                  <a:latin typeface="楷体" pitchFamily="49" charset="-122"/>
                  <a:ea typeface="楷体" pitchFamily="49" charset="-122"/>
                </a:rPr>
                <a:t>V(G)=10</a:t>
              </a:r>
              <a:r>
                <a:rPr lang="zh-CN" altLang="en-US" sz="2400" b="1" dirty="0">
                  <a:latin typeface="楷体" pitchFamily="49" charset="-122"/>
                  <a:ea typeface="楷体" pitchFamily="49" charset="-122"/>
                </a:rPr>
                <a:t>是模块规模的一个更科学更精确的上限</a:t>
              </a:r>
              <a:endParaRPr lang="en-US" altLang="en-US" sz="2400" b="1" dirty="0">
                <a:latin typeface="楷体" pitchFamily="49" charset="-122"/>
                <a:ea typeface="楷体" pitchFamily="49" charset="-122"/>
              </a:endParaRPr>
            </a:p>
          </p:txBody>
        </p:sp>
        <p:sp>
          <p:nvSpPr>
            <p:cNvPr id="58" name="Rectangle 35"/>
            <p:cNvSpPr/>
            <p:nvPr/>
          </p:nvSpPr>
          <p:spPr bwMode="auto">
            <a:xfrm>
              <a:off x="8078317" y="1858360"/>
              <a:ext cx="3566160" cy="4389120"/>
            </a:xfrm>
            <a:prstGeom prst="rect">
              <a:avLst/>
            </a:prstGeom>
            <a:ln w="12700">
              <a:solidFill>
                <a:srgbClr val="FFFFFF"/>
              </a:solidFill>
              <a:prstDash val="sysDot"/>
            </a:ln>
          </p:spPr>
          <p:txBody>
            <a:bodyPr vert="horz" wrap="square" lIns="137160" tIns="137160" rIns="45720" bIns="137160" numCol="1" rtlCol="0" anchor="t" anchorCtr="0" compatLnSpc="1">
              <a:prstTxWarp prst="textNoShape">
                <a:avLst/>
              </a:prstTxWarp>
            </a:bodyPr>
            <a:lstStyle/>
            <a:p>
              <a:pPr algn="ctr" defTabSz="685754" fontAlgn="base">
                <a:spcBef>
                  <a:spcPct val="0"/>
                </a:spcBef>
                <a:spcAft>
                  <a:spcPct val="0"/>
                </a:spcAft>
                <a:defRPr/>
              </a:pPr>
              <a:endParaRPr lang="en-US" kern="0" dirty="0">
                <a:solidFill>
                  <a:srgbClr val="FFFFFF"/>
                </a:solidFill>
                <a:latin typeface="Segoe Light"/>
                <a:ea typeface="Segoe UI" pitchFamily="34" charset="0"/>
                <a:cs typeface="Segoe UI" pitchFamily="34" charset="0"/>
              </a:endParaRPr>
            </a:p>
          </p:txBody>
        </p:sp>
        <p:pic>
          <p:nvPicPr>
            <p:cNvPr id="59" name="Picture 14"/>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850924" y="3204584"/>
              <a:ext cx="724565" cy="896249"/>
            </a:xfrm>
            <a:prstGeom prst="rect">
              <a:avLst/>
            </a:prstGeom>
          </p:spPr>
        </p:pic>
        <p:grpSp>
          <p:nvGrpSpPr>
            <p:cNvPr id="60" name="Group 18"/>
            <p:cNvGrpSpPr/>
            <p:nvPr/>
          </p:nvGrpSpPr>
          <p:grpSpPr>
            <a:xfrm>
              <a:off x="9570411" y="3028765"/>
              <a:ext cx="1021601" cy="798337"/>
              <a:chOff x="9570411" y="2856637"/>
              <a:chExt cx="1021601" cy="798337"/>
            </a:xfrm>
          </p:grpSpPr>
          <p:pic>
            <p:nvPicPr>
              <p:cNvPr id="61" name="Picture 15"/>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9570411" y="2856637"/>
                <a:ext cx="1021601" cy="798337"/>
              </a:xfrm>
              <a:prstGeom prst="rect">
                <a:avLst/>
              </a:prstGeom>
            </p:spPr>
          </p:pic>
          <p:cxnSp>
            <p:nvCxnSpPr>
              <p:cNvPr id="62" name="Straight Connector 17"/>
              <p:cNvCxnSpPr/>
              <p:nvPr/>
            </p:nvCxnSpPr>
            <p:spPr>
              <a:xfrm>
                <a:off x="9763539" y="3200400"/>
                <a:ext cx="45388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55"/>
              <p:cNvCxnSpPr/>
              <p:nvPr/>
            </p:nvCxnSpPr>
            <p:spPr>
              <a:xfrm>
                <a:off x="9763539" y="3276600"/>
                <a:ext cx="45388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56"/>
              <p:cNvCxnSpPr/>
              <p:nvPr/>
            </p:nvCxnSpPr>
            <p:spPr>
              <a:xfrm>
                <a:off x="9763539" y="3352800"/>
                <a:ext cx="45388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Straight Connector 57"/>
              <p:cNvCxnSpPr/>
              <p:nvPr/>
            </p:nvCxnSpPr>
            <p:spPr>
              <a:xfrm>
                <a:off x="9763539" y="3429000"/>
                <a:ext cx="453887" cy="0"/>
              </a:xfrm>
              <a:prstGeom prst="line">
                <a:avLst/>
              </a:prstGeom>
              <a:ln>
                <a:solidFill>
                  <a:schemeClr val="bg1"/>
                </a:solidFill>
              </a:ln>
              <a:effectLst/>
            </p:spPr>
            <p:style>
              <a:lnRef idx="2">
                <a:schemeClr val="accent1"/>
              </a:lnRef>
              <a:fillRef idx="0">
                <a:schemeClr val="accent1"/>
              </a:fillRef>
              <a:effectRef idx="1">
                <a:schemeClr val="accent1"/>
              </a:effectRef>
              <a:fontRef idx="minor">
                <a:schemeClr val="tx1"/>
              </a:fontRef>
            </p:style>
          </p:cxnSp>
        </p:grpSp>
      </p:grpSp>
      <p:grpSp>
        <p:nvGrpSpPr>
          <p:cNvPr id="66" name="Group 2"/>
          <p:cNvGrpSpPr/>
          <p:nvPr/>
        </p:nvGrpSpPr>
        <p:grpSpPr>
          <a:xfrm>
            <a:off x="3135818" y="1208736"/>
            <a:ext cx="2841783" cy="3291840"/>
            <a:chOff x="4180000" y="1858360"/>
            <a:chExt cx="3788057" cy="4389120"/>
          </a:xfrm>
        </p:grpSpPr>
        <p:sp>
          <p:nvSpPr>
            <p:cNvPr id="68" name="Rectangle 41"/>
            <p:cNvSpPr/>
            <p:nvPr/>
          </p:nvSpPr>
          <p:spPr>
            <a:xfrm>
              <a:off x="4180000" y="4567441"/>
              <a:ext cx="3788057" cy="1272143"/>
            </a:xfrm>
            <a:prstGeom prst="rect">
              <a:avLst/>
            </a:prstGeom>
          </p:spPr>
          <p:txBody>
            <a:bodyPr wrap="square">
              <a:spAutoFit/>
            </a:bodyPr>
            <a:lstStyle/>
            <a:p>
              <a:pPr algn="ctr"/>
              <a:r>
                <a:rPr lang="zh-CN" altLang="en-US" sz="2800" b="1" dirty="0">
                  <a:latin typeface="楷体" pitchFamily="49" charset="-122"/>
                  <a:ea typeface="楷体" pitchFamily="49" charset="-122"/>
                </a:rPr>
                <a:t>软件最终的可靠性给出某种预测</a:t>
              </a:r>
              <a:endParaRPr lang="en-US" altLang="en-US" sz="2800" b="1" dirty="0">
                <a:latin typeface="楷体" pitchFamily="49" charset="-122"/>
                <a:ea typeface="楷体" pitchFamily="49" charset="-122"/>
              </a:endParaRPr>
            </a:p>
          </p:txBody>
        </p:sp>
        <p:sp>
          <p:nvSpPr>
            <p:cNvPr id="69" name="Rectangle 34"/>
            <p:cNvSpPr/>
            <p:nvPr/>
          </p:nvSpPr>
          <p:spPr bwMode="auto">
            <a:xfrm>
              <a:off x="4306096" y="1858360"/>
              <a:ext cx="3566160" cy="4389120"/>
            </a:xfrm>
            <a:prstGeom prst="rect">
              <a:avLst/>
            </a:prstGeom>
            <a:ln w="12700">
              <a:solidFill>
                <a:srgbClr val="FFFFFF"/>
              </a:solidFill>
              <a:prstDash val="sysDot"/>
            </a:ln>
          </p:spPr>
          <p:txBody>
            <a:bodyPr vert="horz" wrap="square" lIns="137160" tIns="137160" rIns="45720" bIns="137160" numCol="1" rtlCol="0" anchor="t" anchorCtr="0" compatLnSpc="1">
              <a:prstTxWarp prst="textNoShape">
                <a:avLst/>
              </a:prstTxWarp>
            </a:bodyPr>
            <a:lstStyle/>
            <a:p>
              <a:pPr algn="ctr" defTabSz="685754" fontAlgn="base">
                <a:spcBef>
                  <a:spcPct val="0"/>
                </a:spcBef>
                <a:spcAft>
                  <a:spcPct val="0"/>
                </a:spcAft>
                <a:defRPr/>
              </a:pPr>
              <a:endParaRPr lang="en-US" kern="0" dirty="0">
                <a:solidFill>
                  <a:srgbClr val="FFFFFF"/>
                </a:solidFill>
                <a:latin typeface="Segoe Light"/>
                <a:ea typeface="Segoe UI" pitchFamily="34" charset="0"/>
                <a:cs typeface="Segoe UI" pitchFamily="34" charset="0"/>
              </a:endParaRPr>
            </a:p>
          </p:txBody>
        </p:sp>
        <p:pic>
          <p:nvPicPr>
            <p:cNvPr id="70" name="Picture 3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677697" y="2856637"/>
              <a:ext cx="640080" cy="412108"/>
            </a:xfrm>
            <a:prstGeom prst="rect">
              <a:avLst/>
            </a:prstGeom>
          </p:spPr>
        </p:pic>
        <p:pic>
          <p:nvPicPr>
            <p:cNvPr id="71" name="Picture 44"/>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5037617" y="3736066"/>
              <a:ext cx="640080" cy="412108"/>
            </a:xfrm>
            <a:prstGeom prst="rect">
              <a:avLst/>
            </a:prstGeom>
          </p:spPr>
        </p:pic>
        <p:pic>
          <p:nvPicPr>
            <p:cNvPr id="72" name="Picture 46"/>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341431" y="3736066"/>
              <a:ext cx="640080" cy="412108"/>
            </a:xfrm>
            <a:prstGeom prst="rect">
              <a:avLst/>
            </a:prstGeom>
          </p:spPr>
        </p:pic>
        <p:cxnSp>
          <p:nvCxnSpPr>
            <p:cNvPr id="73" name="Straight Connector 50"/>
            <p:cNvCxnSpPr/>
            <p:nvPr/>
          </p:nvCxnSpPr>
          <p:spPr>
            <a:xfrm>
              <a:off x="6415928" y="3200400"/>
              <a:ext cx="182880" cy="365760"/>
            </a:xfrm>
            <a:prstGeom prst="line">
              <a:avLst/>
            </a:prstGeom>
            <a:noFill/>
            <a:ln w="19050" cap="rnd" cmpd="sng" algn="ctr">
              <a:solidFill>
                <a:srgbClr val="FFFFFF"/>
              </a:solidFill>
              <a:prstDash val="sysDot"/>
              <a:headEnd type="none"/>
              <a:tailEnd type="none"/>
            </a:ln>
            <a:effectLst/>
          </p:spPr>
        </p:cxnSp>
        <p:cxnSp>
          <p:nvCxnSpPr>
            <p:cNvPr id="74" name="Straight Connector 53"/>
            <p:cNvCxnSpPr/>
            <p:nvPr/>
          </p:nvCxnSpPr>
          <p:spPr>
            <a:xfrm flipH="1" flipV="1">
              <a:off x="5745483" y="3942120"/>
              <a:ext cx="457200" cy="1"/>
            </a:xfrm>
            <a:prstGeom prst="line">
              <a:avLst/>
            </a:prstGeom>
            <a:noFill/>
            <a:ln w="19050" cap="rnd" cmpd="sng" algn="ctr">
              <a:solidFill>
                <a:srgbClr val="FFFFFF"/>
              </a:solidFill>
              <a:prstDash val="sysDot"/>
              <a:headEnd type="none"/>
              <a:tailEnd type="none"/>
            </a:ln>
            <a:effectLst/>
          </p:spPr>
        </p:cxnSp>
        <p:cxnSp>
          <p:nvCxnSpPr>
            <p:cNvPr id="75" name="Straight Connector 58"/>
            <p:cNvCxnSpPr/>
            <p:nvPr/>
          </p:nvCxnSpPr>
          <p:spPr>
            <a:xfrm flipH="1">
              <a:off x="5378132" y="3200400"/>
              <a:ext cx="182880" cy="365760"/>
            </a:xfrm>
            <a:prstGeom prst="line">
              <a:avLst/>
            </a:prstGeom>
            <a:noFill/>
            <a:ln w="19050" cap="rnd" cmpd="sng" algn="ctr">
              <a:solidFill>
                <a:srgbClr val="FFFFFF"/>
              </a:solidFill>
              <a:prstDash val="sysDot"/>
              <a:headEnd type="none"/>
              <a:tailEnd type="none"/>
            </a:ln>
            <a:effectLst/>
          </p:spPr>
        </p:cxnSp>
      </p:grpSp>
      <p:sp>
        <p:nvSpPr>
          <p:cNvPr id="77" name="矩形 76"/>
          <p:cNvSpPr/>
          <p:nvPr/>
        </p:nvSpPr>
        <p:spPr>
          <a:xfrm>
            <a:off x="214282" y="571486"/>
            <a:ext cx="1008609" cy="584775"/>
          </a:xfrm>
          <a:prstGeom prst="rect">
            <a:avLst/>
          </a:prstGeom>
          <a:noFill/>
        </p:spPr>
        <p:txBody>
          <a:bodyPr wrap="none" lIns="91440" tIns="45720" rIns="91440" bIns="45720">
            <a:spAutoFit/>
          </a:bodyPr>
          <a:lstStyle/>
          <a:p>
            <a:pPr algn="ctr"/>
            <a:r>
              <a:rPr lang="zh-CN" altLang="en-US" sz="3200" b="1" cap="none" spc="0"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楷体" pitchFamily="49" charset="-122"/>
                <a:ea typeface="楷体" pitchFamily="49" charset="-122"/>
              </a:rPr>
              <a:t>用途</a:t>
            </a:r>
          </a:p>
        </p:txBody>
      </p:sp>
    </p:spTree>
    <p:extLst>
      <p:ext uri="{BB962C8B-B14F-4D97-AF65-F5344CB8AC3E}">
        <p14:creationId xmlns:p14="http://schemas.microsoft.com/office/powerpoint/2010/main" val="65213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5"/>
                                        </p:tgtEl>
                                        <p:attrNameLst>
                                          <p:attrName>style.visibility</p:attrName>
                                        </p:attrNameLst>
                                      </p:cBhvr>
                                      <p:to>
                                        <p:strVal val="visible"/>
                                      </p:to>
                                    </p:set>
                                    <p:animEffect transition="in" filter="fade">
                                      <p:cBhvr>
                                        <p:cTn id="17" dur="10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5.5.2 </a:t>
            </a:r>
            <a:r>
              <a:rPr altLang="zh-CN" sz="3200" b="1" dirty="0">
                <a:gradFill>
                  <a:gsLst>
                    <a:gs pos="0">
                      <a:srgbClr val="FFFFFF"/>
                    </a:gs>
                    <a:gs pos="86000">
                      <a:srgbClr val="FFFFFF"/>
                    </a:gs>
                  </a:gsLst>
                  <a:lin ang="5400000" scaled="0"/>
                </a:gradFill>
                <a:latin typeface="Times New Roman" pitchFamily="18" charset="0"/>
                <a:ea typeface="楷体" pitchFamily="49" charset="-122"/>
                <a:cs typeface="Times New Roman" pitchFamily="18" charset="0"/>
              </a:rPr>
              <a:t>Halstead</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sp>
        <p:nvSpPr>
          <p:cNvPr id="30" name="Rectangle 2"/>
          <p:cNvSpPr/>
          <p:nvPr/>
        </p:nvSpPr>
        <p:spPr>
          <a:xfrm>
            <a:off x="326463" y="891262"/>
            <a:ext cx="2743914" cy="258150"/>
          </a:xfrm>
          <a:prstGeom prst="rect">
            <a:avLst/>
          </a:prstGeom>
          <a:solidFill>
            <a:schemeClr val="accent1"/>
          </a:solidFill>
          <a:ln w="12700">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Ins="45720" rtlCol="0" anchor="ctr"/>
          <a:lstStyle/>
          <a:p>
            <a:r>
              <a:rPr lang="zh-CN" altLang="en-US" sz="2400" b="1" dirty="0">
                <a:solidFill>
                  <a:srgbClr val="FFFFFF"/>
                </a:solidFill>
                <a:latin typeface="楷体" pitchFamily="49" charset="-122"/>
                <a:ea typeface="楷体" pitchFamily="49" charset="-122"/>
              </a:rPr>
              <a:t>原理</a:t>
            </a:r>
            <a:endParaRPr lang="en-US" sz="2400" b="1" dirty="0">
              <a:solidFill>
                <a:srgbClr val="FFFFFF"/>
              </a:solidFill>
              <a:latin typeface="楷体" pitchFamily="49" charset="-122"/>
              <a:ea typeface="楷体" pitchFamily="49" charset="-122"/>
            </a:endParaRPr>
          </a:p>
        </p:txBody>
      </p:sp>
      <p:sp>
        <p:nvSpPr>
          <p:cNvPr id="31" name="Rectangle 3"/>
          <p:cNvSpPr/>
          <p:nvPr/>
        </p:nvSpPr>
        <p:spPr>
          <a:xfrm flipH="1">
            <a:off x="326462" y="1187586"/>
            <a:ext cx="2743914" cy="3771900"/>
          </a:xfrm>
          <a:prstGeom prst="rect">
            <a:avLst/>
          </a:prstGeom>
          <a:noFill/>
          <a:ln w="12700" cap="flat" cmpd="sng" algn="ctr">
            <a:solidFill>
              <a:srgbClr val="FFFFFF"/>
            </a:solidFill>
            <a:prstDash val="sysDot"/>
          </a:ln>
          <a:effectLst/>
        </p:spPr>
        <p:txBody>
          <a:bodyPr lIns="137160" tIns="91440" rtlCol="0" anchor="t" anchorCtr="0"/>
          <a:lstStyle/>
          <a:p>
            <a:pPr marL="175039" indent="-175039" defTabSz="685862">
              <a:buFont typeface="Arial" pitchFamily="34" charset="0"/>
              <a:buChar char="•"/>
              <a:defRPr/>
            </a:pPr>
            <a:endParaRPr lang="en-US" sz="1200" kern="0" dirty="0">
              <a:solidFill>
                <a:srgbClr val="FFFFFF"/>
              </a:solidFill>
              <a:latin typeface="Segoe UI" pitchFamily="34" charset="0"/>
              <a:ea typeface="Segoe UI" pitchFamily="34" charset="0"/>
              <a:cs typeface="Segoe UI" pitchFamily="34" charset="0"/>
            </a:endParaRPr>
          </a:p>
        </p:txBody>
      </p:sp>
      <p:sp>
        <p:nvSpPr>
          <p:cNvPr id="33" name="Rectangle 23"/>
          <p:cNvSpPr/>
          <p:nvPr/>
        </p:nvSpPr>
        <p:spPr>
          <a:xfrm flipH="1">
            <a:off x="428596" y="1285866"/>
            <a:ext cx="2500330" cy="1661993"/>
          </a:xfrm>
          <a:prstGeom prst="rect">
            <a:avLst/>
          </a:prstGeom>
          <a:noFill/>
          <a:ln w="12700" cap="flat" cmpd="sng" algn="ctr">
            <a:solidFill>
              <a:srgbClr val="FFFFFF"/>
            </a:solidFill>
            <a:prstDash val="sysDot"/>
          </a:ln>
          <a:effectLst/>
        </p:spPr>
        <p:txBody>
          <a:bodyPr wrap="square" lIns="91440" tIns="91440" rIns="91440" bIns="91440" rtlCol="0" anchor="ctr" anchorCtr="0">
            <a:spAutoFit/>
          </a:bodyPr>
          <a:lstStyle/>
          <a:p>
            <a:pPr algn="ctr" defTabSz="685862">
              <a:defRPr/>
            </a:pPr>
            <a:r>
              <a:rPr lang="zh-CN" altLang="en-US" sz="2400" b="1" dirty="0">
                <a:latin typeface="楷体" pitchFamily="49" charset="-122"/>
                <a:ea typeface="楷体" pitchFamily="49" charset="-122"/>
              </a:rPr>
              <a:t>根据程序中运算符和操作数的总数来度量程序的复杂程度</a:t>
            </a:r>
            <a:endParaRPr lang="en-US" sz="2400" b="1" kern="0" dirty="0">
              <a:solidFill>
                <a:srgbClr val="FFFFFF"/>
              </a:solidFill>
              <a:latin typeface="楷体" pitchFamily="49" charset="-122"/>
              <a:ea typeface="楷体" pitchFamily="49" charset="-122"/>
            </a:endParaRPr>
          </a:p>
        </p:txBody>
      </p:sp>
      <p:sp>
        <p:nvSpPr>
          <p:cNvPr id="35" name="Rectangle 28"/>
          <p:cNvSpPr/>
          <p:nvPr/>
        </p:nvSpPr>
        <p:spPr>
          <a:xfrm flipH="1">
            <a:off x="428596" y="3071816"/>
            <a:ext cx="2500330" cy="1723549"/>
          </a:xfrm>
          <a:prstGeom prst="rect">
            <a:avLst/>
          </a:prstGeom>
          <a:noFill/>
          <a:ln w="12700" cap="flat" cmpd="sng" algn="ctr">
            <a:solidFill>
              <a:srgbClr val="FFFFFF"/>
            </a:solidFill>
            <a:prstDash val="sysDot"/>
          </a:ln>
          <a:effectLst/>
        </p:spPr>
        <p:txBody>
          <a:bodyPr wrap="square" lIns="91440" tIns="91440" rIns="91440" bIns="91440" rtlCol="0" anchor="ctr" anchorCtr="0">
            <a:spAutoFit/>
          </a:bodyPr>
          <a:lstStyle/>
          <a:p>
            <a:pPr indent="-6350" algn="ctr">
              <a:buFontTx/>
              <a:buNone/>
            </a:pPr>
            <a:r>
              <a:rPr lang="zh-CN" altLang="en-US" sz="2000" b="1" dirty="0">
                <a:latin typeface="Times New Roman" pitchFamily="18" charset="0"/>
                <a:ea typeface="楷体" pitchFamily="49" charset="-122"/>
                <a:cs typeface="Times New Roman" pitchFamily="18" charset="0"/>
              </a:rPr>
              <a:t>令</a:t>
            </a:r>
            <a:r>
              <a:rPr lang="en-US" altLang="zh-CN" sz="2000" b="1" dirty="0">
                <a:latin typeface="Times New Roman" pitchFamily="18" charset="0"/>
                <a:ea typeface="楷体" pitchFamily="49" charset="-122"/>
                <a:cs typeface="Times New Roman" pitchFamily="18" charset="0"/>
              </a:rPr>
              <a:t>N1</a:t>
            </a:r>
            <a:r>
              <a:rPr lang="zh-CN" altLang="en-US" sz="2000" b="1" dirty="0">
                <a:latin typeface="Times New Roman" pitchFamily="18" charset="0"/>
                <a:ea typeface="楷体" pitchFamily="49" charset="-122"/>
                <a:cs typeface="Times New Roman" pitchFamily="18" charset="0"/>
              </a:rPr>
              <a:t>为程序中运算符出现的总次数，</a:t>
            </a:r>
            <a:r>
              <a:rPr lang="en-US" altLang="zh-CN" sz="2000" b="1" dirty="0">
                <a:latin typeface="Times New Roman" pitchFamily="18" charset="0"/>
                <a:ea typeface="楷体" pitchFamily="49" charset="-122"/>
                <a:cs typeface="Times New Roman" pitchFamily="18" charset="0"/>
              </a:rPr>
              <a:t>N2</a:t>
            </a:r>
            <a:r>
              <a:rPr lang="zh-CN" altLang="en-US" sz="2000" b="1" dirty="0">
                <a:latin typeface="Times New Roman" pitchFamily="18" charset="0"/>
                <a:ea typeface="楷体" pitchFamily="49" charset="-122"/>
                <a:cs typeface="Times New Roman" pitchFamily="18" charset="0"/>
              </a:rPr>
              <a:t>为操作数出现的总次数，程序长度</a:t>
            </a:r>
            <a:r>
              <a:rPr lang="en-US" altLang="zh-CN" sz="2000" b="1" dirty="0">
                <a:latin typeface="Times New Roman" pitchFamily="18" charset="0"/>
                <a:ea typeface="楷体" pitchFamily="49" charset="-122"/>
                <a:cs typeface="Times New Roman" pitchFamily="18" charset="0"/>
              </a:rPr>
              <a:t>N</a:t>
            </a:r>
            <a:r>
              <a:rPr lang="zh-CN" altLang="en-US" sz="2000" b="1" dirty="0">
                <a:latin typeface="Times New Roman" pitchFamily="18" charset="0"/>
                <a:ea typeface="楷体" pitchFamily="49" charset="-122"/>
                <a:cs typeface="Times New Roman" pitchFamily="18" charset="0"/>
              </a:rPr>
              <a:t>定义为：</a:t>
            </a:r>
            <a:r>
              <a:rPr lang="en-US" altLang="zh-CN" sz="2000" b="1" dirty="0">
                <a:latin typeface="Times New Roman" pitchFamily="18" charset="0"/>
                <a:ea typeface="楷体" pitchFamily="49" charset="-122"/>
                <a:cs typeface="Times New Roman" pitchFamily="18" charset="0"/>
              </a:rPr>
              <a:t>N=N1+N2</a:t>
            </a:r>
          </a:p>
        </p:txBody>
      </p:sp>
      <p:sp>
        <p:nvSpPr>
          <p:cNvPr id="39" name="Rectangle 9"/>
          <p:cNvSpPr/>
          <p:nvPr/>
        </p:nvSpPr>
        <p:spPr>
          <a:xfrm>
            <a:off x="3194720" y="891260"/>
            <a:ext cx="2743915" cy="258150"/>
          </a:xfrm>
          <a:prstGeom prst="rect">
            <a:avLst/>
          </a:prstGeom>
          <a:solidFill>
            <a:schemeClr val="accent3"/>
          </a:solidFill>
          <a:ln w="12700">
            <a:solidFill>
              <a:schemeClr val="accent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Ins="45720" rtlCol="0" anchor="ctr"/>
          <a:lstStyle/>
          <a:p>
            <a:r>
              <a:rPr lang="zh-CN" altLang="en-US" sz="2400" b="1" dirty="0">
                <a:solidFill>
                  <a:srgbClr val="FFFFFF"/>
                </a:solidFill>
                <a:latin typeface="楷体" pitchFamily="49" charset="-122"/>
                <a:ea typeface="楷体" pitchFamily="49" charset="-122"/>
              </a:rPr>
              <a:t>预测程序长度</a:t>
            </a:r>
            <a:endParaRPr lang="en-US" altLang="en-US" sz="2400" b="1" dirty="0">
              <a:solidFill>
                <a:srgbClr val="FFFFFF"/>
              </a:solidFill>
              <a:latin typeface="楷体" pitchFamily="49" charset="-122"/>
              <a:ea typeface="楷体" pitchFamily="49" charset="-122"/>
            </a:endParaRPr>
          </a:p>
        </p:txBody>
      </p:sp>
      <p:sp>
        <p:nvSpPr>
          <p:cNvPr id="40" name="Rectangle 10"/>
          <p:cNvSpPr/>
          <p:nvPr/>
        </p:nvSpPr>
        <p:spPr>
          <a:xfrm flipH="1">
            <a:off x="3194720" y="1187584"/>
            <a:ext cx="2743915" cy="3771901"/>
          </a:xfrm>
          <a:prstGeom prst="rect">
            <a:avLst/>
          </a:prstGeom>
          <a:noFill/>
          <a:ln w="12700" cap="flat" cmpd="sng" algn="ctr">
            <a:solidFill>
              <a:srgbClr val="FFFFFF"/>
            </a:solidFill>
            <a:prstDash val="sysDot"/>
          </a:ln>
          <a:effectLst/>
        </p:spPr>
        <p:txBody>
          <a:bodyPr lIns="137160" tIns="91440" rtlCol="0" anchor="t" anchorCtr="0"/>
          <a:lstStyle/>
          <a:p>
            <a:pPr marL="175039" indent="-175039" defTabSz="685862">
              <a:buFont typeface="Arial" pitchFamily="34" charset="0"/>
              <a:buChar char="•"/>
              <a:defRPr/>
            </a:pPr>
            <a:endParaRPr lang="en-US" sz="1200" kern="0" dirty="0">
              <a:solidFill>
                <a:srgbClr val="FFFFFF"/>
              </a:solidFill>
              <a:latin typeface="Segoe UI" pitchFamily="34" charset="0"/>
              <a:ea typeface="Segoe UI" pitchFamily="34" charset="0"/>
              <a:cs typeface="Segoe UI" pitchFamily="34" charset="0"/>
            </a:endParaRPr>
          </a:p>
        </p:txBody>
      </p:sp>
      <p:sp>
        <p:nvSpPr>
          <p:cNvPr id="42" name="Rectangle 30"/>
          <p:cNvSpPr/>
          <p:nvPr/>
        </p:nvSpPr>
        <p:spPr>
          <a:xfrm flipH="1">
            <a:off x="3286115" y="1285866"/>
            <a:ext cx="2571768" cy="2031325"/>
          </a:xfrm>
          <a:prstGeom prst="rect">
            <a:avLst/>
          </a:prstGeom>
          <a:noFill/>
          <a:ln w="12700" cap="flat" cmpd="sng" algn="ctr">
            <a:solidFill>
              <a:srgbClr val="FFFFFF"/>
            </a:solidFill>
            <a:prstDash val="sysDot"/>
          </a:ln>
          <a:effectLst/>
        </p:spPr>
        <p:txBody>
          <a:bodyPr wrap="square" lIns="91440" tIns="91440" rIns="91440" bIns="91440" rtlCol="0" anchor="ctr" anchorCtr="0">
            <a:spAutoFit/>
          </a:bodyPr>
          <a:lstStyle/>
          <a:p>
            <a:pPr algn="ctr" defTabSz="685862">
              <a:defRPr/>
            </a:pPr>
            <a:r>
              <a:rPr lang="zh-CN" altLang="en-US" sz="2000" b="1" dirty="0">
                <a:latin typeface="楷体" pitchFamily="49" charset="-122"/>
                <a:ea typeface="楷体" pitchFamily="49" charset="-122"/>
              </a:rPr>
              <a:t>详细设计完成之后，可以知道程序中使用的不同运算符</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包括关键字</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的个数</a:t>
            </a:r>
            <a:r>
              <a:rPr lang="en-US" altLang="zh-CN" sz="2000" b="1" dirty="0">
                <a:latin typeface="楷体" pitchFamily="49" charset="-122"/>
                <a:ea typeface="楷体" pitchFamily="49" charset="-122"/>
              </a:rPr>
              <a:t>n</a:t>
            </a:r>
            <a:r>
              <a:rPr lang="en-US" altLang="zh-CN" sz="2000" b="1" baseline="-25000" dirty="0">
                <a:latin typeface="楷体" pitchFamily="49" charset="-122"/>
                <a:ea typeface="楷体" pitchFamily="49" charset="-122"/>
              </a:rPr>
              <a:t>1</a:t>
            </a:r>
            <a:r>
              <a:rPr lang="zh-CN" altLang="en-US" sz="2000" b="1" dirty="0">
                <a:latin typeface="楷体" pitchFamily="49" charset="-122"/>
                <a:ea typeface="楷体" pitchFamily="49" charset="-122"/>
              </a:rPr>
              <a:t>，以及不同操作数</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变量和常数</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的个数</a:t>
            </a:r>
            <a:r>
              <a:rPr lang="en-US" altLang="zh-CN" sz="2000" b="1" dirty="0">
                <a:latin typeface="楷体" pitchFamily="49" charset="-122"/>
                <a:ea typeface="楷体" pitchFamily="49" charset="-122"/>
              </a:rPr>
              <a:t>n</a:t>
            </a:r>
            <a:r>
              <a:rPr lang="en-US" altLang="zh-CN" sz="2000" b="1" baseline="-25000" dirty="0">
                <a:latin typeface="楷体" pitchFamily="49" charset="-122"/>
                <a:ea typeface="楷体" pitchFamily="49" charset="-122"/>
              </a:rPr>
              <a:t>2</a:t>
            </a:r>
            <a:endParaRPr lang="en-US" altLang="en-US" sz="2000" b="1" baseline="-25000" dirty="0">
              <a:latin typeface="楷体" pitchFamily="49" charset="-122"/>
              <a:ea typeface="楷体" pitchFamily="49" charset="-122"/>
            </a:endParaRPr>
          </a:p>
        </p:txBody>
      </p:sp>
      <p:cxnSp>
        <p:nvCxnSpPr>
          <p:cNvPr id="43" name="Straight Connector 31"/>
          <p:cNvCxnSpPr/>
          <p:nvPr/>
        </p:nvCxnSpPr>
        <p:spPr>
          <a:xfrm>
            <a:off x="4572000" y="3357568"/>
            <a:ext cx="0" cy="205740"/>
          </a:xfrm>
          <a:prstGeom prst="line">
            <a:avLst/>
          </a:prstGeom>
          <a:noFill/>
          <a:ln w="25400" cap="rnd" cmpd="sng" algn="ctr">
            <a:solidFill>
              <a:srgbClr val="FFFFFF"/>
            </a:solidFill>
            <a:prstDash val="sysDot"/>
            <a:headEnd type="none"/>
            <a:tailEnd type="triangle" w="lg" len="lg"/>
          </a:ln>
          <a:effectLst/>
        </p:spPr>
      </p:cxnSp>
      <p:cxnSp>
        <p:nvCxnSpPr>
          <p:cNvPr id="85" name="Straight Connector 31"/>
          <p:cNvCxnSpPr/>
          <p:nvPr/>
        </p:nvCxnSpPr>
        <p:spPr>
          <a:xfrm>
            <a:off x="1643042" y="2928940"/>
            <a:ext cx="0" cy="205740"/>
          </a:xfrm>
          <a:prstGeom prst="line">
            <a:avLst/>
          </a:prstGeom>
          <a:noFill/>
          <a:ln w="25400" cap="rnd" cmpd="sng" algn="ctr">
            <a:solidFill>
              <a:srgbClr val="FFFFFF"/>
            </a:solidFill>
            <a:prstDash val="sysDot"/>
            <a:headEnd type="none"/>
            <a:tailEnd type="triangle" w="lg" len="lg"/>
          </a:ln>
          <a:effectLst/>
        </p:spPr>
      </p:cxnSp>
      <p:sp>
        <p:nvSpPr>
          <p:cNvPr id="49" name="Rectangle 15"/>
          <p:cNvSpPr/>
          <p:nvPr/>
        </p:nvSpPr>
        <p:spPr>
          <a:xfrm>
            <a:off x="6060941" y="891262"/>
            <a:ext cx="2743915" cy="25815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400" b="1" dirty="0">
                <a:solidFill>
                  <a:schemeClr val="bg1"/>
                </a:solidFill>
                <a:latin typeface="楷体" pitchFamily="49" charset="-122"/>
                <a:ea typeface="楷体" pitchFamily="49" charset="-122"/>
              </a:rPr>
              <a:t>预测程序错误数</a:t>
            </a:r>
            <a:endParaRPr lang="en-US" altLang="en-US" sz="2400" b="1" dirty="0">
              <a:solidFill>
                <a:schemeClr val="bg1"/>
              </a:solidFill>
              <a:latin typeface="楷体" pitchFamily="49" charset="-122"/>
              <a:ea typeface="楷体" pitchFamily="49" charset="-122"/>
            </a:endParaRPr>
          </a:p>
        </p:txBody>
      </p:sp>
      <p:sp>
        <p:nvSpPr>
          <p:cNvPr id="52" name="Rectangle 16"/>
          <p:cNvSpPr/>
          <p:nvPr/>
        </p:nvSpPr>
        <p:spPr>
          <a:xfrm flipH="1">
            <a:off x="6060941" y="1187586"/>
            <a:ext cx="2743915" cy="3771900"/>
          </a:xfrm>
          <a:prstGeom prst="rect">
            <a:avLst/>
          </a:prstGeom>
          <a:noFill/>
          <a:ln w="12700" cap="flat" cmpd="sng" algn="ctr">
            <a:solidFill>
              <a:srgbClr val="FFFFFF"/>
            </a:solidFill>
            <a:prstDash val="sysDot"/>
          </a:ln>
          <a:effectLst/>
        </p:spPr>
        <p:txBody>
          <a:bodyPr lIns="137160" tIns="91440" rtlCol="0" anchor="t" anchorCtr="0"/>
          <a:lstStyle/>
          <a:p>
            <a:pPr marL="175039" indent="-175039" defTabSz="685862">
              <a:buFont typeface="Arial" pitchFamily="34" charset="0"/>
              <a:buChar char="•"/>
              <a:defRPr/>
            </a:pPr>
            <a:endParaRPr lang="en-US" sz="1200" kern="0" dirty="0">
              <a:solidFill>
                <a:srgbClr val="FFFFFF"/>
              </a:solidFill>
              <a:latin typeface="Segoe UI" pitchFamily="34" charset="0"/>
              <a:ea typeface="Segoe UI" pitchFamily="34" charset="0"/>
              <a:cs typeface="Segoe UI" pitchFamily="34" charset="0"/>
            </a:endParaRPr>
          </a:p>
        </p:txBody>
      </p:sp>
      <p:sp>
        <p:nvSpPr>
          <p:cNvPr id="95" name="Rectangle 38"/>
          <p:cNvSpPr/>
          <p:nvPr/>
        </p:nvSpPr>
        <p:spPr>
          <a:xfrm flipH="1">
            <a:off x="3357554" y="3643320"/>
            <a:ext cx="2457149" cy="800219"/>
          </a:xfrm>
          <a:prstGeom prst="rect">
            <a:avLst/>
          </a:prstGeom>
          <a:noFill/>
          <a:ln w="12700" cap="flat" cmpd="sng" algn="ctr">
            <a:solidFill>
              <a:srgbClr val="FFFFFF"/>
            </a:solidFill>
            <a:prstDash val="sysDot"/>
          </a:ln>
          <a:effectLst/>
        </p:spPr>
        <p:txBody>
          <a:bodyPr wrap="square" lIns="91440" tIns="91440" rIns="91440" bIns="91440" numCol="1" rtlCol="0" anchor="ctr" anchorCtr="0">
            <a:spAutoFit/>
          </a:bodyPr>
          <a:lstStyle/>
          <a:p>
            <a:pPr defTabSz="685862">
              <a:defRPr/>
            </a:pPr>
            <a:r>
              <a:rPr lang="en-US" altLang="zh-CN" sz="2000" b="1" dirty="0">
                <a:latin typeface="Times New Roman" pitchFamily="18" charset="0"/>
                <a:cs typeface="Times New Roman" pitchFamily="18" charset="0"/>
              </a:rPr>
              <a:t>H=</a:t>
            </a:r>
          </a:p>
          <a:p>
            <a:pPr defTabSz="685862">
              <a:defRPr/>
            </a:pPr>
            <a:r>
              <a:rPr lang="en-US" altLang="zh-CN" sz="2000" b="1" dirty="0">
                <a:latin typeface="Times New Roman" pitchFamily="18" charset="0"/>
                <a:cs typeface="Times New Roman" pitchFamily="18" charset="0"/>
              </a:rPr>
              <a:t>  n</a:t>
            </a:r>
            <a:r>
              <a:rPr lang="en-US" altLang="zh-CN" sz="2000" b="1" baseline="-25000" dirty="0">
                <a:latin typeface="Times New Roman" pitchFamily="18" charset="0"/>
                <a:cs typeface="Times New Roman" pitchFamily="18" charset="0"/>
              </a:rPr>
              <a:t>1</a:t>
            </a:r>
            <a:r>
              <a:rPr lang="en-US" altLang="zh-CN" sz="2000" b="1" dirty="0">
                <a:latin typeface="Times New Roman" pitchFamily="18" charset="0"/>
                <a:cs typeface="Times New Roman" pitchFamily="18" charset="0"/>
              </a:rPr>
              <a:t> log</a:t>
            </a:r>
            <a:r>
              <a:rPr lang="en-US" altLang="zh-CN" sz="2000" b="1" baseline="-25000" dirty="0">
                <a:latin typeface="Times New Roman" pitchFamily="18" charset="0"/>
                <a:cs typeface="Times New Roman" pitchFamily="18" charset="0"/>
              </a:rPr>
              <a:t>2</a:t>
            </a:r>
            <a:r>
              <a:rPr lang="en-US" altLang="zh-CN" sz="2000" b="1" dirty="0">
                <a:latin typeface="Times New Roman" pitchFamily="18" charset="0"/>
                <a:cs typeface="Times New Roman" pitchFamily="18" charset="0"/>
              </a:rPr>
              <a:t> n</a:t>
            </a:r>
            <a:r>
              <a:rPr lang="en-US" altLang="zh-CN" sz="2000" b="1" baseline="-25000" dirty="0">
                <a:latin typeface="Times New Roman" pitchFamily="18" charset="0"/>
                <a:cs typeface="Times New Roman" pitchFamily="18" charset="0"/>
              </a:rPr>
              <a:t>1</a:t>
            </a:r>
            <a:r>
              <a:rPr lang="en-US" altLang="zh-CN" sz="2000" b="1" dirty="0">
                <a:latin typeface="Times New Roman" pitchFamily="18" charset="0"/>
                <a:cs typeface="Times New Roman" pitchFamily="18" charset="0"/>
              </a:rPr>
              <a:t>+n</a:t>
            </a:r>
            <a:r>
              <a:rPr lang="en-US" altLang="zh-CN" sz="2000" b="1" baseline="-25000" dirty="0">
                <a:latin typeface="Times New Roman" pitchFamily="18" charset="0"/>
                <a:cs typeface="Times New Roman" pitchFamily="18" charset="0"/>
              </a:rPr>
              <a:t>2</a:t>
            </a:r>
            <a:r>
              <a:rPr lang="en-US" altLang="zh-CN" sz="2000" b="1" dirty="0">
                <a:latin typeface="Times New Roman" pitchFamily="18" charset="0"/>
                <a:cs typeface="Times New Roman" pitchFamily="18" charset="0"/>
              </a:rPr>
              <a:t> log</a:t>
            </a:r>
            <a:r>
              <a:rPr lang="en-US" altLang="zh-CN" sz="2000" b="1" baseline="-25000" dirty="0">
                <a:latin typeface="Times New Roman" pitchFamily="18" charset="0"/>
                <a:cs typeface="Times New Roman" pitchFamily="18" charset="0"/>
              </a:rPr>
              <a:t>2</a:t>
            </a:r>
            <a:r>
              <a:rPr lang="en-US" altLang="zh-CN" sz="2000" b="1" dirty="0">
                <a:latin typeface="Times New Roman" pitchFamily="18" charset="0"/>
                <a:cs typeface="Times New Roman" pitchFamily="18" charset="0"/>
              </a:rPr>
              <a:t> n</a:t>
            </a:r>
            <a:r>
              <a:rPr lang="en-US" altLang="zh-CN" sz="2000" b="1" baseline="-25000" dirty="0">
                <a:latin typeface="Times New Roman" pitchFamily="18" charset="0"/>
                <a:cs typeface="Times New Roman" pitchFamily="18" charset="0"/>
              </a:rPr>
              <a:t>2</a:t>
            </a:r>
            <a:endParaRPr lang="en-US" sz="2000" b="1" kern="0" baseline="-25000" dirty="0">
              <a:solidFill>
                <a:srgbClr val="FFFFFF"/>
              </a:solidFill>
              <a:latin typeface="Times New Roman" pitchFamily="18" charset="0"/>
              <a:ea typeface="Segoe UI" pitchFamily="34" charset="0"/>
              <a:cs typeface="Times New Roman" pitchFamily="18" charset="0"/>
            </a:endParaRPr>
          </a:p>
        </p:txBody>
      </p:sp>
      <p:sp>
        <p:nvSpPr>
          <p:cNvPr id="96" name="Rectangle 38"/>
          <p:cNvSpPr/>
          <p:nvPr/>
        </p:nvSpPr>
        <p:spPr>
          <a:xfrm flipH="1">
            <a:off x="6143635" y="1285866"/>
            <a:ext cx="2571768" cy="800219"/>
          </a:xfrm>
          <a:prstGeom prst="rect">
            <a:avLst/>
          </a:prstGeom>
          <a:noFill/>
          <a:ln w="12700" cap="flat" cmpd="sng" algn="ctr">
            <a:solidFill>
              <a:srgbClr val="FFFFFF"/>
            </a:solidFill>
            <a:prstDash val="sysDot"/>
          </a:ln>
          <a:effectLst/>
        </p:spPr>
        <p:txBody>
          <a:bodyPr wrap="square" lIns="91440" tIns="91440" rIns="91440" bIns="91440" numCol="1" rtlCol="0" anchor="ctr" anchorCtr="0">
            <a:spAutoFit/>
          </a:bodyPr>
          <a:lstStyle/>
          <a:p>
            <a:pPr defTabSz="685862">
              <a:defRPr/>
            </a:pPr>
            <a:r>
              <a:rPr lang="en-US" altLang="zh-CN" sz="2000" b="1" dirty="0">
                <a:latin typeface="Times New Roman" pitchFamily="18" charset="0"/>
                <a:cs typeface="Times New Roman" pitchFamily="18" charset="0"/>
              </a:rPr>
              <a:t>E=</a:t>
            </a:r>
          </a:p>
          <a:p>
            <a:pPr defTabSz="685862">
              <a:defRPr/>
            </a:pPr>
            <a:r>
              <a:rPr lang="en-US" altLang="zh-CN" sz="2000" b="1" dirty="0">
                <a:latin typeface="Times New Roman" pitchFamily="18" charset="0"/>
                <a:cs typeface="Times New Roman" pitchFamily="18" charset="0"/>
              </a:rPr>
              <a:t>N log</a:t>
            </a:r>
            <a:r>
              <a:rPr lang="en-US" altLang="zh-CN" sz="2000" b="1" baseline="-25000" dirty="0">
                <a:latin typeface="Times New Roman" pitchFamily="18" charset="0"/>
                <a:cs typeface="Times New Roman" pitchFamily="18" charset="0"/>
              </a:rPr>
              <a:t>2</a:t>
            </a:r>
            <a:r>
              <a:rPr lang="en-US" altLang="zh-CN" sz="2000" b="1" dirty="0">
                <a:latin typeface="Times New Roman" pitchFamily="18" charset="0"/>
                <a:cs typeface="Times New Roman" pitchFamily="18" charset="0"/>
              </a:rPr>
              <a:t> (n</a:t>
            </a:r>
            <a:r>
              <a:rPr lang="en-US" altLang="zh-CN" sz="2000" b="1" baseline="-25000" dirty="0">
                <a:latin typeface="Times New Roman" pitchFamily="18" charset="0"/>
                <a:cs typeface="Times New Roman" pitchFamily="18" charset="0"/>
              </a:rPr>
              <a:t>1</a:t>
            </a:r>
            <a:r>
              <a:rPr lang="en-US" altLang="zh-CN" sz="2000" b="1" dirty="0">
                <a:latin typeface="Times New Roman" pitchFamily="18" charset="0"/>
                <a:cs typeface="Times New Roman" pitchFamily="18" charset="0"/>
              </a:rPr>
              <a:t>+n</a:t>
            </a:r>
            <a:r>
              <a:rPr lang="en-US" altLang="zh-CN" sz="2000" b="1" baseline="-25000" dirty="0">
                <a:latin typeface="Times New Roman" pitchFamily="18" charset="0"/>
                <a:cs typeface="Times New Roman" pitchFamily="18" charset="0"/>
              </a:rPr>
              <a:t>2</a:t>
            </a:r>
            <a:r>
              <a:rPr lang="en-US" altLang="zh-CN" sz="2000" b="1" dirty="0">
                <a:latin typeface="Times New Roman" pitchFamily="18" charset="0"/>
                <a:cs typeface="Times New Roman" pitchFamily="18" charset="0"/>
              </a:rPr>
              <a:t>)/3000</a:t>
            </a:r>
          </a:p>
        </p:txBody>
      </p:sp>
      <p:cxnSp>
        <p:nvCxnSpPr>
          <p:cNvPr id="97" name="Straight Connector 31"/>
          <p:cNvCxnSpPr/>
          <p:nvPr/>
        </p:nvCxnSpPr>
        <p:spPr>
          <a:xfrm>
            <a:off x="7429520" y="2143122"/>
            <a:ext cx="0" cy="205740"/>
          </a:xfrm>
          <a:prstGeom prst="line">
            <a:avLst/>
          </a:prstGeom>
          <a:noFill/>
          <a:ln w="25400" cap="rnd" cmpd="sng" algn="ctr">
            <a:solidFill>
              <a:srgbClr val="FFFFFF"/>
            </a:solidFill>
            <a:prstDash val="sysDot"/>
            <a:headEnd type="none"/>
            <a:tailEnd type="triangle" w="lg" len="lg"/>
          </a:ln>
          <a:effectLst/>
        </p:spPr>
      </p:cxnSp>
      <p:sp>
        <p:nvSpPr>
          <p:cNvPr id="98" name="Rectangle 38"/>
          <p:cNvSpPr/>
          <p:nvPr/>
        </p:nvSpPr>
        <p:spPr>
          <a:xfrm flipH="1">
            <a:off x="6215074" y="2428874"/>
            <a:ext cx="2457149" cy="2339102"/>
          </a:xfrm>
          <a:prstGeom prst="rect">
            <a:avLst/>
          </a:prstGeom>
          <a:noFill/>
          <a:ln w="12700" cap="flat" cmpd="sng" algn="ctr">
            <a:solidFill>
              <a:srgbClr val="FFFFFF"/>
            </a:solidFill>
            <a:prstDash val="sysDot"/>
          </a:ln>
          <a:effectLst/>
        </p:spPr>
        <p:txBody>
          <a:bodyPr wrap="square" lIns="91440" tIns="91440" rIns="91440" bIns="91440" numCol="1" rtlCol="0" anchor="ctr" anchorCtr="0">
            <a:spAutoFit/>
          </a:bodyPr>
          <a:lstStyle/>
          <a:p>
            <a:pPr defTabSz="685862">
              <a:defRPr/>
            </a:pPr>
            <a:r>
              <a:rPr lang="zh-CN" altLang="en-US" sz="2000" b="1" dirty="0">
                <a:latin typeface="楷体" pitchFamily="49" charset="-122"/>
                <a:ea typeface="楷体" pitchFamily="49" charset="-122"/>
              </a:rPr>
              <a:t>有人曾对从</a:t>
            </a:r>
            <a:r>
              <a:rPr lang="en-US" altLang="zh-CN" sz="2000" b="1" dirty="0">
                <a:latin typeface="楷体" pitchFamily="49" charset="-122"/>
                <a:ea typeface="楷体" pitchFamily="49" charset="-122"/>
              </a:rPr>
              <a:t>300</a:t>
            </a:r>
            <a:r>
              <a:rPr lang="zh-CN" altLang="en-US" sz="2000" b="1" dirty="0">
                <a:latin typeface="楷体" pitchFamily="49" charset="-122"/>
                <a:ea typeface="楷体" pitchFamily="49" charset="-122"/>
              </a:rPr>
              <a:t>条到</a:t>
            </a:r>
            <a:r>
              <a:rPr lang="en-US" altLang="zh-CN" sz="2000" b="1" dirty="0">
                <a:latin typeface="楷体" pitchFamily="49" charset="-122"/>
                <a:ea typeface="楷体" pitchFamily="49" charset="-122"/>
              </a:rPr>
              <a:t>12000</a:t>
            </a:r>
            <a:r>
              <a:rPr lang="zh-CN" altLang="en-US" sz="2000" b="1" dirty="0">
                <a:latin typeface="楷体" pitchFamily="49" charset="-122"/>
                <a:ea typeface="楷体" pitchFamily="49" charset="-122"/>
              </a:rPr>
              <a:t>条语句范围内的程序核实了上述公式，发现预测的错误数与实际错误数相比误差在</a:t>
            </a:r>
            <a:r>
              <a:rPr lang="en-US" altLang="zh-CN" sz="2000" b="1" dirty="0">
                <a:latin typeface="楷体" pitchFamily="49" charset="-122"/>
                <a:ea typeface="楷体" pitchFamily="49" charset="-122"/>
              </a:rPr>
              <a:t>8%</a:t>
            </a:r>
            <a:r>
              <a:rPr lang="zh-CN" altLang="en-US" sz="2000" b="1" dirty="0">
                <a:latin typeface="楷体" pitchFamily="49" charset="-122"/>
                <a:ea typeface="楷体" pitchFamily="49" charset="-122"/>
              </a:rPr>
              <a:t>之内。</a:t>
            </a:r>
            <a:endParaRPr lang="en-US" altLang="en-US" sz="2000" b="1" dirty="0">
              <a:latin typeface="楷体" pitchFamily="49" charset="-122"/>
              <a:ea typeface="楷体" pitchFamily="49" charset="-122"/>
            </a:endParaRPr>
          </a:p>
        </p:txBody>
      </p:sp>
    </p:spTree>
    <p:extLst>
      <p:ext uri="{BB962C8B-B14F-4D97-AF65-F5344CB8AC3E}">
        <p14:creationId xmlns:p14="http://schemas.microsoft.com/office/powerpoint/2010/main" val="6521391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up)">
                                      <p:cBhvr>
                                        <p:cTn id="7" dur="500"/>
                                        <p:tgtEl>
                                          <p:spTgt spid="30"/>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wipe(up)">
                                      <p:cBhvr>
                                        <p:cTn id="11" dur="500"/>
                                        <p:tgtEl>
                                          <p:spTgt spid="3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1" fill="hold" grpId="0" nodeType="clickEffect">
                                  <p:stCondLst>
                                    <p:cond delay="0"/>
                                  </p:stCondLst>
                                  <p:childTnLst>
                                    <p:set>
                                      <p:cBhvr>
                                        <p:cTn id="15" dur="1" fill="hold">
                                          <p:stCondLst>
                                            <p:cond delay="0"/>
                                          </p:stCondLst>
                                        </p:cTn>
                                        <p:tgtEl>
                                          <p:spTgt spid="33"/>
                                        </p:tgtEl>
                                        <p:attrNameLst>
                                          <p:attrName>style.visibility</p:attrName>
                                        </p:attrNameLst>
                                      </p:cBhvr>
                                      <p:to>
                                        <p:strVal val="visible"/>
                                      </p:to>
                                    </p:set>
                                    <p:animEffect transition="in" filter="wipe(up)">
                                      <p:cBhvr>
                                        <p:cTn id="16" dur="500"/>
                                        <p:tgtEl>
                                          <p:spTgt spid="33"/>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nodeType="clickEffect">
                                  <p:stCondLst>
                                    <p:cond delay="0"/>
                                  </p:stCondLst>
                                  <p:childTnLst>
                                    <p:set>
                                      <p:cBhvr>
                                        <p:cTn id="20" dur="1" fill="hold">
                                          <p:stCondLst>
                                            <p:cond delay="0"/>
                                          </p:stCondLst>
                                        </p:cTn>
                                        <p:tgtEl>
                                          <p:spTgt spid="85"/>
                                        </p:tgtEl>
                                        <p:attrNameLst>
                                          <p:attrName>style.visibility</p:attrName>
                                        </p:attrNameLst>
                                      </p:cBhvr>
                                      <p:to>
                                        <p:strVal val="visible"/>
                                      </p:to>
                                    </p:set>
                                    <p:animEffect transition="in" filter="wipe(up)">
                                      <p:cBhvr>
                                        <p:cTn id="21" dur="500"/>
                                        <p:tgtEl>
                                          <p:spTgt spid="8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ipe(up)">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up)">
                                      <p:cBhvr>
                                        <p:cTn id="31" dur="500"/>
                                        <p:tgtEl>
                                          <p:spTgt spid="39"/>
                                        </p:tgtEl>
                                      </p:cBhvr>
                                    </p:animEffect>
                                  </p:childTnLst>
                                </p:cTn>
                              </p:par>
                            </p:childTnLst>
                          </p:cTn>
                        </p:par>
                        <p:par>
                          <p:cTn id="32" fill="hold">
                            <p:stCondLst>
                              <p:cond delay="500"/>
                            </p:stCondLst>
                            <p:childTnLst>
                              <p:par>
                                <p:cTn id="33" presetID="22" presetClass="entr" presetSubtype="1" fill="hold" grpId="0" nodeType="after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wipe(up)">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1" fill="hold" grpId="0" nodeType="clickEffect">
                                  <p:stCondLst>
                                    <p:cond delay="0"/>
                                  </p:stCondLst>
                                  <p:childTnLst>
                                    <p:set>
                                      <p:cBhvr>
                                        <p:cTn id="39" dur="1" fill="hold">
                                          <p:stCondLst>
                                            <p:cond delay="0"/>
                                          </p:stCondLst>
                                        </p:cTn>
                                        <p:tgtEl>
                                          <p:spTgt spid="42"/>
                                        </p:tgtEl>
                                        <p:attrNameLst>
                                          <p:attrName>style.visibility</p:attrName>
                                        </p:attrNameLst>
                                      </p:cBhvr>
                                      <p:to>
                                        <p:strVal val="visible"/>
                                      </p:to>
                                    </p:set>
                                    <p:animEffect transition="in" filter="wipe(up)">
                                      <p:cBhvr>
                                        <p:cTn id="40" dur="500"/>
                                        <p:tgtEl>
                                          <p:spTgt spid="42"/>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43"/>
                                        </p:tgtEl>
                                        <p:attrNameLst>
                                          <p:attrName>style.visibility</p:attrName>
                                        </p:attrNameLst>
                                      </p:cBhvr>
                                      <p:to>
                                        <p:strVal val="visible"/>
                                      </p:to>
                                    </p:set>
                                    <p:animEffect transition="in" filter="wipe(up)">
                                      <p:cBhvr>
                                        <p:cTn id="45" dur="500"/>
                                        <p:tgtEl>
                                          <p:spTgt spid="43"/>
                                        </p:tgtEl>
                                      </p:cBhvr>
                                    </p:animEffect>
                                  </p:childTnLst>
                                </p:cTn>
                              </p:par>
                            </p:childTnLst>
                          </p:cTn>
                        </p:par>
                      </p:childTnLst>
                    </p:cTn>
                  </p:par>
                  <p:par>
                    <p:cTn id="46" fill="hold">
                      <p:stCondLst>
                        <p:cond delay="indefinite"/>
                      </p:stCondLst>
                      <p:childTnLst>
                        <p:par>
                          <p:cTn id="47" fill="hold">
                            <p:stCondLst>
                              <p:cond delay="0"/>
                            </p:stCondLst>
                            <p:childTnLst>
                              <p:par>
                                <p:cTn id="48" presetID="22" presetClass="entr" presetSubtype="1" fill="hold" grpId="0" nodeType="click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wipe(up)">
                                      <p:cBhvr>
                                        <p:cTn id="50" dur="500"/>
                                        <p:tgtEl>
                                          <p:spTgt spid="95"/>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1" fill="hold" grpId="0" nodeType="clickEffect">
                                  <p:stCondLst>
                                    <p:cond delay="0"/>
                                  </p:stCondLst>
                                  <p:childTnLst>
                                    <p:set>
                                      <p:cBhvr>
                                        <p:cTn id="54" dur="1" fill="hold">
                                          <p:stCondLst>
                                            <p:cond delay="0"/>
                                          </p:stCondLst>
                                        </p:cTn>
                                        <p:tgtEl>
                                          <p:spTgt spid="49"/>
                                        </p:tgtEl>
                                        <p:attrNameLst>
                                          <p:attrName>style.visibility</p:attrName>
                                        </p:attrNameLst>
                                      </p:cBhvr>
                                      <p:to>
                                        <p:strVal val="visible"/>
                                      </p:to>
                                    </p:set>
                                    <p:animEffect transition="in" filter="wipe(up)">
                                      <p:cBhvr>
                                        <p:cTn id="55" dur="500"/>
                                        <p:tgtEl>
                                          <p:spTgt spid="49"/>
                                        </p:tgtEl>
                                      </p:cBhvr>
                                    </p:animEffect>
                                  </p:childTnLst>
                                </p:cTn>
                              </p:par>
                            </p:childTnLst>
                          </p:cTn>
                        </p:par>
                        <p:par>
                          <p:cTn id="56" fill="hold">
                            <p:stCondLst>
                              <p:cond delay="500"/>
                            </p:stCondLst>
                            <p:childTnLst>
                              <p:par>
                                <p:cTn id="57" presetID="22" presetClass="entr" presetSubtype="1" fill="hold" grpId="0" nodeType="afterEffect">
                                  <p:stCondLst>
                                    <p:cond delay="0"/>
                                  </p:stCondLst>
                                  <p:childTnLst>
                                    <p:set>
                                      <p:cBhvr>
                                        <p:cTn id="58" dur="1" fill="hold">
                                          <p:stCondLst>
                                            <p:cond delay="0"/>
                                          </p:stCondLst>
                                        </p:cTn>
                                        <p:tgtEl>
                                          <p:spTgt spid="52"/>
                                        </p:tgtEl>
                                        <p:attrNameLst>
                                          <p:attrName>style.visibility</p:attrName>
                                        </p:attrNameLst>
                                      </p:cBhvr>
                                      <p:to>
                                        <p:strVal val="visible"/>
                                      </p:to>
                                    </p:set>
                                    <p:animEffect transition="in" filter="wipe(up)">
                                      <p:cBhvr>
                                        <p:cTn id="59" dur="500"/>
                                        <p:tgtEl>
                                          <p:spTgt spid="52"/>
                                        </p:tgtEl>
                                      </p:cBhvr>
                                    </p:animEffect>
                                  </p:childTnLst>
                                </p:cTn>
                              </p:par>
                            </p:childTnLst>
                          </p:cTn>
                        </p:par>
                      </p:childTnLst>
                    </p:cTn>
                  </p:par>
                  <p:par>
                    <p:cTn id="60" fill="hold">
                      <p:stCondLst>
                        <p:cond delay="indefinite"/>
                      </p:stCondLst>
                      <p:childTnLst>
                        <p:par>
                          <p:cTn id="61" fill="hold">
                            <p:stCondLst>
                              <p:cond delay="0"/>
                            </p:stCondLst>
                            <p:childTnLst>
                              <p:par>
                                <p:cTn id="62" presetID="22" presetClass="entr" presetSubtype="1" fill="hold" grpId="0" nodeType="clickEffect">
                                  <p:stCondLst>
                                    <p:cond delay="0"/>
                                  </p:stCondLst>
                                  <p:childTnLst>
                                    <p:set>
                                      <p:cBhvr>
                                        <p:cTn id="63" dur="1" fill="hold">
                                          <p:stCondLst>
                                            <p:cond delay="0"/>
                                          </p:stCondLst>
                                        </p:cTn>
                                        <p:tgtEl>
                                          <p:spTgt spid="96"/>
                                        </p:tgtEl>
                                        <p:attrNameLst>
                                          <p:attrName>style.visibility</p:attrName>
                                        </p:attrNameLst>
                                      </p:cBhvr>
                                      <p:to>
                                        <p:strVal val="visible"/>
                                      </p:to>
                                    </p:set>
                                    <p:animEffect transition="in" filter="wipe(up)">
                                      <p:cBhvr>
                                        <p:cTn id="64" dur="500"/>
                                        <p:tgtEl>
                                          <p:spTgt spid="96"/>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1" fill="hold" nodeType="clickEffect">
                                  <p:stCondLst>
                                    <p:cond delay="0"/>
                                  </p:stCondLst>
                                  <p:childTnLst>
                                    <p:set>
                                      <p:cBhvr>
                                        <p:cTn id="68" dur="1" fill="hold">
                                          <p:stCondLst>
                                            <p:cond delay="0"/>
                                          </p:stCondLst>
                                        </p:cTn>
                                        <p:tgtEl>
                                          <p:spTgt spid="97"/>
                                        </p:tgtEl>
                                        <p:attrNameLst>
                                          <p:attrName>style.visibility</p:attrName>
                                        </p:attrNameLst>
                                      </p:cBhvr>
                                      <p:to>
                                        <p:strVal val="visible"/>
                                      </p:to>
                                    </p:set>
                                    <p:animEffect transition="in" filter="wipe(up)">
                                      <p:cBhvr>
                                        <p:cTn id="69" dur="500"/>
                                        <p:tgtEl>
                                          <p:spTgt spid="97"/>
                                        </p:tgtEl>
                                      </p:cBhvr>
                                    </p:animEffect>
                                  </p:childTnLst>
                                </p:cTn>
                              </p:par>
                            </p:childTnLst>
                          </p:cTn>
                        </p:par>
                      </p:childTnLst>
                    </p:cTn>
                  </p:par>
                  <p:par>
                    <p:cTn id="70" fill="hold">
                      <p:stCondLst>
                        <p:cond delay="indefinite"/>
                      </p:stCondLst>
                      <p:childTnLst>
                        <p:par>
                          <p:cTn id="71" fill="hold">
                            <p:stCondLst>
                              <p:cond delay="0"/>
                            </p:stCondLst>
                            <p:childTnLst>
                              <p:par>
                                <p:cTn id="72" presetID="22" presetClass="entr" presetSubtype="1" fill="hold" grpId="0" nodeType="clickEffect">
                                  <p:stCondLst>
                                    <p:cond delay="0"/>
                                  </p:stCondLst>
                                  <p:childTnLst>
                                    <p:set>
                                      <p:cBhvr>
                                        <p:cTn id="73" dur="1" fill="hold">
                                          <p:stCondLst>
                                            <p:cond delay="0"/>
                                          </p:stCondLst>
                                        </p:cTn>
                                        <p:tgtEl>
                                          <p:spTgt spid="98"/>
                                        </p:tgtEl>
                                        <p:attrNameLst>
                                          <p:attrName>style.visibility</p:attrName>
                                        </p:attrNameLst>
                                      </p:cBhvr>
                                      <p:to>
                                        <p:strVal val="visible"/>
                                      </p:to>
                                    </p:set>
                                    <p:animEffect transition="in" filter="wipe(up)">
                                      <p:cBhvr>
                                        <p:cTn id="74" dur="5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3" grpId="0" animBg="1"/>
      <p:bldP spid="35" grpId="0" animBg="1"/>
      <p:bldP spid="39" grpId="0" animBg="1"/>
      <p:bldP spid="40" grpId="0" animBg="1"/>
      <p:bldP spid="42" grpId="0" animBg="1"/>
      <p:bldP spid="49" grpId="0" animBg="1"/>
      <p:bldP spid="52" grpId="0" animBg="1"/>
      <p:bldP spid="95" grpId="0" animBg="1"/>
      <p:bldP spid="96" grpId="0" animBg="1"/>
      <p:bldP spid="9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20986" y="846575"/>
            <a:ext cx="1943606" cy="1910000"/>
            <a:chOff x="708848" y="1820882"/>
            <a:chExt cx="3429000" cy="2791497"/>
          </a:xfrm>
          <a:solidFill>
            <a:srgbClr val="0070C0"/>
          </a:solidFill>
        </p:grpSpPr>
        <p:sp>
          <p:nvSpPr>
            <p:cNvPr id="4"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5"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结构程序设计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6" name="Group 13"/>
          <p:cNvGrpSpPr/>
          <p:nvPr/>
        </p:nvGrpSpPr>
        <p:grpSpPr>
          <a:xfrm>
            <a:off x="3714744" y="846575"/>
            <a:ext cx="1943606" cy="1910000"/>
            <a:chOff x="3503612" y="425134"/>
            <a:chExt cx="3162300" cy="2546666"/>
          </a:xfrm>
        </p:grpSpPr>
        <p:sp>
          <p:nvSpPr>
            <p:cNvPr id="7" name="Rectangle 10"/>
            <p:cNvSpPr/>
            <p:nvPr/>
          </p:nvSpPr>
          <p:spPr bwMode="auto">
            <a:xfrm>
              <a:off x="3503612" y="425134"/>
              <a:ext cx="3162300" cy="2546666"/>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8" name="Content Placeholder 4"/>
            <p:cNvSpPr txBox="1">
              <a:spLocks/>
            </p:cNvSpPr>
            <p:nvPr/>
          </p:nvSpPr>
          <p:spPr>
            <a:xfrm>
              <a:off x="3887877" y="1391858"/>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人机界面设计</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9" name="Group 14"/>
          <p:cNvGrpSpPr/>
          <p:nvPr/>
        </p:nvGrpSpPr>
        <p:grpSpPr>
          <a:xfrm>
            <a:off x="6628920" y="846576"/>
            <a:ext cx="1943608" cy="1886991"/>
            <a:chOff x="8489660" y="1820883"/>
            <a:chExt cx="3429000" cy="2791498"/>
          </a:xfrm>
          <a:solidFill>
            <a:srgbClr val="0070C0"/>
          </a:solidFill>
        </p:grpSpPr>
        <p:sp>
          <p:nvSpPr>
            <p:cNvPr id="10"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1" name="Content Placeholder 4"/>
            <p:cNvSpPr txBox="1">
              <a:spLocks/>
            </p:cNvSpPr>
            <p:nvPr/>
          </p:nvSpPr>
          <p:spPr>
            <a:xfrm>
              <a:off x="8718382" y="2692795"/>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过程设计的工具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4"/>
          <p:cNvGrpSpPr/>
          <p:nvPr/>
        </p:nvGrpSpPr>
        <p:grpSpPr>
          <a:xfrm>
            <a:off x="3721034" y="2857502"/>
            <a:ext cx="1943606" cy="1910000"/>
            <a:chOff x="708848" y="1820882"/>
            <a:chExt cx="3429000" cy="2791497"/>
          </a:xfrm>
          <a:solidFill>
            <a:srgbClr val="0070C0"/>
          </a:solidFill>
        </p:grpSpPr>
        <p:sp>
          <p:nvSpPr>
            <p:cNvPr id="13"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971135" y="2929973"/>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程序复杂度衡量</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34418" y="2857502"/>
            <a:ext cx="1943608" cy="1886991"/>
            <a:chOff x="8489660" y="1820883"/>
            <a:chExt cx="3429000" cy="2791498"/>
          </a:xfrm>
          <a:solidFill>
            <a:srgbClr val="0070C0"/>
          </a:solidFill>
        </p:grpSpPr>
        <p:sp>
          <p:nvSpPr>
            <p:cNvPr id="16"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7" name="Content Placeholder 4"/>
            <p:cNvSpPr txBox="1">
              <a:spLocks/>
            </p:cNvSpPr>
            <p:nvPr/>
          </p:nvSpPr>
          <p:spPr>
            <a:xfrm>
              <a:off x="8718382" y="2435268"/>
              <a:ext cx="2895602" cy="147519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面向数据结构的设计方法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343749397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4" name="Group 4"/>
          <p:cNvGrpSpPr/>
          <p:nvPr/>
        </p:nvGrpSpPr>
        <p:grpSpPr>
          <a:xfrm>
            <a:off x="62098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结构程序设计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714744"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人机界面设计</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628920"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692795"/>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过程设计的工具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3721034"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29973"/>
              <a:ext cx="2895601" cy="97161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程序复杂度衡量</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1" name="Group 14"/>
          <p:cNvGrpSpPr/>
          <p:nvPr/>
        </p:nvGrpSpPr>
        <p:grpSpPr>
          <a:xfrm>
            <a:off x="634418" y="2857502"/>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435268"/>
              <a:ext cx="2895602" cy="147519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面向数据结构的设计方法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1475513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本章结束</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2023666838"/>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 </a:t>
            </a:r>
            <a:r>
              <a:rPr lang="zh-CN" altLang="en-US" sz="3600" b="1" dirty="0">
                <a:latin typeface="楷体" pitchFamily="49" charset="-122"/>
                <a:ea typeface="楷体" pitchFamily="49" charset="-122"/>
              </a:rPr>
              <a:t>人机界面设计</a:t>
            </a:r>
            <a:endParaRPr lang="zh-CN" altLang="en-US" b="1" dirty="0">
              <a:latin typeface="楷体" pitchFamily="49" charset="-122"/>
              <a:ea typeface="楷体" pitchFamily="49" charset="-122"/>
            </a:endParaRPr>
          </a:p>
        </p:txBody>
      </p:sp>
      <p:graphicFrame>
        <p:nvGraphicFramePr>
          <p:cNvPr id="3" name="图示 2"/>
          <p:cNvGraphicFramePr/>
          <p:nvPr>
            <p:extLst>
              <p:ext uri="{D42A27DB-BD31-4B8C-83A1-F6EECF244321}">
                <p14:modId xmlns:p14="http://schemas.microsoft.com/office/powerpoint/2010/main" val="2887877354"/>
              </p:ext>
            </p:extLst>
          </p:nvPr>
        </p:nvGraphicFramePr>
        <p:xfrm>
          <a:off x="1547664" y="84355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10436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graphicEl>
                                              <a:dgm id="{991248F3-654A-4D31-BF41-CF41806FED16}"/>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graphicEl>
                                              <a:dgm id="{A97FDAA9-F1F7-42AD-A983-53F65E7FAF09}"/>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graphicEl>
                                              <a:dgm id="{7A6314A2-1FA6-46EA-8AAE-42899CC669AE}"/>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graphicEl>
                                              <a:dgm id="{7A0AAC83-1099-494E-8585-82F3AD195F14}"/>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graphicEl>
                                              <a:dgm id="{7CA02EBA-9864-4703-8EF6-0EC4185E34B2}"/>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graphicEl>
                                              <a:dgm id="{AB0D99F2-F1B9-4998-A67D-F4871FAB74F7}"/>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graphicEl>
                                              <a:dgm id="{E6BC4D46-0118-4E09-AE95-6447E74D6536}"/>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graphicEl>
                                              <a:dgm id="{CCBE85B8-FC8C-4EB6-A5A6-8E9DE745AC4D}"/>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graphicEl>
                                              <a:dgm id="{0A4D63A0-F71B-4F10-BEC6-F675B4192319}"/>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graphicEl>
                                              <a:dgm id="{5A68665D-D7FE-4651-8F91-8BE1E51477B9}"/>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Sub>
          <a:bldDgm bld="one"/>
        </p:bldSub>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6259" name="Rectangle 3"/>
          <p:cNvSpPr>
            <a:spLocks noGrp="1" noChangeArrowheads="1"/>
          </p:cNvSpPr>
          <p:nvPr>
            <p:ph type="body" idx="1"/>
          </p:nvPr>
        </p:nvSpPr>
        <p:spPr>
          <a:xfrm>
            <a:off x="389436" y="1085852"/>
            <a:ext cx="8363938" cy="2711512"/>
          </a:xfrm>
        </p:spPr>
        <p:txBody>
          <a:bodyPr/>
          <a:lstStyle/>
          <a:p>
            <a:pPr>
              <a:lnSpc>
                <a:spcPct val="95000"/>
              </a:lnSpc>
              <a:buFontTx/>
              <a:buNone/>
            </a:pPr>
            <a:r>
              <a:rPr lang="zh-CN" altLang="en-US" sz="2800" b="1" dirty="0">
                <a:latin typeface="Times New Roman" pitchFamily="18" charset="0"/>
                <a:ea typeface="楷体" pitchFamily="49" charset="-122"/>
                <a:cs typeface="Times New Roman" pitchFamily="18" charset="0"/>
              </a:rPr>
              <a:t>人的因素主要包括</a:t>
            </a:r>
            <a:r>
              <a:rPr lang="en-US" altLang="zh-CN" sz="2800" b="1" dirty="0">
                <a:latin typeface="Times New Roman" pitchFamily="18" charset="0"/>
                <a:ea typeface="楷体" pitchFamily="49" charset="-122"/>
                <a:cs typeface="Times New Roman" pitchFamily="18" charset="0"/>
              </a:rPr>
              <a:t>:</a:t>
            </a:r>
          </a:p>
          <a:p>
            <a:pPr>
              <a:lnSpc>
                <a:spcPct val="95000"/>
              </a:lnSpc>
            </a:pPr>
            <a:r>
              <a:rPr lang="zh-CN" altLang="en-US" sz="2800" b="1" dirty="0">
                <a:latin typeface="Times New Roman" pitchFamily="18" charset="0"/>
                <a:ea typeface="楷体" pitchFamily="49" charset="-122"/>
                <a:cs typeface="Times New Roman" pitchFamily="18" charset="0"/>
              </a:rPr>
              <a:t>人对感知过程的认识</a:t>
            </a:r>
          </a:p>
          <a:p>
            <a:pPr>
              <a:lnSpc>
                <a:spcPct val="95000"/>
              </a:lnSpc>
            </a:pPr>
            <a:r>
              <a:rPr lang="zh-CN" altLang="en-US" sz="2800" b="1" dirty="0">
                <a:latin typeface="Times New Roman" pitchFamily="18" charset="0"/>
                <a:ea typeface="楷体" pitchFamily="49" charset="-122"/>
                <a:cs typeface="Times New Roman" pitchFamily="18" charset="0"/>
              </a:rPr>
              <a:t>用户的技能和行为方式</a:t>
            </a:r>
          </a:p>
          <a:p>
            <a:pPr>
              <a:lnSpc>
                <a:spcPct val="95000"/>
              </a:lnSpc>
            </a:pPr>
            <a:r>
              <a:rPr lang="zh-CN" altLang="en-US" sz="2800" b="1" dirty="0">
                <a:latin typeface="Times New Roman" pitchFamily="18" charset="0"/>
                <a:ea typeface="楷体" pitchFamily="49" charset="-122"/>
                <a:cs typeface="Times New Roman" pitchFamily="18" charset="0"/>
              </a:rPr>
              <a:t>用户所要求完成的整个任务以及用户对人机界面部分的特殊要求</a:t>
            </a:r>
          </a:p>
          <a:p>
            <a:endParaRPr lang="en-US" altLang="zh-CN" dirty="0"/>
          </a:p>
        </p:txBody>
      </p:sp>
      <p:sp>
        <p:nvSpPr>
          <p:cNvPr id="7" name="标题 1"/>
          <p:cNvSpPr>
            <a:spLocks noGrp="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5.2.1 </a:t>
            </a:r>
            <a:r>
              <a:rPr lang="zh-CN" altLang="en-US" sz="3600" b="1" dirty="0">
                <a:latin typeface="楷体" pitchFamily="49" charset="-122"/>
                <a:ea typeface="楷体" pitchFamily="49" charset="-122"/>
              </a:rPr>
              <a:t>人的因素</a:t>
            </a:r>
          </a:p>
        </p:txBody>
      </p:sp>
    </p:spTree>
    <p:extLst>
      <p:ext uri="{BB962C8B-B14F-4D97-AF65-F5344CB8AC3E}">
        <p14:creationId xmlns:p14="http://schemas.microsoft.com/office/powerpoint/2010/main" val="316541191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6259">
                                            <p:txEl>
                                              <p:pRg st="1" end="1"/>
                                            </p:txEl>
                                          </p:spTgt>
                                        </p:tgtEl>
                                        <p:attrNameLst>
                                          <p:attrName>style.visibility</p:attrName>
                                        </p:attrNameLst>
                                      </p:cBhvr>
                                      <p:to>
                                        <p:strVal val="visible"/>
                                      </p:to>
                                    </p:set>
                                    <p:animEffect transition="in" filter="wipe(up)">
                                      <p:cBhvr>
                                        <p:cTn id="7" dur="500"/>
                                        <p:tgtEl>
                                          <p:spTgt spid="736259">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36259">
                                            <p:txEl>
                                              <p:pRg st="2" end="2"/>
                                            </p:txEl>
                                          </p:spTgt>
                                        </p:tgtEl>
                                        <p:attrNameLst>
                                          <p:attrName>style.visibility</p:attrName>
                                        </p:attrNameLst>
                                      </p:cBhvr>
                                      <p:to>
                                        <p:strVal val="visible"/>
                                      </p:to>
                                    </p:set>
                                    <p:animEffect transition="in" filter="wipe(up)">
                                      <p:cBhvr>
                                        <p:cTn id="12" dur="500"/>
                                        <p:tgtEl>
                                          <p:spTgt spid="736259">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36259">
                                            <p:txEl>
                                              <p:pRg st="3" end="3"/>
                                            </p:txEl>
                                          </p:spTgt>
                                        </p:tgtEl>
                                        <p:attrNameLst>
                                          <p:attrName>style.visibility</p:attrName>
                                        </p:attrNameLst>
                                      </p:cBhvr>
                                      <p:to>
                                        <p:strVal val="visible"/>
                                      </p:to>
                                    </p:set>
                                    <p:animEffect transition="in" filter="wipe(up)">
                                      <p:cBhvr>
                                        <p:cTn id="17" dur="500"/>
                                        <p:tgtEl>
                                          <p:spTgt spid="7362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8306"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1</a:t>
            </a:r>
            <a:r>
              <a:rPr lang="zh-CN" altLang="en-US" sz="3600" b="1" dirty="0">
                <a:latin typeface="楷体" pitchFamily="49" charset="-122"/>
                <a:ea typeface="楷体" pitchFamily="49" charset="-122"/>
              </a:rPr>
              <a:t>）人对感知过程的认识</a:t>
            </a:r>
          </a:p>
        </p:txBody>
      </p:sp>
      <p:sp>
        <p:nvSpPr>
          <p:cNvPr id="738307" name="Rectangle 3"/>
          <p:cNvSpPr>
            <a:spLocks noGrp="1" noChangeArrowheads="1"/>
          </p:cNvSpPr>
          <p:nvPr>
            <p:ph type="body" idx="1"/>
          </p:nvPr>
        </p:nvSpPr>
        <p:spPr>
          <a:xfrm>
            <a:off x="389436" y="1085852"/>
            <a:ext cx="8363938" cy="3480953"/>
          </a:xfrm>
        </p:spPr>
        <p:txBody>
          <a:bodyPr/>
          <a:lstStyle/>
          <a:p>
            <a:pPr>
              <a:lnSpc>
                <a:spcPct val="95000"/>
              </a:lnSpc>
            </a:pPr>
            <a:r>
              <a:rPr lang="zh-CN" altLang="en-US" sz="2800" b="1" dirty="0">
                <a:latin typeface="Times New Roman" pitchFamily="18" charset="0"/>
                <a:ea typeface="楷体" pitchFamily="49" charset="-122"/>
                <a:cs typeface="Times New Roman" pitchFamily="18" charset="0"/>
              </a:rPr>
              <a:t>人通过感觉器官认识客观世界，因此设计用户界面时要充分考虑人的视觉、触觉、听觉的作用。</a:t>
            </a:r>
          </a:p>
          <a:p>
            <a:pPr>
              <a:lnSpc>
                <a:spcPct val="95000"/>
              </a:lnSpc>
            </a:pPr>
            <a:r>
              <a:rPr lang="zh-CN" altLang="en-US" sz="2800" b="1" dirty="0">
                <a:latin typeface="Times New Roman" pitchFamily="18" charset="0"/>
                <a:ea typeface="楷体" pitchFamily="49" charset="-122"/>
                <a:cs typeface="Times New Roman" pitchFamily="18" charset="0"/>
              </a:rPr>
              <a:t>人机界面是在可视介质上实现的</a:t>
            </a:r>
            <a:r>
              <a:rPr lang="en-US" altLang="zh-CN" sz="2800" b="1" dirty="0">
                <a:latin typeface="Times New Roman" pitchFamily="18" charset="0"/>
                <a:ea typeface="楷体" pitchFamily="49" charset="-122"/>
                <a:cs typeface="Times New Roman" pitchFamily="18" charset="0"/>
              </a:rPr>
              <a:t>,</a:t>
            </a:r>
            <a:r>
              <a:rPr lang="zh-CN" altLang="en-US" sz="2800" b="1" dirty="0">
                <a:latin typeface="Times New Roman" pitchFamily="18" charset="0"/>
                <a:ea typeface="楷体" pitchFamily="49" charset="-122"/>
                <a:cs typeface="Times New Roman" pitchFamily="18" charset="0"/>
              </a:rPr>
              <a:t>如正文、图形、图表等。人们根据显示内容的体积、形状、颜色等种种表征来解释所获取的可视信息。因此，字体、大小、位置、颜色、形状等都会直接影响信息提取的难易程度。很好地表示可视信息是设计友好界面的关键。</a:t>
            </a:r>
            <a:endParaRPr lang="en-US" altLang="zh-CN" sz="2800" b="1" dirty="0">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291837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38307">
                                            <p:txEl>
                                              <p:pRg st="0" end="0"/>
                                            </p:txEl>
                                          </p:spTgt>
                                        </p:tgtEl>
                                        <p:attrNameLst>
                                          <p:attrName>style.visibility</p:attrName>
                                        </p:attrNameLst>
                                      </p:cBhvr>
                                      <p:to>
                                        <p:strVal val="visible"/>
                                      </p:to>
                                    </p:set>
                                    <p:animEffect transition="in" filter="wipe(up)">
                                      <p:cBhvr>
                                        <p:cTn id="7" dur="500"/>
                                        <p:tgtEl>
                                          <p:spTgt spid="7383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38307">
                                            <p:txEl>
                                              <p:pRg st="1" end="1"/>
                                            </p:txEl>
                                          </p:spTgt>
                                        </p:tgtEl>
                                        <p:attrNameLst>
                                          <p:attrName>style.visibility</p:attrName>
                                        </p:attrNameLst>
                                      </p:cBhvr>
                                      <p:to>
                                        <p:strVal val="visible"/>
                                      </p:to>
                                    </p:set>
                                    <p:animEffect transition="in" filter="wipe(up)">
                                      <p:cBhvr>
                                        <p:cTn id="12" dur="500"/>
                                        <p:tgtEl>
                                          <p:spTgt spid="73830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2402"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2</a:t>
            </a:r>
            <a:r>
              <a:rPr lang="zh-CN" altLang="en-US" sz="3600" b="1" dirty="0">
                <a:latin typeface="楷体" pitchFamily="49" charset="-122"/>
                <a:ea typeface="楷体" pitchFamily="49" charset="-122"/>
              </a:rPr>
              <a:t>）用户的技能和行为方式</a:t>
            </a:r>
          </a:p>
        </p:txBody>
      </p:sp>
      <p:sp>
        <p:nvSpPr>
          <p:cNvPr id="742403" name="Rectangle 3"/>
          <p:cNvSpPr>
            <a:spLocks noGrp="1" noChangeArrowheads="1"/>
          </p:cNvSpPr>
          <p:nvPr>
            <p:ph type="body" idx="1"/>
          </p:nvPr>
        </p:nvSpPr>
        <p:spPr>
          <a:xfrm>
            <a:off x="609600" y="857250"/>
            <a:ext cx="8138864" cy="3447098"/>
          </a:xfrm>
        </p:spPr>
        <p:txBody>
          <a:bodyPr/>
          <a:lstStyle/>
          <a:p>
            <a:pPr>
              <a:lnSpc>
                <a:spcPct val="95000"/>
              </a:lnSpc>
            </a:pPr>
            <a:r>
              <a:rPr lang="zh-CN" altLang="en-US" sz="2800" b="1" dirty="0">
                <a:latin typeface="Times New Roman" pitchFamily="18" charset="0"/>
                <a:ea typeface="楷体" pitchFamily="49" charset="-122"/>
                <a:cs typeface="Times New Roman" pitchFamily="18" charset="0"/>
              </a:rPr>
              <a:t>用户本身的技能、个性上的差异、行为方式的不同，都可能对人机界面造成影响。不同类型的人对同一界面的评价也不同。</a:t>
            </a:r>
          </a:p>
          <a:p>
            <a:pPr>
              <a:lnSpc>
                <a:spcPct val="95000"/>
              </a:lnSpc>
            </a:pPr>
            <a:r>
              <a:rPr lang="zh-CN" altLang="en-US" sz="2800" b="1" dirty="0">
                <a:latin typeface="Times New Roman" pitchFamily="18" charset="0"/>
                <a:ea typeface="楷体" pitchFamily="49" charset="-122"/>
                <a:cs typeface="Times New Roman" pitchFamily="18" charset="0"/>
              </a:rPr>
              <a:t>终端用户的技能直接影响他们从人机界面上获取信息的能力，影响交互过程中对系统作出反应的能力，以及使用启发式策略与系统和谐地交互的能力</a:t>
            </a:r>
          </a:p>
          <a:p>
            <a:pPr>
              <a:lnSpc>
                <a:spcPct val="95000"/>
              </a:lnSpc>
            </a:pPr>
            <a:r>
              <a:rPr lang="zh-CN" altLang="en-US" sz="2800" b="1" dirty="0">
                <a:latin typeface="Times New Roman" pitchFamily="18" charset="0"/>
                <a:ea typeface="楷体" pitchFamily="49" charset="-122"/>
                <a:cs typeface="Times New Roman" pitchFamily="18" charset="0"/>
              </a:rPr>
              <a:t>应根据用户的特点设计人机界面</a:t>
            </a:r>
          </a:p>
        </p:txBody>
      </p:sp>
    </p:spTree>
    <p:extLst>
      <p:ext uri="{BB962C8B-B14F-4D97-AF65-F5344CB8AC3E}">
        <p14:creationId xmlns:p14="http://schemas.microsoft.com/office/powerpoint/2010/main" val="3785315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2403">
                                            <p:txEl>
                                              <p:pRg st="0" end="0"/>
                                            </p:txEl>
                                          </p:spTgt>
                                        </p:tgtEl>
                                        <p:attrNameLst>
                                          <p:attrName>style.visibility</p:attrName>
                                        </p:attrNameLst>
                                      </p:cBhvr>
                                      <p:to>
                                        <p:strVal val="visible"/>
                                      </p:to>
                                    </p:set>
                                    <p:animEffect transition="in" filter="wipe(up)">
                                      <p:cBhvr>
                                        <p:cTn id="7" dur="500"/>
                                        <p:tgtEl>
                                          <p:spTgt spid="7424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2403">
                                            <p:txEl>
                                              <p:pRg st="1" end="1"/>
                                            </p:txEl>
                                          </p:spTgt>
                                        </p:tgtEl>
                                        <p:attrNameLst>
                                          <p:attrName>style.visibility</p:attrName>
                                        </p:attrNameLst>
                                      </p:cBhvr>
                                      <p:to>
                                        <p:strVal val="visible"/>
                                      </p:to>
                                    </p:set>
                                    <p:animEffect transition="in" filter="wipe(up)">
                                      <p:cBhvr>
                                        <p:cTn id="12" dur="500"/>
                                        <p:tgtEl>
                                          <p:spTgt spid="7424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42403">
                                            <p:txEl>
                                              <p:pRg st="2" end="2"/>
                                            </p:txEl>
                                          </p:spTgt>
                                        </p:tgtEl>
                                        <p:attrNameLst>
                                          <p:attrName>style.visibility</p:attrName>
                                        </p:attrNameLst>
                                      </p:cBhvr>
                                      <p:to>
                                        <p:strVal val="visible"/>
                                      </p:to>
                                    </p:set>
                                    <p:animEffect transition="in" filter="wipe(up)">
                                      <p:cBhvr>
                                        <p:cTn id="17" dur="500"/>
                                        <p:tgtEl>
                                          <p:spTgt spid="74240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4450" name="Rectangle 2"/>
          <p:cNvSpPr>
            <a:spLocks noGrp="1" noChangeArrowheads="1"/>
          </p:cNvSpPr>
          <p:nvPr>
            <p:ph type="body" idx="1"/>
          </p:nvPr>
        </p:nvSpPr>
        <p:spPr>
          <a:xfrm>
            <a:off x="467544" y="987574"/>
            <a:ext cx="8305800" cy="3804118"/>
          </a:xfrm>
        </p:spPr>
        <p:txBody>
          <a:bodyPr/>
          <a:lstStyle/>
          <a:p>
            <a:pPr>
              <a:lnSpc>
                <a:spcPct val="95000"/>
              </a:lnSpc>
            </a:pPr>
            <a:r>
              <a:rPr lang="zh-CN" altLang="en-US" b="1" dirty="0">
                <a:latin typeface="楷体" pitchFamily="49" charset="-122"/>
                <a:ea typeface="楷体" pitchFamily="49" charset="-122"/>
              </a:rPr>
              <a:t>用户分类：</a:t>
            </a:r>
          </a:p>
          <a:p>
            <a:pPr lvl="1">
              <a:lnSpc>
                <a:spcPct val="95000"/>
              </a:lnSpc>
              <a:buFont typeface="Wingdings" pitchFamily="2" charset="2"/>
              <a:buChar char="§"/>
            </a:pPr>
            <a:r>
              <a:rPr lang="zh-CN" altLang="en-US" sz="2400" b="1" dirty="0">
                <a:latin typeface="楷体" pitchFamily="49" charset="-122"/>
                <a:ea typeface="楷体" pitchFamily="49" charset="-122"/>
              </a:rPr>
              <a:t>外行型：不熟悉计算机操作，对系统很少或毫无认识</a:t>
            </a:r>
          </a:p>
          <a:p>
            <a:pPr lvl="1">
              <a:lnSpc>
                <a:spcPct val="95000"/>
              </a:lnSpc>
              <a:buFont typeface="Wingdings" pitchFamily="2" charset="2"/>
              <a:buChar char="§"/>
            </a:pPr>
            <a:r>
              <a:rPr lang="zh-CN" altLang="en-US" sz="2400" b="1" dirty="0">
                <a:latin typeface="楷体" pitchFamily="49" charset="-122"/>
                <a:ea typeface="楷体" pitchFamily="49" charset="-122"/>
              </a:rPr>
              <a:t>初学型：对计算机有一些经验，对新系统不熟悉，需要相当多的支持</a:t>
            </a:r>
          </a:p>
          <a:p>
            <a:pPr lvl="1">
              <a:lnSpc>
                <a:spcPct val="95000"/>
              </a:lnSpc>
              <a:buFont typeface="Wingdings" pitchFamily="2" charset="2"/>
              <a:buChar char="§"/>
            </a:pPr>
            <a:r>
              <a:rPr lang="zh-CN" altLang="en-US" sz="2400" b="1" dirty="0">
                <a:latin typeface="楷体" pitchFamily="49" charset="-122"/>
                <a:ea typeface="楷体" pitchFamily="49" charset="-122"/>
              </a:rPr>
              <a:t>熟练型：对系统有丰富的使用经验，能熟练操作，但不了解系统的内部结构，不能纠正意外错误，不能扩充系统的能力</a:t>
            </a:r>
          </a:p>
          <a:p>
            <a:pPr lvl="1">
              <a:lnSpc>
                <a:spcPct val="95000"/>
              </a:lnSpc>
              <a:buFont typeface="Wingdings" pitchFamily="2" charset="2"/>
              <a:buChar char="§"/>
            </a:pPr>
            <a:r>
              <a:rPr lang="zh-CN" altLang="en-US" sz="2400" b="1" dirty="0">
                <a:latin typeface="楷体" pitchFamily="49" charset="-122"/>
                <a:ea typeface="楷体" pitchFamily="49" charset="-122"/>
              </a:rPr>
              <a:t>专家型：了解系统内部的结构，有系统工作机制的专门知识，具有维护和修改系统的能力，希望为他们提供具备修改和扩充系统能力的复杂界面</a:t>
            </a:r>
          </a:p>
        </p:txBody>
      </p:sp>
      <p:sp>
        <p:nvSpPr>
          <p:cNvPr id="6"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2</a:t>
            </a:r>
            <a:r>
              <a:rPr lang="zh-CN" altLang="en-US" sz="3600" b="1" dirty="0">
                <a:latin typeface="楷体" pitchFamily="49" charset="-122"/>
                <a:ea typeface="楷体" pitchFamily="49" charset="-122"/>
              </a:rPr>
              <a:t>）用户的技能和行为方式</a:t>
            </a:r>
          </a:p>
        </p:txBody>
      </p:sp>
    </p:spTree>
    <p:extLst>
      <p:ext uri="{BB962C8B-B14F-4D97-AF65-F5344CB8AC3E}">
        <p14:creationId xmlns:p14="http://schemas.microsoft.com/office/powerpoint/2010/main" val="1623491182"/>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4450">
                                            <p:txEl>
                                              <p:pRg st="1" end="1"/>
                                            </p:txEl>
                                          </p:spTgt>
                                        </p:tgtEl>
                                        <p:attrNameLst>
                                          <p:attrName>style.visibility</p:attrName>
                                        </p:attrNameLst>
                                      </p:cBhvr>
                                      <p:to>
                                        <p:strVal val="visible"/>
                                      </p:to>
                                    </p:set>
                                    <p:animEffect transition="in" filter="wipe(up)">
                                      <p:cBhvr>
                                        <p:cTn id="7" dur="500"/>
                                        <p:tgtEl>
                                          <p:spTgt spid="744450">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4450">
                                            <p:txEl>
                                              <p:pRg st="2" end="2"/>
                                            </p:txEl>
                                          </p:spTgt>
                                        </p:tgtEl>
                                        <p:attrNameLst>
                                          <p:attrName>style.visibility</p:attrName>
                                        </p:attrNameLst>
                                      </p:cBhvr>
                                      <p:to>
                                        <p:strVal val="visible"/>
                                      </p:to>
                                    </p:set>
                                    <p:animEffect transition="in" filter="wipe(up)">
                                      <p:cBhvr>
                                        <p:cTn id="12" dur="500"/>
                                        <p:tgtEl>
                                          <p:spTgt spid="744450">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44450">
                                            <p:txEl>
                                              <p:pRg st="3" end="3"/>
                                            </p:txEl>
                                          </p:spTgt>
                                        </p:tgtEl>
                                        <p:attrNameLst>
                                          <p:attrName>style.visibility</p:attrName>
                                        </p:attrNameLst>
                                      </p:cBhvr>
                                      <p:to>
                                        <p:strVal val="visible"/>
                                      </p:to>
                                    </p:set>
                                    <p:animEffect transition="in" filter="wipe(up)">
                                      <p:cBhvr>
                                        <p:cTn id="17" dur="500"/>
                                        <p:tgtEl>
                                          <p:spTgt spid="744450">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44450">
                                            <p:txEl>
                                              <p:pRg st="4" end="4"/>
                                            </p:txEl>
                                          </p:spTgt>
                                        </p:tgtEl>
                                        <p:attrNameLst>
                                          <p:attrName>style.visibility</p:attrName>
                                        </p:attrNameLst>
                                      </p:cBhvr>
                                      <p:to>
                                        <p:strVal val="visible"/>
                                      </p:to>
                                    </p:set>
                                    <p:animEffect transition="in" filter="wipe(up)">
                                      <p:cBhvr>
                                        <p:cTn id="22" dur="500"/>
                                        <p:tgtEl>
                                          <p:spTgt spid="74445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6498" name="Rectangle 2"/>
          <p:cNvSpPr>
            <a:spLocks noGrp="1" noChangeArrowheads="1"/>
          </p:cNvSpPr>
          <p:nvPr>
            <p:ph type="body" idx="1"/>
          </p:nvPr>
        </p:nvSpPr>
        <p:spPr>
          <a:xfrm>
            <a:off x="685800" y="519112"/>
            <a:ext cx="7772400" cy="332399"/>
          </a:xfrm>
        </p:spPr>
        <p:txBody>
          <a:bodyPr/>
          <a:lstStyle/>
          <a:p>
            <a:r>
              <a:rPr lang="zh-CN" altLang="en-US" b="1" dirty="0">
                <a:latin typeface="楷体" pitchFamily="49" charset="-122"/>
                <a:ea typeface="楷体" pitchFamily="49" charset="-122"/>
              </a:rPr>
              <a:t>例：</a:t>
            </a:r>
            <a:r>
              <a:rPr lang="en-US" altLang="zh-CN" b="1" dirty="0">
                <a:latin typeface="楷体" pitchFamily="49" charset="-122"/>
                <a:ea typeface="楷体" pitchFamily="49" charset="-122"/>
              </a:rPr>
              <a:t>Windows</a:t>
            </a:r>
            <a:r>
              <a:rPr lang="zh-CN" altLang="en-US" b="1" dirty="0">
                <a:latin typeface="楷体" pitchFamily="49" charset="-122"/>
                <a:ea typeface="楷体" pitchFamily="49" charset="-122"/>
              </a:rPr>
              <a:t>控制面板的向导功能适合不太熟练的用户 </a:t>
            </a:r>
          </a:p>
        </p:txBody>
      </p:sp>
      <p:pic>
        <p:nvPicPr>
          <p:cNvPr id="746499" name="Picture 3"/>
          <p:cNvPicPr>
            <a:picLocks noChangeAspect="1" noChangeArrowheads="1"/>
          </p:cNvPicPr>
          <p:nvPr/>
        </p:nvPicPr>
        <p:blipFill>
          <a:blip r:embed="rId3">
            <a:extLst>
              <a:ext uri="{28A0092B-C50C-407E-A947-70E740481C1C}">
                <a14:useLocalDpi xmlns:a14="http://schemas.microsoft.com/office/drawing/2010/main" val="0"/>
              </a:ext>
            </a:extLst>
          </a:blip>
          <a:srcRect l="33563" t="22729" b="3671"/>
          <a:stretch>
            <a:fillRect/>
          </a:stretch>
        </p:blipFill>
        <p:spPr bwMode="auto">
          <a:xfrm>
            <a:off x="2000232" y="1142990"/>
            <a:ext cx="5040313" cy="3533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82115856"/>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8546"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zh-CN" altLang="zh-CN" sz="3600" b="1" dirty="0">
                <a:latin typeface="楷体" pitchFamily="49" charset="-122"/>
                <a:ea typeface="楷体" pitchFamily="49" charset="-122"/>
              </a:rPr>
              <a:t>3</a:t>
            </a:r>
            <a:r>
              <a:rPr lang="zh-CN" altLang="en-US" sz="3600" b="1" dirty="0">
                <a:latin typeface="楷体" pitchFamily="49" charset="-122"/>
                <a:ea typeface="楷体" pitchFamily="49" charset="-122"/>
              </a:rPr>
              <a:t>）人体测量学对设计的影响 </a:t>
            </a:r>
          </a:p>
        </p:txBody>
      </p:sp>
      <p:sp>
        <p:nvSpPr>
          <p:cNvPr id="748547" name="Rectangle 3"/>
          <p:cNvSpPr>
            <a:spLocks noGrp="1" noChangeArrowheads="1"/>
          </p:cNvSpPr>
          <p:nvPr>
            <p:ph type="body" idx="1"/>
          </p:nvPr>
        </p:nvSpPr>
        <p:spPr>
          <a:xfrm>
            <a:off x="389436" y="1085852"/>
            <a:ext cx="8363938" cy="2317558"/>
          </a:xfrm>
        </p:spPr>
        <p:txBody>
          <a:bodyPr/>
          <a:lstStyle/>
          <a:p>
            <a:pPr>
              <a:lnSpc>
                <a:spcPct val="100000"/>
              </a:lnSpc>
              <a:spcAft>
                <a:spcPts val="600"/>
              </a:spcAft>
            </a:pPr>
            <a:r>
              <a:rPr lang="zh-CN" altLang="en-US" sz="2800" b="1" dirty="0">
                <a:latin typeface="楷体" pitchFamily="49" charset="-122"/>
                <a:ea typeface="楷体" pitchFamily="49" charset="-122"/>
              </a:rPr>
              <a:t>人具有多样性，人机界面设计必须符合使用该系统的用户的特点。</a:t>
            </a:r>
          </a:p>
          <a:p>
            <a:pPr>
              <a:lnSpc>
                <a:spcPct val="100000"/>
              </a:lnSpc>
              <a:spcAft>
                <a:spcPts val="600"/>
              </a:spcAft>
            </a:pPr>
            <a:r>
              <a:rPr lang="zh-CN" altLang="en-US" sz="2800" b="1" dirty="0">
                <a:latin typeface="楷体" pitchFamily="49" charset="-122"/>
                <a:ea typeface="楷体" pitchFamily="49" charset="-122"/>
              </a:rPr>
              <a:t>人的多样性包括：身体能力的多样性，工作环境的多样性，认知能力的多样性，个性的多样性和文化的多样性。 </a:t>
            </a:r>
          </a:p>
        </p:txBody>
      </p:sp>
    </p:spTree>
    <p:extLst>
      <p:ext uri="{BB962C8B-B14F-4D97-AF65-F5344CB8AC3E}">
        <p14:creationId xmlns:p14="http://schemas.microsoft.com/office/powerpoint/2010/main" val="36228711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48547">
                                            <p:txEl>
                                              <p:pRg st="0" end="0"/>
                                            </p:txEl>
                                          </p:spTgt>
                                        </p:tgtEl>
                                        <p:attrNameLst>
                                          <p:attrName>style.visibility</p:attrName>
                                        </p:attrNameLst>
                                      </p:cBhvr>
                                      <p:to>
                                        <p:strVal val="visible"/>
                                      </p:to>
                                    </p:set>
                                    <p:animEffect transition="in" filter="wipe(up)">
                                      <p:cBhvr>
                                        <p:cTn id="7" dur="500"/>
                                        <p:tgtEl>
                                          <p:spTgt spid="74854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48547">
                                            <p:txEl>
                                              <p:pRg st="1" end="1"/>
                                            </p:txEl>
                                          </p:spTgt>
                                        </p:tgtEl>
                                        <p:attrNameLst>
                                          <p:attrName>style.visibility</p:attrName>
                                        </p:attrNameLst>
                                      </p:cBhvr>
                                      <p:to>
                                        <p:strVal val="visible"/>
                                      </p:to>
                                    </p:set>
                                    <p:animEffect transition="in" filter="wipe(up)">
                                      <p:cBhvr>
                                        <p:cTn id="12" dur="500"/>
                                        <p:tgtEl>
                                          <p:spTgt spid="74854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0594" name="Rectangle 2"/>
          <p:cNvSpPr>
            <a:spLocks noGrp="1" noChangeArrowheads="1"/>
          </p:cNvSpPr>
          <p:nvPr>
            <p:ph type="title"/>
          </p:nvPr>
        </p:nvSpPr>
        <p:spPr>
          <a:xfrm>
            <a:off x="389436" y="171460"/>
            <a:ext cx="8363938" cy="443198"/>
          </a:xfrm>
        </p:spPr>
        <p:txBody>
          <a:bodyPr/>
          <a:lstStyle/>
          <a:p>
            <a:r>
              <a:rPr lang="zh-CN" altLang="en-US" sz="3200" b="1" dirty="0">
                <a:latin typeface="楷体" pitchFamily="49" charset="-122"/>
                <a:ea typeface="楷体" pitchFamily="49" charset="-122"/>
              </a:rPr>
              <a:t>（</a:t>
            </a:r>
            <a:r>
              <a:rPr lang="zh-CN" altLang="zh-CN" sz="3200" b="1" dirty="0">
                <a:latin typeface="楷体" pitchFamily="49" charset="-122"/>
                <a:ea typeface="楷体" pitchFamily="49" charset="-122"/>
              </a:rPr>
              <a:t>3</a:t>
            </a:r>
            <a:r>
              <a:rPr lang="zh-CN" altLang="en-US" sz="3200" b="1" dirty="0">
                <a:latin typeface="楷体" pitchFamily="49" charset="-122"/>
                <a:ea typeface="楷体" pitchFamily="49" charset="-122"/>
              </a:rPr>
              <a:t>）人体测量学对设计的影响 </a:t>
            </a:r>
            <a:endParaRPr lang="zh-CN" altLang="en-US" dirty="0"/>
          </a:p>
        </p:txBody>
      </p:sp>
      <p:sp>
        <p:nvSpPr>
          <p:cNvPr id="750595" name="Rectangle 3"/>
          <p:cNvSpPr>
            <a:spLocks noGrp="1" noChangeArrowheads="1"/>
          </p:cNvSpPr>
          <p:nvPr>
            <p:ph type="body" idx="1"/>
          </p:nvPr>
        </p:nvSpPr>
        <p:spPr>
          <a:xfrm>
            <a:off x="389436" y="1085852"/>
            <a:ext cx="8363938" cy="3188565"/>
          </a:xfrm>
        </p:spPr>
        <p:txBody>
          <a:bodyPr/>
          <a:lstStyle/>
          <a:p>
            <a:pPr>
              <a:lnSpc>
                <a:spcPct val="90000"/>
              </a:lnSpc>
            </a:pPr>
            <a:r>
              <a:rPr lang="zh-CN" altLang="en-US" sz="2800" b="1" dirty="0">
                <a:latin typeface="楷体" pitchFamily="49" charset="-122"/>
                <a:ea typeface="楷体" pitchFamily="49" charset="-122"/>
              </a:rPr>
              <a:t>不同的用户在使用软件系统时所处的环境也不同，而工作环境对于用户的使用也有很大的影响。不适合的环境会增加系统的出错概率，降低用户的工作效率。</a:t>
            </a:r>
          </a:p>
          <a:p>
            <a:pPr>
              <a:lnSpc>
                <a:spcPct val="90000"/>
              </a:lnSpc>
            </a:pPr>
            <a:r>
              <a:rPr lang="zh-CN" altLang="en-US" sz="2800" b="1" dirty="0">
                <a:latin typeface="楷体" pitchFamily="49" charset="-122"/>
                <a:ea typeface="楷体" pitchFamily="49" charset="-122"/>
              </a:rPr>
              <a:t>不同用户的认知能力差异很大。对人机界面设计者来说，对用户的认知能力的理解非常重要。设计人机界面必须考虑到不同用户的认知能力，控制系统的复杂度和学习开销。 </a:t>
            </a:r>
          </a:p>
        </p:txBody>
      </p:sp>
    </p:spTree>
    <p:extLst>
      <p:ext uri="{BB962C8B-B14F-4D97-AF65-F5344CB8AC3E}">
        <p14:creationId xmlns:p14="http://schemas.microsoft.com/office/powerpoint/2010/main" val="17065537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50595">
                                            <p:txEl>
                                              <p:pRg st="0" end="0"/>
                                            </p:txEl>
                                          </p:spTgt>
                                        </p:tgtEl>
                                        <p:attrNameLst>
                                          <p:attrName>style.visibility</p:attrName>
                                        </p:attrNameLst>
                                      </p:cBhvr>
                                      <p:to>
                                        <p:strVal val="visible"/>
                                      </p:to>
                                    </p:set>
                                    <p:animEffect transition="in" filter="wipe(up)">
                                      <p:cBhvr>
                                        <p:cTn id="7" dur="500"/>
                                        <p:tgtEl>
                                          <p:spTgt spid="7505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0595">
                                            <p:txEl>
                                              <p:pRg st="1" end="1"/>
                                            </p:txEl>
                                          </p:spTgt>
                                        </p:tgtEl>
                                        <p:attrNameLst>
                                          <p:attrName>style.visibility</p:attrName>
                                        </p:attrNameLst>
                                      </p:cBhvr>
                                      <p:to>
                                        <p:strVal val="visible"/>
                                      </p:to>
                                    </p:set>
                                    <p:animEffect transition="in" filter="wipe(up)">
                                      <p:cBhvr>
                                        <p:cTn id="12" dur="500"/>
                                        <p:tgtEl>
                                          <p:spTgt spid="75059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导入</a:t>
            </a:r>
          </a:p>
        </p:txBody>
      </p:sp>
      <p:sp>
        <p:nvSpPr>
          <p:cNvPr id="3" name="矩形 2"/>
          <p:cNvSpPr/>
          <p:nvPr/>
        </p:nvSpPr>
        <p:spPr>
          <a:xfrm>
            <a:off x="611560" y="808331"/>
            <a:ext cx="7920880" cy="4183838"/>
          </a:xfrm>
          <a:prstGeom prst="rect">
            <a:avLst/>
          </a:prstGeom>
        </p:spPr>
        <p:txBody>
          <a:bodyPr wrap="square">
            <a:spAutoFit/>
          </a:bodyPr>
          <a:lstStyle/>
          <a:p>
            <a:pPr>
              <a:lnSpc>
                <a:spcPct val="125000"/>
              </a:lnSpc>
            </a:pPr>
            <a:r>
              <a:rPr lang="zh-CN" altLang="en-US" sz="2400" b="1" dirty="0">
                <a:latin typeface="楷体" pitchFamily="49" charset="-122"/>
                <a:ea typeface="楷体" pitchFamily="49" charset="-122"/>
              </a:rPr>
              <a:t>详细设计的根本目标是：</a:t>
            </a:r>
          </a:p>
          <a:p>
            <a:pPr>
              <a:lnSpc>
                <a:spcPct val="125000"/>
              </a:lnSpc>
            </a:pPr>
            <a:r>
              <a:rPr lang="zh-CN" altLang="en-US" sz="2400" b="1" dirty="0">
                <a:latin typeface="楷体" pitchFamily="49" charset="-122"/>
                <a:ea typeface="楷体" pitchFamily="49" charset="-122"/>
              </a:rPr>
              <a:t>确定应该怎样</a:t>
            </a:r>
            <a:r>
              <a:rPr lang="zh-CN" altLang="en-US" sz="2400" b="1" dirty="0">
                <a:solidFill>
                  <a:srgbClr val="FF0000"/>
                </a:solidFill>
                <a:latin typeface="楷体" pitchFamily="49" charset="-122"/>
                <a:ea typeface="楷体" pitchFamily="49" charset="-122"/>
              </a:rPr>
              <a:t>具体地实现</a:t>
            </a:r>
            <a:r>
              <a:rPr lang="zh-CN" altLang="en-US" sz="2400" b="1" dirty="0">
                <a:latin typeface="楷体" pitchFamily="49" charset="-122"/>
                <a:ea typeface="楷体" pitchFamily="49" charset="-122"/>
              </a:rPr>
              <a:t>所要求的系统。</a:t>
            </a:r>
          </a:p>
          <a:p>
            <a:pPr>
              <a:lnSpc>
                <a:spcPct val="125000"/>
              </a:lnSpc>
            </a:pPr>
            <a:endParaRPr lang="en-US" altLang="zh-CN" sz="2400" b="1" dirty="0">
              <a:latin typeface="楷体" pitchFamily="49" charset="-122"/>
              <a:ea typeface="楷体" pitchFamily="49" charset="-122"/>
            </a:endParaRPr>
          </a:p>
          <a:p>
            <a:pPr>
              <a:lnSpc>
                <a:spcPct val="125000"/>
              </a:lnSpc>
            </a:pPr>
            <a:r>
              <a:rPr lang="zh-CN" altLang="en-US" sz="2400" b="1" dirty="0">
                <a:latin typeface="楷体" pitchFamily="49" charset="-122"/>
                <a:ea typeface="楷体" pitchFamily="49" charset="-122"/>
              </a:rPr>
              <a:t>经过这个阶段的设计工作，应该得出对目标系统的</a:t>
            </a:r>
            <a:r>
              <a:rPr lang="zh-CN" altLang="en-US" sz="2400" b="1" dirty="0">
                <a:solidFill>
                  <a:srgbClr val="FF0000"/>
                </a:solidFill>
                <a:latin typeface="楷体" pitchFamily="49" charset="-122"/>
                <a:ea typeface="楷体" pitchFamily="49" charset="-122"/>
              </a:rPr>
              <a:t>精确描述</a:t>
            </a:r>
            <a:r>
              <a:rPr lang="zh-CN" altLang="en-US" sz="2400" b="1" dirty="0">
                <a:latin typeface="楷体" pitchFamily="49" charset="-122"/>
                <a:ea typeface="楷体" pitchFamily="49" charset="-122"/>
              </a:rPr>
              <a:t>，从而在编码阶段可以把这个描述直接翻译成用某种程序设计语言书写的程序。</a:t>
            </a:r>
            <a:endParaRPr lang="en-US" altLang="zh-CN" sz="2400" b="1" dirty="0">
              <a:latin typeface="楷体" pitchFamily="49" charset="-122"/>
              <a:ea typeface="楷体" pitchFamily="49" charset="-122"/>
            </a:endParaRPr>
          </a:p>
          <a:p>
            <a:pPr>
              <a:lnSpc>
                <a:spcPct val="125000"/>
              </a:lnSpc>
            </a:pPr>
            <a:endParaRPr lang="en-US" altLang="zh-CN" sz="2400" b="1" dirty="0">
              <a:latin typeface="楷体" pitchFamily="49" charset="-122"/>
              <a:ea typeface="楷体" pitchFamily="49" charset="-122"/>
            </a:endParaRPr>
          </a:p>
          <a:p>
            <a:pPr>
              <a:lnSpc>
                <a:spcPct val="125000"/>
              </a:lnSpc>
            </a:pPr>
            <a:r>
              <a:rPr lang="zh-CN" altLang="en-US" sz="2400" b="1" dirty="0">
                <a:latin typeface="楷体" pitchFamily="49" charset="-122"/>
                <a:ea typeface="楷体" pitchFamily="49" charset="-122"/>
              </a:rPr>
              <a:t>详细设计的目标不仅仅是逻辑上正确地实现每个模块的功能，更重要的是设计出的处理过程应该尽可能</a:t>
            </a:r>
            <a:r>
              <a:rPr lang="zh-CN" altLang="en-US" sz="2400" b="1" dirty="0">
                <a:solidFill>
                  <a:srgbClr val="FF0000"/>
                </a:solidFill>
                <a:latin typeface="楷体" pitchFamily="49" charset="-122"/>
                <a:ea typeface="楷体" pitchFamily="49" charset="-122"/>
              </a:rPr>
              <a:t>简明易懂</a:t>
            </a:r>
            <a:r>
              <a:rPr lang="zh-CN" altLang="en-US" sz="2400" b="1" dirty="0">
                <a:latin typeface="楷体" pitchFamily="49" charset="-122"/>
                <a:ea typeface="楷体" pitchFamily="49" charset="-122"/>
              </a:rPr>
              <a:t>。</a:t>
            </a:r>
          </a:p>
        </p:txBody>
      </p:sp>
    </p:spTree>
    <p:extLst>
      <p:ext uri="{BB962C8B-B14F-4D97-AF65-F5344CB8AC3E}">
        <p14:creationId xmlns:p14="http://schemas.microsoft.com/office/powerpoint/2010/main" val="475424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wipe(up)">
                                      <p:cBhvr>
                                        <p:cTn id="2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a:xfrm>
            <a:off x="389436" y="171460"/>
            <a:ext cx="8363938" cy="443198"/>
          </a:xfrm>
        </p:spPr>
        <p:txBody>
          <a:bodyPr/>
          <a:lstStyle/>
          <a:p>
            <a:r>
              <a:rPr lang="zh-CN" altLang="en-US" sz="3200" b="1" dirty="0">
                <a:latin typeface="楷体" pitchFamily="49" charset="-122"/>
                <a:ea typeface="楷体" pitchFamily="49" charset="-122"/>
              </a:rPr>
              <a:t>（</a:t>
            </a:r>
            <a:r>
              <a:rPr lang="zh-CN" altLang="zh-CN" sz="3200" b="1" dirty="0">
                <a:latin typeface="楷体" pitchFamily="49" charset="-122"/>
                <a:ea typeface="楷体" pitchFamily="49" charset="-122"/>
              </a:rPr>
              <a:t>3</a:t>
            </a:r>
            <a:r>
              <a:rPr lang="zh-CN" altLang="en-US" sz="3200" b="1" dirty="0">
                <a:latin typeface="楷体" pitchFamily="49" charset="-122"/>
                <a:ea typeface="楷体" pitchFamily="49" charset="-122"/>
              </a:rPr>
              <a:t>）人体测量学对设计的影响 </a:t>
            </a:r>
            <a:endParaRPr lang="zh-CN" altLang="en-US" dirty="0"/>
          </a:p>
        </p:txBody>
      </p:sp>
      <p:sp>
        <p:nvSpPr>
          <p:cNvPr id="752643" name="Rectangle 3"/>
          <p:cNvSpPr>
            <a:spLocks noGrp="1" noChangeArrowheads="1"/>
          </p:cNvSpPr>
          <p:nvPr>
            <p:ph type="body" idx="1"/>
          </p:nvPr>
        </p:nvSpPr>
        <p:spPr>
          <a:xfrm>
            <a:off x="389436" y="785800"/>
            <a:ext cx="8363938" cy="4041106"/>
          </a:xfrm>
        </p:spPr>
        <p:txBody>
          <a:bodyPr/>
          <a:lstStyle/>
          <a:p>
            <a:pPr>
              <a:lnSpc>
                <a:spcPct val="100000"/>
              </a:lnSpc>
              <a:spcAft>
                <a:spcPts val="600"/>
              </a:spcAft>
            </a:pPr>
            <a:r>
              <a:rPr lang="zh-CN" altLang="en-US" sz="2800" b="1" dirty="0">
                <a:latin typeface="楷体" pitchFamily="49" charset="-122"/>
                <a:ea typeface="楷体" pitchFamily="49" charset="-122"/>
              </a:rPr>
              <a:t>个性差异体现在很多方面。例如男性和女性个性差异就是一种基本的个性差异。在开发游戏软件方面，需要考虑到用户的个性特点。这方面并没有统一的标准和测量方法，但越来越多的实践表明，对于不同个性的用户调查其使用习惯进行设计是必要的。</a:t>
            </a:r>
          </a:p>
          <a:p>
            <a:pPr>
              <a:lnSpc>
                <a:spcPct val="100000"/>
              </a:lnSpc>
              <a:spcAft>
                <a:spcPts val="600"/>
              </a:spcAft>
            </a:pPr>
            <a:r>
              <a:rPr lang="zh-CN" altLang="en-US" sz="2800" b="1" dirty="0">
                <a:latin typeface="楷体" pitchFamily="49" charset="-122"/>
                <a:ea typeface="楷体" pitchFamily="49" charset="-122"/>
              </a:rPr>
              <a:t>文化差异体现在民族、语言等用户文化背景的差异，不同地区的设计者对于其他地区的文化缺少了解。为了解决文化差异，需要将软件系统国际化和本地化，人机界面也必须支持国际化和本地化设计。</a:t>
            </a:r>
          </a:p>
        </p:txBody>
      </p:sp>
    </p:spTree>
    <p:extLst>
      <p:ext uri="{BB962C8B-B14F-4D97-AF65-F5344CB8AC3E}">
        <p14:creationId xmlns:p14="http://schemas.microsoft.com/office/powerpoint/2010/main" val="42910122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52643">
                                            <p:txEl>
                                              <p:pRg st="0" end="0"/>
                                            </p:txEl>
                                          </p:spTgt>
                                        </p:tgtEl>
                                        <p:attrNameLst>
                                          <p:attrName>style.visibility</p:attrName>
                                        </p:attrNameLst>
                                      </p:cBhvr>
                                      <p:to>
                                        <p:strVal val="visible"/>
                                      </p:to>
                                    </p:set>
                                    <p:animEffect transition="in" filter="wipe(up)">
                                      <p:cBhvr>
                                        <p:cTn id="7" dur="500"/>
                                        <p:tgtEl>
                                          <p:spTgt spid="7526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2643">
                                            <p:txEl>
                                              <p:pRg st="1" end="1"/>
                                            </p:txEl>
                                          </p:spTgt>
                                        </p:tgtEl>
                                        <p:attrNameLst>
                                          <p:attrName>style.visibility</p:attrName>
                                        </p:attrNameLst>
                                      </p:cBhvr>
                                      <p:to>
                                        <p:strVal val="visible"/>
                                      </p:to>
                                    </p:set>
                                    <p:animEffect transition="in" filter="wipe(up)">
                                      <p:cBhvr>
                                        <p:cTn id="12" dur="500"/>
                                        <p:tgtEl>
                                          <p:spTgt spid="75264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4690" name="Rectangle 2"/>
          <p:cNvSpPr>
            <a:spLocks noGrp="1" noChangeArrowheads="1"/>
          </p:cNvSpPr>
          <p:nvPr>
            <p:ph type="title"/>
          </p:nvPr>
        </p:nvSpPr>
        <p:spPr/>
        <p:txBody>
          <a:bodyPr/>
          <a:lstStyle/>
          <a:p>
            <a:r>
              <a:rPr lang="zh-CN" altLang="en-US" sz="3200" b="1" dirty="0">
                <a:latin typeface="楷体" pitchFamily="49" charset="-122"/>
                <a:ea typeface="楷体" pitchFamily="49" charset="-122"/>
              </a:rPr>
              <a:t>主要的可测的人性因素 </a:t>
            </a:r>
          </a:p>
        </p:txBody>
      </p:sp>
      <p:sp>
        <p:nvSpPr>
          <p:cNvPr id="754691" name="Rectangle 3"/>
          <p:cNvSpPr>
            <a:spLocks noGrp="1" noChangeArrowheads="1"/>
          </p:cNvSpPr>
          <p:nvPr>
            <p:ph type="body" idx="1"/>
          </p:nvPr>
        </p:nvSpPr>
        <p:spPr>
          <a:xfrm>
            <a:off x="389436" y="1085853"/>
            <a:ext cx="8363938" cy="3705630"/>
          </a:xfrm>
        </p:spPr>
        <p:txBody>
          <a:bodyPr/>
          <a:lstStyle/>
          <a:p>
            <a:pPr>
              <a:lnSpc>
                <a:spcPct val="80000"/>
              </a:lnSpc>
              <a:buFontTx/>
              <a:buNone/>
            </a:pPr>
            <a:r>
              <a:rPr lang="en-US" altLang="zh-CN" sz="2800" dirty="0"/>
              <a:t>1.</a:t>
            </a:r>
            <a:r>
              <a:rPr lang="zh-CN" altLang="en-US" sz="2800" b="1" dirty="0">
                <a:solidFill>
                  <a:srgbClr val="F8F57B"/>
                </a:solidFill>
                <a:latin typeface="Times New Roman" pitchFamily="18" charset="0"/>
                <a:ea typeface="楷体" pitchFamily="49" charset="-122"/>
                <a:cs typeface="Times New Roman" pitchFamily="18" charset="0"/>
              </a:rPr>
              <a:t>用户时间：</a:t>
            </a:r>
            <a:r>
              <a:rPr lang="zh-CN" altLang="en-US" sz="2800" b="1" dirty="0">
                <a:latin typeface="Times New Roman" pitchFamily="18" charset="0"/>
                <a:ea typeface="楷体" pitchFamily="49" charset="-122"/>
                <a:cs typeface="Times New Roman" pitchFamily="18" charset="0"/>
              </a:rPr>
              <a:t>在系统面向的使用者集合中，选择一些具有代表性的典型用户，统计其使用系统完成一系列特定任务所需要使用的时间。</a:t>
            </a:r>
          </a:p>
          <a:p>
            <a:pPr>
              <a:lnSpc>
                <a:spcPct val="80000"/>
              </a:lnSpc>
              <a:buFontTx/>
              <a:buNone/>
            </a:pPr>
            <a:r>
              <a:rPr lang="en-US" altLang="zh-CN" sz="2800" b="1" dirty="0">
                <a:latin typeface="Times New Roman" pitchFamily="18" charset="0"/>
                <a:ea typeface="楷体" pitchFamily="49" charset="-122"/>
                <a:cs typeface="Times New Roman" pitchFamily="18" charset="0"/>
              </a:rPr>
              <a:t>2.	</a:t>
            </a:r>
            <a:r>
              <a:rPr lang="zh-CN" altLang="en-US" sz="2800" b="1" dirty="0">
                <a:solidFill>
                  <a:srgbClr val="F8F57B"/>
                </a:solidFill>
                <a:latin typeface="Times New Roman" pitchFamily="18" charset="0"/>
                <a:ea typeface="楷体" pitchFamily="49" charset="-122"/>
                <a:cs typeface="Times New Roman" pitchFamily="18" charset="0"/>
              </a:rPr>
              <a:t>基准时间：</a:t>
            </a:r>
            <a:r>
              <a:rPr lang="zh-CN" altLang="en-US" sz="2800" b="1" dirty="0">
                <a:latin typeface="Times New Roman" pitchFamily="18" charset="0"/>
                <a:ea typeface="楷体" pitchFamily="49" charset="-122"/>
                <a:cs typeface="Times New Roman" pitchFamily="18" charset="0"/>
              </a:rPr>
              <a:t>统计系统正确完成基准任务需要的时间。</a:t>
            </a:r>
          </a:p>
          <a:p>
            <a:pPr>
              <a:lnSpc>
                <a:spcPct val="80000"/>
              </a:lnSpc>
              <a:buFontTx/>
              <a:buNone/>
            </a:pPr>
            <a:r>
              <a:rPr lang="en-US" altLang="zh-CN" sz="2800" b="1" dirty="0">
                <a:latin typeface="Times New Roman" pitchFamily="18" charset="0"/>
                <a:ea typeface="楷体" pitchFamily="49" charset="-122"/>
                <a:cs typeface="Times New Roman" pitchFamily="18" charset="0"/>
              </a:rPr>
              <a:t>3.</a:t>
            </a:r>
            <a:r>
              <a:rPr lang="zh-CN" altLang="en-US" sz="2800" b="1" dirty="0">
                <a:solidFill>
                  <a:srgbClr val="F8F57B"/>
                </a:solidFill>
                <a:latin typeface="Times New Roman" pitchFamily="18" charset="0"/>
                <a:ea typeface="楷体" pitchFamily="49" charset="-122"/>
                <a:cs typeface="Times New Roman" pitchFamily="18" charset="0"/>
              </a:rPr>
              <a:t>基准出错率：</a:t>
            </a:r>
            <a:r>
              <a:rPr lang="zh-CN" altLang="en-US" sz="2800" b="1" dirty="0">
                <a:latin typeface="Times New Roman" pitchFamily="18" charset="0"/>
                <a:ea typeface="楷体" pitchFamily="49" charset="-122"/>
                <a:cs typeface="Times New Roman" pitchFamily="18" charset="0"/>
              </a:rPr>
              <a:t>在系统面向的使用者集合中，选择一些具有代表性的典型用户，统计其在完成基准任务时所犯的错误情况。</a:t>
            </a:r>
          </a:p>
          <a:p>
            <a:pPr>
              <a:lnSpc>
                <a:spcPct val="80000"/>
              </a:lnSpc>
              <a:buFontTx/>
              <a:buNone/>
            </a:pPr>
            <a:r>
              <a:rPr lang="en-US" altLang="zh-CN" sz="2800" b="1" dirty="0">
                <a:latin typeface="Times New Roman" pitchFamily="18" charset="0"/>
                <a:ea typeface="楷体" pitchFamily="49" charset="-122"/>
                <a:cs typeface="Times New Roman" pitchFamily="18" charset="0"/>
              </a:rPr>
              <a:t>4.</a:t>
            </a:r>
            <a:r>
              <a:rPr lang="zh-CN" altLang="en-US" sz="2800" b="1" dirty="0">
                <a:solidFill>
                  <a:srgbClr val="F8F57B"/>
                </a:solidFill>
                <a:latin typeface="Times New Roman" pitchFamily="18" charset="0"/>
                <a:ea typeface="楷体" pitchFamily="49" charset="-122"/>
                <a:cs typeface="Times New Roman" pitchFamily="18" charset="0"/>
              </a:rPr>
              <a:t>任务出错率：</a:t>
            </a:r>
            <a:r>
              <a:rPr lang="zh-CN" altLang="en-US" sz="2800" b="1" dirty="0">
                <a:latin typeface="Times New Roman" pitchFamily="18" charset="0"/>
                <a:ea typeface="楷体" pitchFamily="49" charset="-122"/>
                <a:cs typeface="Times New Roman" pitchFamily="18" charset="0"/>
              </a:rPr>
              <a:t>在系统面向的使用者集合中，选择一些具有代表性的典型用户，统计其使用系统完成一系列特定任务时所犯的错误情况。</a:t>
            </a:r>
            <a:endParaRPr lang="en-US" altLang="zh-CN" sz="2800" b="1" dirty="0"/>
          </a:p>
        </p:txBody>
      </p:sp>
    </p:spTree>
    <p:extLst>
      <p:ext uri="{BB962C8B-B14F-4D97-AF65-F5344CB8AC3E}">
        <p14:creationId xmlns:p14="http://schemas.microsoft.com/office/powerpoint/2010/main" val="9717730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54691">
                                            <p:txEl>
                                              <p:pRg st="0" end="0"/>
                                            </p:txEl>
                                          </p:spTgt>
                                        </p:tgtEl>
                                        <p:attrNameLst>
                                          <p:attrName>style.visibility</p:attrName>
                                        </p:attrNameLst>
                                      </p:cBhvr>
                                      <p:to>
                                        <p:strVal val="visible"/>
                                      </p:to>
                                    </p:set>
                                    <p:animEffect transition="in" filter="wipe(up)">
                                      <p:cBhvr>
                                        <p:cTn id="7" dur="500"/>
                                        <p:tgtEl>
                                          <p:spTgt spid="7546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4691">
                                            <p:txEl>
                                              <p:pRg st="1" end="1"/>
                                            </p:txEl>
                                          </p:spTgt>
                                        </p:tgtEl>
                                        <p:attrNameLst>
                                          <p:attrName>style.visibility</p:attrName>
                                        </p:attrNameLst>
                                      </p:cBhvr>
                                      <p:to>
                                        <p:strVal val="visible"/>
                                      </p:to>
                                    </p:set>
                                    <p:animEffect transition="in" filter="wipe(up)">
                                      <p:cBhvr>
                                        <p:cTn id="12" dur="500"/>
                                        <p:tgtEl>
                                          <p:spTgt spid="7546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54691">
                                            <p:txEl>
                                              <p:pRg st="2" end="2"/>
                                            </p:txEl>
                                          </p:spTgt>
                                        </p:tgtEl>
                                        <p:attrNameLst>
                                          <p:attrName>style.visibility</p:attrName>
                                        </p:attrNameLst>
                                      </p:cBhvr>
                                      <p:to>
                                        <p:strVal val="visible"/>
                                      </p:to>
                                    </p:set>
                                    <p:animEffect transition="in" filter="wipe(up)">
                                      <p:cBhvr>
                                        <p:cTn id="17" dur="500"/>
                                        <p:tgtEl>
                                          <p:spTgt spid="7546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54691">
                                            <p:txEl>
                                              <p:pRg st="3" end="3"/>
                                            </p:txEl>
                                          </p:spTgt>
                                        </p:tgtEl>
                                        <p:attrNameLst>
                                          <p:attrName>style.visibility</p:attrName>
                                        </p:attrNameLst>
                                      </p:cBhvr>
                                      <p:to>
                                        <p:strVal val="visible"/>
                                      </p:to>
                                    </p:set>
                                    <p:animEffect transition="in" filter="wipe(up)">
                                      <p:cBhvr>
                                        <p:cTn id="22" dur="500"/>
                                        <p:tgtEl>
                                          <p:spTgt spid="7546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6738"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主要的可测的人性因素 </a:t>
            </a:r>
            <a:endParaRPr lang="zh-CN" altLang="en-US" dirty="0"/>
          </a:p>
        </p:txBody>
      </p:sp>
      <p:sp>
        <p:nvSpPr>
          <p:cNvPr id="756739" name="Rectangle 3"/>
          <p:cNvSpPr>
            <a:spLocks noGrp="1" noChangeArrowheads="1"/>
          </p:cNvSpPr>
          <p:nvPr>
            <p:ph type="body" idx="1"/>
          </p:nvPr>
        </p:nvSpPr>
        <p:spPr>
          <a:xfrm>
            <a:off x="389436" y="1085852"/>
            <a:ext cx="8363938" cy="3662541"/>
          </a:xfrm>
        </p:spPr>
        <p:txBody>
          <a:bodyPr/>
          <a:lstStyle/>
          <a:p>
            <a:pPr>
              <a:lnSpc>
                <a:spcPct val="90000"/>
              </a:lnSpc>
              <a:buFontTx/>
              <a:buNone/>
            </a:pPr>
            <a:r>
              <a:rPr lang="en-US" altLang="zh-CN" sz="2800" b="1" dirty="0">
                <a:latin typeface="Times New Roman" pitchFamily="18" charset="0"/>
                <a:ea typeface="楷体" pitchFamily="49" charset="-122"/>
                <a:cs typeface="Times New Roman" pitchFamily="18" charset="0"/>
              </a:rPr>
              <a:t>5.	</a:t>
            </a:r>
            <a:r>
              <a:rPr lang="zh-CN" altLang="en-US" sz="2800" b="1" dirty="0">
                <a:solidFill>
                  <a:srgbClr val="F8F57B"/>
                </a:solidFill>
                <a:latin typeface="Times New Roman" pitchFamily="18" charset="0"/>
                <a:ea typeface="楷体" pitchFamily="49" charset="-122"/>
                <a:cs typeface="Times New Roman" pitchFamily="18" charset="0"/>
              </a:rPr>
              <a:t>学习能力：</a:t>
            </a:r>
            <a:r>
              <a:rPr lang="zh-CN" altLang="en-US" sz="2800" b="1" dirty="0">
                <a:latin typeface="Times New Roman" pitchFamily="18" charset="0"/>
                <a:ea typeface="楷体" pitchFamily="49" charset="-122"/>
                <a:cs typeface="Times New Roman" pitchFamily="18" charset="0"/>
              </a:rPr>
              <a:t>在系统面向的使用者集合中，选择一些具有代表性的典型用户，统计其学习使用系统的时间。</a:t>
            </a:r>
          </a:p>
          <a:p>
            <a:pPr>
              <a:lnSpc>
                <a:spcPct val="90000"/>
              </a:lnSpc>
              <a:buFontTx/>
              <a:buNone/>
            </a:pPr>
            <a:r>
              <a:rPr lang="en-US" altLang="zh-CN" sz="2800" b="1" dirty="0">
                <a:latin typeface="Times New Roman" pitchFamily="18" charset="0"/>
                <a:ea typeface="楷体" pitchFamily="49" charset="-122"/>
                <a:cs typeface="Times New Roman" pitchFamily="18" charset="0"/>
              </a:rPr>
              <a:t>6.	</a:t>
            </a:r>
            <a:r>
              <a:rPr lang="zh-CN" altLang="en-US" sz="2800" b="1" dirty="0">
                <a:solidFill>
                  <a:srgbClr val="F8F57B"/>
                </a:solidFill>
                <a:latin typeface="Times New Roman" pitchFamily="18" charset="0"/>
                <a:ea typeface="楷体" pitchFamily="49" charset="-122"/>
                <a:cs typeface="Times New Roman" pitchFamily="18" charset="0"/>
              </a:rPr>
              <a:t>记忆能力：</a:t>
            </a:r>
            <a:r>
              <a:rPr lang="zh-CN" altLang="en-US" sz="2800" b="1" dirty="0">
                <a:latin typeface="Times New Roman" pitchFamily="18" charset="0"/>
                <a:ea typeface="楷体" pitchFamily="49" charset="-122"/>
                <a:cs typeface="Times New Roman" pitchFamily="18" charset="0"/>
              </a:rPr>
              <a:t>在系统面向的使用者集合中，选择一些具有代表性的典型用户，统计其在使用系统后的记忆保持时间。</a:t>
            </a:r>
          </a:p>
          <a:p>
            <a:pPr>
              <a:lnSpc>
                <a:spcPct val="90000"/>
              </a:lnSpc>
              <a:buFontTx/>
              <a:buNone/>
            </a:pPr>
            <a:r>
              <a:rPr lang="en-US" altLang="zh-CN" sz="2800" b="1" dirty="0">
                <a:latin typeface="Times New Roman" pitchFamily="18" charset="0"/>
                <a:ea typeface="楷体" pitchFamily="49" charset="-122"/>
                <a:cs typeface="Times New Roman" pitchFamily="18" charset="0"/>
              </a:rPr>
              <a:t>7.	</a:t>
            </a:r>
            <a:r>
              <a:rPr lang="zh-CN" altLang="en-US" sz="2800" b="1" dirty="0">
                <a:solidFill>
                  <a:srgbClr val="F8F57B"/>
                </a:solidFill>
                <a:latin typeface="Times New Roman" pitchFamily="18" charset="0"/>
                <a:ea typeface="楷体" pitchFamily="49" charset="-122"/>
                <a:cs typeface="Times New Roman" pitchFamily="18" charset="0"/>
              </a:rPr>
              <a:t>主观看法：</a:t>
            </a:r>
            <a:r>
              <a:rPr lang="zh-CN" altLang="en-US" sz="2800" b="1" dirty="0">
                <a:latin typeface="Times New Roman" pitchFamily="18" charset="0"/>
                <a:ea typeface="楷体" pitchFamily="49" charset="-122"/>
                <a:cs typeface="Times New Roman" pitchFamily="18" charset="0"/>
              </a:rPr>
              <a:t>在系统面向的使用者集合中，选择一些具有代表性的典型用户，统计其使用系统后的主观满意情况。</a:t>
            </a:r>
          </a:p>
        </p:txBody>
      </p:sp>
    </p:spTree>
    <p:extLst>
      <p:ext uri="{BB962C8B-B14F-4D97-AF65-F5344CB8AC3E}">
        <p14:creationId xmlns:p14="http://schemas.microsoft.com/office/powerpoint/2010/main" val="9567472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56739">
                                            <p:txEl>
                                              <p:pRg st="0" end="0"/>
                                            </p:txEl>
                                          </p:spTgt>
                                        </p:tgtEl>
                                        <p:attrNameLst>
                                          <p:attrName>style.visibility</p:attrName>
                                        </p:attrNameLst>
                                      </p:cBhvr>
                                      <p:to>
                                        <p:strVal val="visible"/>
                                      </p:to>
                                    </p:set>
                                    <p:animEffect transition="in" filter="wipe(up)">
                                      <p:cBhvr>
                                        <p:cTn id="7" dur="500"/>
                                        <p:tgtEl>
                                          <p:spTgt spid="75673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56739">
                                            <p:txEl>
                                              <p:pRg st="1" end="1"/>
                                            </p:txEl>
                                          </p:spTgt>
                                        </p:tgtEl>
                                        <p:attrNameLst>
                                          <p:attrName>style.visibility</p:attrName>
                                        </p:attrNameLst>
                                      </p:cBhvr>
                                      <p:to>
                                        <p:strVal val="visible"/>
                                      </p:to>
                                    </p:set>
                                    <p:animEffect transition="in" filter="wipe(up)">
                                      <p:cBhvr>
                                        <p:cTn id="12" dur="500"/>
                                        <p:tgtEl>
                                          <p:spTgt spid="75673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56739">
                                            <p:txEl>
                                              <p:pRg st="2" end="2"/>
                                            </p:txEl>
                                          </p:spTgt>
                                        </p:tgtEl>
                                        <p:attrNameLst>
                                          <p:attrName>style.visibility</p:attrName>
                                        </p:attrNameLst>
                                      </p:cBhvr>
                                      <p:to>
                                        <p:strVal val="visible"/>
                                      </p:to>
                                    </p:set>
                                    <p:animEffect transition="in" filter="wipe(up)">
                                      <p:cBhvr>
                                        <p:cTn id="17" dur="500"/>
                                        <p:tgtEl>
                                          <p:spTgt spid="75673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 </a:t>
            </a:r>
            <a:r>
              <a:rPr lang="zh-CN" altLang="en-US" sz="3600" b="1" dirty="0">
                <a:latin typeface="楷体" pitchFamily="49" charset="-122"/>
                <a:ea typeface="楷体" pitchFamily="49" charset="-122"/>
              </a:rPr>
              <a:t>人机界面设计</a:t>
            </a:r>
            <a:endParaRPr lang="zh-CN" altLang="en-US" b="1" dirty="0">
              <a:latin typeface="楷体" pitchFamily="49" charset="-122"/>
              <a:ea typeface="楷体" pitchFamily="49" charset="-122"/>
            </a:endParaRPr>
          </a:p>
        </p:txBody>
      </p:sp>
      <p:graphicFrame>
        <p:nvGraphicFramePr>
          <p:cNvPr id="3" name="图示 2"/>
          <p:cNvGraphicFramePr/>
          <p:nvPr>
            <p:extLst>
              <p:ext uri="{D42A27DB-BD31-4B8C-83A1-F6EECF244321}">
                <p14:modId xmlns:p14="http://schemas.microsoft.com/office/powerpoint/2010/main" val="4089969320"/>
              </p:ext>
            </p:extLst>
          </p:nvPr>
        </p:nvGraphicFramePr>
        <p:xfrm>
          <a:off x="1547664" y="84355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2000958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a:xfrm>
            <a:off x="389436" y="171460"/>
            <a:ext cx="8363938" cy="498598"/>
          </a:xfrm>
        </p:spPr>
        <p:txBody>
          <a:bodyPr/>
          <a:lstStyle/>
          <a:p>
            <a:r>
              <a:rPr lang="zh-CN" altLang="zh-CN" sz="3600" b="1" dirty="0">
                <a:latin typeface="楷体" pitchFamily="49" charset="-122"/>
                <a:ea typeface="楷体" pitchFamily="49" charset="-122"/>
              </a:rPr>
              <a:t>5.2.2</a:t>
            </a:r>
            <a:r>
              <a:rPr altLang="zh-CN" sz="3600" b="1" dirty="0">
                <a:latin typeface="楷体" pitchFamily="49" charset="-122"/>
                <a:ea typeface="楷体" pitchFamily="49" charset="-122"/>
              </a:rPr>
              <a:t> </a:t>
            </a:r>
            <a:r>
              <a:rPr lang="zh-CN" altLang="en-US" sz="3600" b="1" dirty="0">
                <a:latin typeface="楷体" pitchFamily="49" charset="-122"/>
                <a:ea typeface="楷体" pitchFamily="49" charset="-122"/>
              </a:rPr>
              <a:t>人机界面风格</a:t>
            </a:r>
          </a:p>
        </p:txBody>
      </p:sp>
      <p:sp>
        <p:nvSpPr>
          <p:cNvPr id="762883" name="Rectangle 3"/>
          <p:cNvSpPr>
            <a:spLocks noGrp="1" noChangeArrowheads="1"/>
          </p:cNvSpPr>
          <p:nvPr>
            <p:ph type="body" idx="1"/>
          </p:nvPr>
        </p:nvSpPr>
        <p:spPr>
          <a:xfrm>
            <a:off x="389436" y="1085852"/>
            <a:ext cx="8363938" cy="3791807"/>
          </a:xfrm>
        </p:spPr>
        <p:txBody>
          <a:bodyPr/>
          <a:lstStyle/>
          <a:p>
            <a:pPr>
              <a:lnSpc>
                <a:spcPct val="95000"/>
              </a:lnSpc>
            </a:pPr>
            <a:r>
              <a:rPr lang="zh-CN" altLang="en-US" sz="2800" b="1" dirty="0">
                <a:latin typeface="Times New Roman" pitchFamily="18" charset="0"/>
                <a:ea typeface="楷体" pitchFamily="49" charset="-122"/>
                <a:cs typeface="Times New Roman" pitchFamily="18" charset="0"/>
              </a:rPr>
              <a:t>第一代：命令和询问方式的界面</a:t>
            </a:r>
          </a:p>
          <a:p>
            <a:pPr>
              <a:lnSpc>
                <a:spcPct val="95000"/>
              </a:lnSpc>
              <a:buFontTx/>
              <a:buNone/>
            </a:pPr>
            <a:r>
              <a:rPr lang="zh-CN" altLang="en-US" sz="2800" b="1" dirty="0">
                <a:latin typeface="Times New Roman" pitchFamily="18" charset="0"/>
                <a:ea typeface="楷体" pitchFamily="49" charset="-122"/>
                <a:cs typeface="Times New Roman" pitchFamily="18" charset="0"/>
              </a:rPr>
              <a:t>    正文形式的通信，通过用户命令和用户对系统询问的响应来完成。</a:t>
            </a:r>
            <a:endParaRPr lang="en-US" altLang="zh-CN" sz="2800" b="1" dirty="0">
              <a:latin typeface="Times New Roman" pitchFamily="18" charset="0"/>
              <a:ea typeface="楷体" pitchFamily="49" charset="-122"/>
              <a:cs typeface="Times New Roman" pitchFamily="18" charset="0"/>
            </a:endParaRPr>
          </a:p>
          <a:p>
            <a:pPr>
              <a:lnSpc>
                <a:spcPct val="95000"/>
              </a:lnSpc>
              <a:buFontTx/>
              <a:buNone/>
            </a:pPr>
            <a:endParaRPr lang="en-US" altLang="zh-CN" sz="2800" b="1" dirty="0">
              <a:latin typeface="Times New Roman" pitchFamily="18" charset="0"/>
              <a:ea typeface="楷体" pitchFamily="49" charset="-122"/>
              <a:cs typeface="Times New Roman" pitchFamily="18" charset="0"/>
            </a:endParaRPr>
          </a:p>
          <a:p>
            <a:pPr>
              <a:lnSpc>
                <a:spcPct val="95000"/>
              </a:lnSpc>
              <a:buFontTx/>
              <a:buNone/>
            </a:pPr>
            <a:endParaRPr lang="en-US" altLang="zh-CN" sz="2800" b="1" dirty="0">
              <a:latin typeface="Times New Roman" pitchFamily="18" charset="0"/>
              <a:ea typeface="楷体" pitchFamily="49" charset="-122"/>
              <a:cs typeface="Times New Roman" pitchFamily="18" charset="0"/>
            </a:endParaRPr>
          </a:p>
          <a:p>
            <a:pPr>
              <a:lnSpc>
                <a:spcPct val="95000"/>
              </a:lnSpc>
              <a:buFontTx/>
              <a:buNone/>
            </a:pPr>
            <a:endParaRPr lang="en-US" altLang="zh-CN" sz="2800" b="1" dirty="0">
              <a:latin typeface="Times New Roman" pitchFamily="18" charset="0"/>
              <a:ea typeface="楷体" pitchFamily="49" charset="-122"/>
              <a:cs typeface="Times New Roman" pitchFamily="18" charset="0"/>
            </a:endParaRPr>
          </a:p>
          <a:p>
            <a:pPr>
              <a:lnSpc>
                <a:spcPct val="95000"/>
              </a:lnSpc>
              <a:buFontTx/>
              <a:buNone/>
            </a:pPr>
            <a:endParaRPr lang="en-US" altLang="zh-CN" sz="2800" b="1" dirty="0">
              <a:latin typeface="Times New Roman" pitchFamily="18" charset="0"/>
              <a:ea typeface="楷体" pitchFamily="49" charset="-122"/>
              <a:cs typeface="Times New Roman" pitchFamily="18" charset="0"/>
            </a:endParaRPr>
          </a:p>
          <a:p>
            <a:pPr>
              <a:lnSpc>
                <a:spcPct val="95000"/>
              </a:lnSpc>
              <a:buFontTx/>
              <a:buNone/>
            </a:pPr>
            <a:r>
              <a:rPr lang="zh-CN" altLang="en-US" sz="2800" b="1" dirty="0">
                <a:latin typeface="Times New Roman" pitchFamily="18" charset="0"/>
                <a:ea typeface="楷体" pitchFamily="49" charset="-122"/>
                <a:cs typeface="Times New Roman" pitchFamily="18" charset="0"/>
              </a:rPr>
              <a:t>用户容易出错，界面不友善，难以学习。</a:t>
            </a:r>
            <a:endParaRPr lang="en-US" altLang="zh-CN" sz="2800" b="1" dirty="0">
              <a:latin typeface="Times New Roman" pitchFamily="18" charset="0"/>
              <a:ea typeface="楷体" pitchFamily="49" charset="-122"/>
              <a:cs typeface="Times New Roman"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5656" y="2355727"/>
            <a:ext cx="5832648" cy="2050540"/>
          </a:xfrm>
          <a:prstGeom prst="rect">
            <a:avLst/>
          </a:prstGeom>
        </p:spPr>
      </p:pic>
    </p:spTree>
    <p:extLst>
      <p:ext uri="{BB962C8B-B14F-4D97-AF65-F5344CB8AC3E}">
        <p14:creationId xmlns:p14="http://schemas.microsoft.com/office/powerpoint/2010/main" val="422809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62883">
                                            <p:txEl>
                                              <p:pRg st="0" end="0"/>
                                            </p:txEl>
                                          </p:spTgt>
                                        </p:tgtEl>
                                        <p:attrNameLst>
                                          <p:attrName>style.visibility</p:attrName>
                                        </p:attrNameLst>
                                      </p:cBhvr>
                                      <p:to>
                                        <p:strVal val="visible"/>
                                      </p:to>
                                    </p:set>
                                    <p:animEffect transition="in" filter="wipe(up)">
                                      <p:cBhvr>
                                        <p:cTn id="7" dur="500"/>
                                        <p:tgtEl>
                                          <p:spTgt spid="7628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62883">
                                            <p:txEl>
                                              <p:pRg st="1" end="1"/>
                                            </p:txEl>
                                          </p:spTgt>
                                        </p:tgtEl>
                                        <p:attrNameLst>
                                          <p:attrName>style.visibility</p:attrName>
                                        </p:attrNameLst>
                                      </p:cBhvr>
                                      <p:to>
                                        <p:strVal val="visible"/>
                                      </p:to>
                                    </p:set>
                                    <p:animEffect transition="in" filter="wipe(up)">
                                      <p:cBhvr>
                                        <p:cTn id="12" dur="500"/>
                                        <p:tgtEl>
                                          <p:spTgt spid="76288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barn(inVertic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62883">
                                            <p:txEl>
                                              <p:pRg st="6" end="6"/>
                                            </p:txEl>
                                          </p:spTgt>
                                        </p:tgtEl>
                                        <p:attrNameLst>
                                          <p:attrName>style.visibility</p:attrName>
                                        </p:attrNameLst>
                                      </p:cBhvr>
                                      <p:to>
                                        <p:strVal val="visible"/>
                                      </p:to>
                                    </p:set>
                                    <p:animEffect transition="in" filter="wipe(up)">
                                      <p:cBhvr>
                                        <p:cTn id="22" dur="500"/>
                                        <p:tgtEl>
                                          <p:spTgt spid="7628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2882" name="Rectangle 2"/>
          <p:cNvSpPr>
            <a:spLocks noGrp="1" noChangeArrowheads="1"/>
          </p:cNvSpPr>
          <p:nvPr>
            <p:ph type="title"/>
          </p:nvPr>
        </p:nvSpPr>
        <p:spPr>
          <a:xfrm>
            <a:off x="389436" y="171460"/>
            <a:ext cx="8363938" cy="498598"/>
          </a:xfrm>
        </p:spPr>
        <p:txBody>
          <a:bodyPr/>
          <a:lstStyle/>
          <a:p>
            <a:r>
              <a:rPr lang="zh-CN" altLang="zh-CN" sz="3600" b="1" dirty="0">
                <a:latin typeface="楷体" pitchFamily="49" charset="-122"/>
                <a:ea typeface="楷体" pitchFamily="49" charset="-122"/>
              </a:rPr>
              <a:t>5.2.2</a:t>
            </a:r>
            <a:r>
              <a:rPr altLang="zh-CN" sz="3600" b="1" dirty="0">
                <a:latin typeface="楷体" pitchFamily="49" charset="-122"/>
                <a:ea typeface="楷体" pitchFamily="49" charset="-122"/>
              </a:rPr>
              <a:t> </a:t>
            </a:r>
            <a:r>
              <a:rPr lang="zh-CN" altLang="en-US" sz="3600" b="1" dirty="0">
                <a:latin typeface="楷体" pitchFamily="49" charset="-122"/>
                <a:ea typeface="楷体" pitchFamily="49" charset="-122"/>
              </a:rPr>
              <a:t>人机界面风格</a:t>
            </a:r>
          </a:p>
        </p:txBody>
      </p:sp>
      <p:sp>
        <p:nvSpPr>
          <p:cNvPr id="762883" name="Rectangle 3"/>
          <p:cNvSpPr>
            <a:spLocks noGrp="1" noChangeArrowheads="1"/>
          </p:cNvSpPr>
          <p:nvPr>
            <p:ph type="body" idx="1"/>
          </p:nvPr>
        </p:nvSpPr>
        <p:spPr>
          <a:xfrm>
            <a:off x="389436" y="1085852"/>
            <a:ext cx="8363938" cy="3791807"/>
          </a:xfrm>
        </p:spPr>
        <p:txBody>
          <a:bodyPr/>
          <a:lstStyle/>
          <a:p>
            <a:pPr>
              <a:lnSpc>
                <a:spcPct val="95000"/>
              </a:lnSpc>
            </a:pPr>
            <a:r>
              <a:rPr lang="zh-CN" altLang="en-US" sz="2800" b="1" dirty="0">
                <a:latin typeface="Times New Roman" pitchFamily="18" charset="0"/>
                <a:ea typeface="楷体" pitchFamily="49" charset="-122"/>
                <a:cs typeface="Times New Roman" pitchFamily="18" charset="0"/>
              </a:rPr>
              <a:t>第二代：简单的菜单式界面</a:t>
            </a:r>
          </a:p>
          <a:p>
            <a:pPr>
              <a:lnSpc>
                <a:spcPct val="95000"/>
              </a:lnSpc>
              <a:buFontTx/>
              <a:buNone/>
            </a:pPr>
            <a:r>
              <a:rPr lang="zh-CN" altLang="en-US" sz="2800" b="1" dirty="0">
                <a:latin typeface="Times New Roman" pitchFamily="18" charset="0"/>
                <a:ea typeface="楷体" pitchFamily="49" charset="-122"/>
                <a:cs typeface="Times New Roman" pitchFamily="18" charset="0"/>
              </a:rPr>
              <a:t>	</a:t>
            </a:r>
            <a:endParaRPr lang="en-US" altLang="zh-CN" sz="2800" b="1" dirty="0">
              <a:latin typeface="Times New Roman" pitchFamily="18" charset="0"/>
              <a:ea typeface="楷体" pitchFamily="49" charset="-122"/>
              <a:cs typeface="Times New Roman" pitchFamily="18" charset="0"/>
            </a:endParaRPr>
          </a:p>
          <a:p>
            <a:pPr>
              <a:lnSpc>
                <a:spcPct val="95000"/>
              </a:lnSpc>
              <a:buFontTx/>
              <a:buNone/>
            </a:pPr>
            <a:endParaRPr lang="en-US" altLang="zh-CN" sz="2800" b="1" dirty="0">
              <a:latin typeface="Times New Roman" pitchFamily="18" charset="0"/>
              <a:ea typeface="楷体" pitchFamily="49" charset="-122"/>
              <a:cs typeface="Times New Roman" pitchFamily="18" charset="0"/>
            </a:endParaRPr>
          </a:p>
          <a:p>
            <a:pPr>
              <a:lnSpc>
                <a:spcPct val="95000"/>
              </a:lnSpc>
              <a:buFontTx/>
              <a:buNone/>
            </a:pPr>
            <a:endParaRPr lang="en-US" altLang="zh-CN" sz="2800" b="1" dirty="0">
              <a:latin typeface="Times New Roman" pitchFamily="18" charset="0"/>
              <a:ea typeface="楷体" pitchFamily="49" charset="-122"/>
              <a:cs typeface="Times New Roman" pitchFamily="18" charset="0"/>
            </a:endParaRPr>
          </a:p>
          <a:p>
            <a:pPr>
              <a:lnSpc>
                <a:spcPct val="95000"/>
              </a:lnSpc>
              <a:buFontTx/>
              <a:buNone/>
            </a:pPr>
            <a:endParaRPr lang="en-US" altLang="zh-CN" sz="2800" b="1" dirty="0">
              <a:latin typeface="Times New Roman" pitchFamily="18" charset="0"/>
              <a:ea typeface="楷体" pitchFamily="49" charset="-122"/>
              <a:cs typeface="Times New Roman" pitchFamily="18" charset="0"/>
            </a:endParaRPr>
          </a:p>
          <a:p>
            <a:pPr>
              <a:lnSpc>
                <a:spcPct val="95000"/>
              </a:lnSpc>
              <a:buFontTx/>
              <a:buNone/>
            </a:pPr>
            <a:endParaRPr lang="en-US" altLang="zh-CN" sz="2800" b="1" dirty="0">
              <a:latin typeface="Times New Roman" pitchFamily="18" charset="0"/>
              <a:ea typeface="楷体" pitchFamily="49" charset="-122"/>
              <a:cs typeface="Times New Roman" pitchFamily="18" charset="0"/>
            </a:endParaRPr>
          </a:p>
          <a:p>
            <a:pPr>
              <a:lnSpc>
                <a:spcPct val="95000"/>
              </a:lnSpc>
              <a:buFontTx/>
              <a:buNone/>
            </a:pPr>
            <a:r>
              <a:rPr lang="zh-CN" altLang="en-US" sz="2800" b="1" dirty="0">
                <a:latin typeface="Times New Roman" pitchFamily="18" charset="0"/>
                <a:ea typeface="楷体" pitchFamily="49" charset="-122"/>
                <a:cs typeface="Times New Roman" pitchFamily="18" charset="0"/>
              </a:rPr>
              <a:t>与第一代界面相比不易出错，但使用起来乏味，逐层进行不能一步到位。</a:t>
            </a:r>
            <a:endParaRPr lang="en-US" altLang="zh-CN" sz="2800" dirty="0"/>
          </a:p>
        </p:txBody>
      </p:sp>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9592" y="1563638"/>
            <a:ext cx="4333875" cy="230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28098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62883">
                                            <p:txEl>
                                              <p:pRg st="0" end="0"/>
                                            </p:txEl>
                                          </p:spTgt>
                                        </p:tgtEl>
                                        <p:attrNameLst>
                                          <p:attrName>style.visibility</p:attrName>
                                        </p:attrNameLst>
                                      </p:cBhvr>
                                      <p:to>
                                        <p:strVal val="visible"/>
                                      </p:to>
                                    </p:set>
                                    <p:animEffect transition="in" filter="wipe(up)">
                                      <p:cBhvr>
                                        <p:cTn id="7" dur="500"/>
                                        <p:tgtEl>
                                          <p:spTgt spid="76288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barn(inVertical)">
                                      <p:cBhvr>
                                        <p:cTn id="12" dur="500"/>
                                        <p:tgtEl>
                                          <p:spTgt spid="1433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62883">
                                            <p:txEl>
                                              <p:pRg st="6" end="6"/>
                                            </p:txEl>
                                          </p:spTgt>
                                        </p:tgtEl>
                                        <p:attrNameLst>
                                          <p:attrName>style.visibility</p:attrName>
                                        </p:attrNameLst>
                                      </p:cBhvr>
                                      <p:to>
                                        <p:strVal val="visible"/>
                                      </p:to>
                                    </p:set>
                                    <p:animEffect transition="in" filter="wipe(up)">
                                      <p:cBhvr>
                                        <p:cTn id="17" dur="500"/>
                                        <p:tgtEl>
                                          <p:spTgt spid="76288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4930" name="Rectangle 2"/>
          <p:cNvSpPr>
            <a:spLocks noGrp="1" noChangeArrowheads="1"/>
          </p:cNvSpPr>
          <p:nvPr>
            <p:ph type="body" idx="1"/>
          </p:nvPr>
        </p:nvSpPr>
        <p:spPr>
          <a:xfrm>
            <a:off x="285720" y="928677"/>
            <a:ext cx="8715436" cy="3123932"/>
          </a:xfrm>
        </p:spPr>
        <p:txBody>
          <a:bodyPr/>
          <a:lstStyle/>
          <a:p>
            <a:pPr>
              <a:lnSpc>
                <a:spcPct val="95000"/>
              </a:lnSpc>
            </a:pPr>
            <a:r>
              <a:rPr lang="zh-CN" altLang="en-US" sz="2800" b="1" dirty="0">
                <a:latin typeface="Times New Roman" pitchFamily="18" charset="0"/>
                <a:ea typeface="楷体" pitchFamily="49" charset="-122"/>
                <a:cs typeface="Times New Roman" pitchFamily="18" charset="0"/>
              </a:rPr>
              <a:t>第三代：窗口、图标、菜单、指示器四位一体的界面</a:t>
            </a:r>
          </a:p>
          <a:p>
            <a:pPr lvl="1">
              <a:lnSpc>
                <a:spcPct val="95000"/>
              </a:lnSpc>
              <a:buFont typeface="Wingdings" pitchFamily="2" charset="2"/>
              <a:buChar char="§"/>
            </a:pPr>
            <a:r>
              <a:rPr lang="zh-CN" altLang="en-US" sz="2800" b="1" dirty="0">
                <a:latin typeface="Times New Roman" pitchFamily="18" charset="0"/>
                <a:ea typeface="楷体" pitchFamily="49" charset="-122"/>
                <a:cs typeface="Times New Roman" pitchFamily="18" charset="0"/>
              </a:rPr>
              <a:t>能同时显示不同种类的信息，可在多个工作环境（窗口）中切换，窗口使用户能自如地执行许多通信型和认知型任务</a:t>
            </a:r>
          </a:p>
          <a:p>
            <a:pPr lvl="1">
              <a:lnSpc>
                <a:spcPct val="95000"/>
              </a:lnSpc>
              <a:buFont typeface="Wingdings" pitchFamily="2" charset="2"/>
              <a:buChar char="§"/>
            </a:pPr>
            <a:r>
              <a:rPr lang="zh-CN" altLang="en-US" sz="2800" b="1" dirty="0">
                <a:latin typeface="Times New Roman" pitchFamily="18" charset="0"/>
                <a:ea typeface="楷体" pitchFamily="49" charset="-122"/>
                <a:cs typeface="Times New Roman" pitchFamily="18" charset="0"/>
              </a:rPr>
              <a:t>通过下拉式菜单可方便地执行控制型和对话型任务</a:t>
            </a:r>
          </a:p>
          <a:p>
            <a:pPr lvl="1">
              <a:lnSpc>
                <a:spcPct val="95000"/>
              </a:lnSpc>
              <a:buFont typeface="Wingdings" pitchFamily="2" charset="2"/>
              <a:buChar char="§"/>
            </a:pPr>
            <a:r>
              <a:rPr lang="zh-CN" altLang="en-US" sz="2800" b="1" dirty="0">
                <a:latin typeface="Times New Roman" pitchFamily="18" charset="0"/>
                <a:ea typeface="楷体" pitchFamily="49" charset="-122"/>
                <a:cs typeface="Times New Roman" pitchFamily="18" charset="0"/>
              </a:rPr>
              <a:t>引入图标、下拉式菜单、按钮和滚动杆技术，可大大减少键盘输入，提高交互效率</a:t>
            </a:r>
          </a:p>
        </p:txBody>
      </p:sp>
      <p:sp>
        <p:nvSpPr>
          <p:cNvPr id="6" name="Rectangle 2"/>
          <p:cNvSpPr>
            <a:spLocks noGrp="1" noChangeArrowheads="1"/>
          </p:cNvSpPr>
          <p:nvPr>
            <p:ph type="title"/>
          </p:nvPr>
        </p:nvSpPr>
        <p:spPr>
          <a:xfrm>
            <a:off x="389436" y="171460"/>
            <a:ext cx="8363938" cy="498598"/>
          </a:xfrm>
        </p:spPr>
        <p:txBody>
          <a:bodyPr/>
          <a:lstStyle/>
          <a:p>
            <a:r>
              <a:rPr lang="zh-CN" altLang="zh-CN" sz="3600" b="1" dirty="0">
                <a:latin typeface="楷体" pitchFamily="49" charset="-122"/>
                <a:ea typeface="楷体" pitchFamily="49" charset="-122"/>
              </a:rPr>
              <a:t>5.2.2</a:t>
            </a:r>
            <a:r>
              <a:rPr altLang="zh-CN" sz="3600" b="1" dirty="0">
                <a:latin typeface="楷体" pitchFamily="49" charset="-122"/>
                <a:ea typeface="楷体" pitchFamily="49" charset="-122"/>
              </a:rPr>
              <a:t> </a:t>
            </a:r>
            <a:r>
              <a:rPr lang="zh-CN" altLang="en-US" sz="3600" b="1" dirty="0">
                <a:latin typeface="楷体" pitchFamily="49" charset="-122"/>
                <a:ea typeface="楷体" pitchFamily="49" charset="-122"/>
              </a:rPr>
              <a:t>人机界面风格</a:t>
            </a:r>
          </a:p>
        </p:txBody>
      </p:sp>
    </p:spTree>
    <p:extLst>
      <p:ext uri="{BB962C8B-B14F-4D97-AF65-F5344CB8AC3E}">
        <p14:creationId xmlns:p14="http://schemas.microsoft.com/office/powerpoint/2010/main" val="317887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64930">
                                            <p:txEl>
                                              <p:pRg st="0" end="0"/>
                                            </p:txEl>
                                          </p:spTgt>
                                        </p:tgtEl>
                                        <p:attrNameLst>
                                          <p:attrName>style.visibility</p:attrName>
                                        </p:attrNameLst>
                                      </p:cBhvr>
                                      <p:to>
                                        <p:strVal val="visible"/>
                                      </p:to>
                                    </p:set>
                                    <p:animEffect transition="in" filter="wipe(up)">
                                      <p:cBhvr>
                                        <p:cTn id="7" dur="500"/>
                                        <p:tgtEl>
                                          <p:spTgt spid="76493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64930">
                                            <p:txEl>
                                              <p:pRg st="1" end="1"/>
                                            </p:txEl>
                                          </p:spTgt>
                                        </p:tgtEl>
                                        <p:attrNameLst>
                                          <p:attrName>style.visibility</p:attrName>
                                        </p:attrNameLst>
                                      </p:cBhvr>
                                      <p:to>
                                        <p:strVal val="visible"/>
                                      </p:to>
                                    </p:set>
                                    <p:animEffect transition="in" filter="wipe(up)">
                                      <p:cBhvr>
                                        <p:cTn id="12" dur="500"/>
                                        <p:tgtEl>
                                          <p:spTgt spid="764930">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64930">
                                            <p:txEl>
                                              <p:pRg st="2" end="2"/>
                                            </p:txEl>
                                          </p:spTgt>
                                        </p:tgtEl>
                                        <p:attrNameLst>
                                          <p:attrName>style.visibility</p:attrName>
                                        </p:attrNameLst>
                                      </p:cBhvr>
                                      <p:to>
                                        <p:strVal val="visible"/>
                                      </p:to>
                                    </p:set>
                                    <p:animEffect transition="in" filter="wipe(up)">
                                      <p:cBhvr>
                                        <p:cTn id="17" dur="500"/>
                                        <p:tgtEl>
                                          <p:spTgt spid="764930">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64930">
                                            <p:txEl>
                                              <p:pRg st="3" end="3"/>
                                            </p:txEl>
                                          </p:spTgt>
                                        </p:tgtEl>
                                        <p:attrNameLst>
                                          <p:attrName>style.visibility</p:attrName>
                                        </p:attrNameLst>
                                      </p:cBhvr>
                                      <p:to>
                                        <p:strVal val="visible"/>
                                      </p:to>
                                    </p:set>
                                    <p:animEffect transition="in" filter="wipe(up)">
                                      <p:cBhvr>
                                        <p:cTn id="22" dur="500"/>
                                        <p:tgtEl>
                                          <p:spTgt spid="76493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 </a:t>
            </a:r>
            <a:r>
              <a:rPr lang="zh-CN" altLang="en-US" sz="3600" b="1" dirty="0">
                <a:latin typeface="楷体" pitchFamily="49" charset="-122"/>
                <a:ea typeface="楷体" pitchFamily="49" charset="-122"/>
              </a:rPr>
              <a:t>人机界面设计</a:t>
            </a:r>
            <a:endParaRPr lang="zh-CN" altLang="en-US" b="1" dirty="0">
              <a:latin typeface="楷体" pitchFamily="49" charset="-122"/>
              <a:ea typeface="楷体" pitchFamily="49" charset="-122"/>
            </a:endParaRPr>
          </a:p>
        </p:txBody>
      </p:sp>
      <p:graphicFrame>
        <p:nvGraphicFramePr>
          <p:cNvPr id="3" name="图示 2"/>
          <p:cNvGraphicFramePr/>
          <p:nvPr>
            <p:extLst>
              <p:ext uri="{D42A27DB-BD31-4B8C-83A1-F6EECF244321}">
                <p14:modId xmlns:p14="http://schemas.microsoft.com/office/powerpoint/2010/main" val="670739721"/>
              </p:ext>
            </p:extLst>
          </p:nvPr>
        </p:nvGraphicFramePr>
        <p:xfrm>
          <a:off x="1547664" y="84355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8468850"/>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5410" name="Rectangle 2"/>
          <p:cNvSpPr>
            <a:spLocks noGrp="1" noChangeArrowheads="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5.2.3 </a:t>
            </a:r>
            <a:r>
              <a:rPr lang="zh-CN" altLang="en-US" sz="3600" b="1" dirty="0">
                <a:latin typeface="楷体" pitchFamily="49" charset="-122"/>
                <a:ea typeface="楷体" pitchFamily="49" charset="-122"/>
              </a:rPr>
              <a:t>设计过程 </a:t>
            </a:r>
          </a:p>
        </p:txBody>
      </p:sp>
      <p:sp>
        <p:nvSpPr>
          <p:cNvPr id="785411" name="Rectangle 3"/>
          <p:cNvSpPr>
            <a:spLocks noGrp="1" noChangeArrowheads="1"/>
          </p:cNvSpPr>
          <p:nvPr>
            <p:ph type="body" idx="1"/>
          </p:nvPr>
        </p:nvSpPr>
        <p:spPr>
          <a:xfrm>
            <a:off x="389436" y="1085852"/>
            <a:ext cx="8363938" cy="2671501"/>
          </a:xfrm>
        </p:spPr>
        <p:txBody>
          <a:bodyPr/>
          <a:lstStyle/>
          <a:p>
            <a:pPr marL="609600" indent="-609600"/>
            <a:r>
              <a:rPr lang="zh-CN" altLang="en-US" sz="2800" b="1" dirty="0">
                <a:latin typeface="Times New Roman" pitchFamily="18" charset="0"/>
                <a:ea typeface="楷体" pitchFamily="49" charset="-122"/>
                <a:cs typeface="Times New Roman" pitchFamily="18" charset="0"/>
              </a:rPr>
              <a:t>人机界面的设计过程是迭代的，包括四个不同的框架活动 </a:t>
            </a:r>
          </a:p>
          <a:p>
            <a:pPr marL="990600" lvl="1" indent="-533400"/>
            <a:r>
              <a:rPr lang="zh-CN" altLang="en-US" sz="2800" b="1" dirty="0">
                <a:latin typeface="Times New Roman" pitchFamily="18" charset="0"/>
                <a:ea typeface="楷体" pitchFamily="49" charset="-122"/>
                <a:cs typeface="Times New Roman" pitchFamily="18" charset="0"/>
              </a:rPr>
              <a:t>用户、任务和环境分析及建模</a:t>
            </a:r>
          </a:p>
          <a:p>
            <a:pPr marL="990600" lvl="1" indent="-533400"/>
            <a:r>
              <a:rPr lang="zh-CN" altLang="en-US" sz="2800" b="1" dirty="0">
                <a:latin typeface="Times New Roman" pitchFamily="18" charset="0"/>
                <a:ea typeface="楷体" pitchFamily="49" charset="-122"/>
                <a:cs typeface="Times New Roman" pitchFamily="18" charset="0"/>
              </a:rPr>
              <a:t>界面设计</a:t>
            </a:r>
          </a:p>
          <a:p>
            <a:pPr marL="990600" lvl="1" indent="-533400"/>
            <a:r>
              <a:rPr lang="zh-CN" altLang="en-US" sz="2800" b="1" dirty="0">
                <a:latin typeface="Times New Roman" pitchFamily="18" charset="0"/>
                <a:ea typeface="楷体" pitchFamily="49" charset="-122"/>
                <a:cs typeface="Times New Roman" pitchFamily="18" charset="0"/>
              </a:rPr>
              <a:t>界面构造</a:t>
            </a:r>
          </a:p>
          <a:p>
            <a:pPr marL="990600" lvl="1" indent="-533400"/>
            <a:r>
              <a:rPr lang="zh-CN" altLang="en-US" sz="2800" b="1" dirty="0">
                <a:latin typeface="Times New Roman" pitchFamily="18" charset="0"/>
                <a:ea typeface="楷体" pitchFamily="49" charset="-122"/>
                <a:cs typeface="Times New Roman" pitchFamily="18" charset="0"/>
              </a:rPr>
              <a:t>界面确认</a:t>
            </a:r>
          </a:p>
        </p:txBody>
      </p:sp>
      <p:grpSp>
        <p:nvGrpSpPr>
          <p:cNvPr id="785412" name="Group 4"/>
          <p:cNvGrpSpPr>
            <a:grpSpLocks/>
          </p:cNvGrpSpPr>
          <p:nvPr/>
        </p:nvGrpSpPr>
        <p:grpSpPr bwMode="auto">
          <a:xfrm>
            <a:off x="3779838" y="2625328"/>
            <a:ext cx="4895850" cy="2214563"/>
            <a:chOff x="2730" y="12516"/>
            <a:chExt cx="6630" cy="3588"/>
          </a:xfrm>
        </p:grpSpPr>
        <p:sp>
          <p:nvSpPr>
            <p:cNvPr id="785413" name="Line 5"/>
            <p:cNvSpPr>
              <a:spLocks noChangeShapeType="1"/>
            </p:cNvSpPr>
            <p:nvPr/>
          </p:nvSpPr>
          <p:spPr bwMode="auto">
            <a:xfrm>
              <a:off x="2730" y="14232"/>
              <a:ext cx="6630" cy="0"/>
            </a:xfrm>
            <a:prstGeom prst="line">
              <a:avLst/>
            </a:prstGeom>
            <a:noFill/>
            <a:ln w="9525">
              <a:solidFill>
                <a:srgbClr val="F6AE1E"/>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楷体" pitchFamily="49" charset="-122"/>
                <a:ea typeface="楷体" pitchFamily="49" charset="-122"/>
              </a:endParaRPr>
            </a:p>
          </p:txBody>
        </p:sp>
        <p:sp>
          <p:nvSpPr>
            <p:cNvPr id="785414" name="Line 6"/>
            <p:cNvSpPr>
              <a:spLocks noChangeShapeType="1"/>
            </p:cNvSpPr>
            <p:nvPr/>
          </p:nvSpPr>
          <p:spPr bwMode="auto">
            <a:xfrm>
              <a:off x="5714" y="12516"/>
              <a:ext cx="0" cy="3588"/>
            </a:xfrm>
            <a:prstGeom prst="line">
              <a:avLst/>
            </a:prstGeom>
            <a:noFill/>
            <a:ln w="9525">
              <a:solidFill>
                <a:srgbClr val="F6AE1E"/>
              </a:solidFill>
              <a:round/>
              <a:headEnd/>
              <a:tailEnd/>
            </a:ln>
            <a:extLst>
              <a:ext uri="{909E8E84-426E-40DD-AFC4-6F175D3DCCD1}">
                <a14:hiddenFill xmlns:a14="http://schemas.microsoft.com/office/drawing/2010/main">
                  <a:noFill/>
                </a14:hiddenFill>
              </a:ext>
            </a:extLst>
          </p:spPr>
          <p:txBody>
            <a:bodyPr/>
            <a:lstStyle/>
            <a:p>
              <a:endParaRPr lang="zh-CN" altLang="en-US" sz="2000" b="1">
                <a:latin typeface="楷体" pitchFamily="49" charset="-122"/>
                <a:ea typeface="楷体" pitchFamily="49" charset="-122"/>
              </a:endParaRPr>
            </a:p>
          </p:txBody>
        </p:sp>
        <p:sp>
          <p:nvSpPr>
            <p:cNvPr id="785415" name="Freeform 7"/>
            <p:cNvSpPr>
              <a:spLocks/>
            </p:cNvSpPr>
            <p:nvPr/>
          </p:nvSpPr>
          <p:spPr bwMode="auto">
            <a:xfrm>
              <a:off x="3265" y="12828"/>
              <a:ext cx="5119" cy="2652"/>
            </a:xfrm>
            <a:custGeom>
              <a:avLst/>
              <a:gdLst>
                <a:gd name="T0" fmla="*/ 2449 w 5119"/>
                <a:gd name="T1" fmla="*/ 936 h 2652"/>
                <a:gd name="T2" fmla="*/ 3515 w 5119"/>
                <a:gd name="T3" fmla="*/ 1404 h 2652"/>
                <a:gd name="T4" fmla="*/ 2435 w 5119"/>
                <a:gd name="T5" fmla="*/ 2028 h 2652"/>
                <a:gd name="T6" fmla="*/ 845 w 5119"/>
                <a:gd name="T7" fmla="*/ 1404 h 2652"/>
                <a:gd name="T8" fmla="*/ 2465 w 5119"/>
                <a:gd name="T9" fmla="*/ 468 h 2652"/>
                <a:gd name="T10" fmla="*/ 4249 w 5119"/>
                <a:gd name="T11" fmla="*/ 1404 h 2652"/>
                <a:gd name="T12" fmla="*/ 2449 w 5119"/>
                <a:gd name="T13" fmla="*/ 2652 h 2652"/>
                <a:gd name="T14" fmla="*/ 5 w 5119"/>
                <a:gd name="T15" fmla="*/ 1404 h 2652"/>
                <a:gd name="T16" fmla="*/ 2479 w 5119"/>
                <a:gd name="T17" fmla="*/ 0 h 2652"/>
                <a:gd name="T18" fmla="*/ 5119 w 5119"/>
                <a:gd name="T19" fmla="*/ 1404 h 26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19" h="2652">
                  <a:moveTo>
                    <a:pt x="2449" y="936"/>
                  </a:moveTo>
                  <a:cubicBezTo>
                    <a:pt x="2983" y="1079"/>
                    <a:pt x="3517" y="1222"/>
                    <a:pt x="3515" y="1404"/>
                  </a:cubicBezTo>
                  <a:cubicBezTo>
                    <a:pt x="3513" y="1586"/>
                    <a:pt x="2880" y="2028"/>
                    <a:pt x="2435" y="2028"/>
                  </a:cubicBezTo>
                  <a:cubicBezTo>
                    <a:pt x="1990" y="2028"/>
                    <a:pt x="840" y="1664"/>
                    <a:pt x="845" y="1404"/>
                  </a:cubicBezTo>
                  <a:cubicBezTo>
                    <a:pt x="850" y="1144"/>
                    <a:pt x="1898" y="468"/>
                    <a:pt x="2465" y="468"/>
                  </a:cubicBezTo>
                  <a:cubicBezTo>
                    <a:pt x="3032" y="468"/>
                    <a:pt x="4252" y="1040"/>
                    <a:pt x="4249" y="1404"/>
                  </a:cubicBezTo>
                  <a:cubicBezTo>
                    <a:pt x="4246" y="1768"/>
                    <a:pt x="3156" y="2652"/>
                    <a:pt x="2449" y="2652"/>
                  </a:cubicBezTo>
                  <a:cubicBezTo>
                    <a:pt x="1742" y="2652"/>
                    <a:pt x="0" y="1846"/>
                    <a:pt x="5" y="1404"/>
                  </a:cubicBezTo>
                  <a:cubicBezTo>
                    <a:pt x="10" y="962"/>
                    <a:pt x="1627" y="0"/>
                    <a:pt x="2479" y="0"/>
                  </a:cubicBezTo>
                  <a:cubicBezTo>
                    <a:pt x="3331" y="0"/>
                    <a:pt x="4681" y="1170"/>
                    <a:pt x="5119" y="1404"/>
                  </a:cubicBezTo>
                </a:path>
              </a:pathLst>
            </a:custGeom>
            <a:noFill/>
            <a:ln w="9525">
              <a:solidFill>
                <a:srgbClr val="F8F57B"/>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b="1">
                <a:latin typeface="楷体" pitchFamily="49" charset="-122"/>
                <a:ea typeface="楷体" pitchFamily="49" charset="-122"/>
              </a:endParaRPr>
            </a:p>
          </p:txBody>
        </p:sp>
        <p:sp>
          <p:nvSpPr>
            <p:cNvPr id="785416" name="Text Box 8"/>
            <p:cNvSpPr txBox="1">
              <a:spLocks noChangeArrowheads="1"/>
            </p:cNvSpPr>
            <p:nvPr/>
          </p:nvSpPr>
          <p:spPr bwMode="auto">
            <a:xfrm>
              <a:off x="6478" y="12984"/>
              <a:ext cx="2056"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sz="2000" b="1" dirty="0">
                  <a:latin typeface="楷体" pitchFamily="49" charset="-122"/>
                  <a:ea typeface="楷体" pitchFamily="49" charset="-122"/>
                </a:rPr>
                <a:t>用户、任务和环境分析</a:t>
              </a:r>
            </a:p>
          </p:txBody>
        </p:sp>
        <p:sp>
          <p:nvSpPr>
            <p:cNvPr id="785417" name="Text Box 9"/>
            <p:cNvSpPr txBox="1">
              <a:spLocks noChangeArrowheads="1"/>
            </p:cNvSpPr>
            <p:nvPr/>
          </p:nvSpPr>
          <p:spPr bwMode="auto">
            <a:xfrm>
              <a:off x="6570" y="14700"/>
              <a:ext cx="1814" cy="54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sz="2000" b="1" dirty="0">
                  <a:latin typeface="楷体" pitchFamily="49" charset="-122"/>
                  <a:ea typeface="楷体" pitchFamily="49" charset="-122"/>
                </a:rPr>
                <a:t>界面设计</a:t>
              </a:r>
            </a:p>
          </p:txBody>
        </p:sp>
        <p:sp>
          <p:nvSpPr>
            <p:cNvPr id="785418" name="Text Box 10"/>
            <p:cNvSpPr txBox="1">
              <a:spLocks noChangeArrowheads="1"/>
            </p:cNvSpPr>
            <p:nvPr/>
          </p:nvSpPr>
          <p:spPr bwMode="auto">
            <a:xfrm>
              <a:off x="3265" y="14700"/>
              <a:ext cx="1143" cy="468"/>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sz="2000" b="1" dirty="0">
                  <a:latin typeface="楷体" pitchFamily="49" charset="-122"/>
                  <a:ea typeface="楷体" pitchFamily="49" charset="-122"/>
                </a:rPr>
                <a:t>实现</a:t>
              </a:r>
            </a:p>
          </p:txBody>
        </p:sp>
        <p:sp>
          <p:nvSpPr>
            <p:cNvPr id="785419" name="Text Box 11"/>
            <p:cNvSpPr txBox="1">
              <a:spLocks noChangeArrowheads="1"/>
            </p:cNvSpPr>
            <p:nvPr/>
          </p:nvSpPr>
          <p:spPr bwMode="auto">
            <a:xfrm>
              <a:off x="2730" y="13140"/>
              <a:ext cx="1812" cy="573"/>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just"/>
              <a:r>
                <a:rPr kumimoji="1" lang="zh-CN" altLang="en-US" sz="2000" b="1" dirty="0">
                  <a:latin typeface="楷体" pitchFamily="49" charset="-122"/>
                  <a:ea typeface="楷体" pitchFamily="49" charset="-122"/>
                </a:rPr>
                <a:t>界面确认</a:t>
              </a:r>
            </a:p>
          </p:txBody>
        </p:sp>
      </p:grpSp>
    </p:spTree>
    <p:extLst>
      <p:ext uri="{BB962C8B-B14F-4D97-AF65-F5344CB8AC3E}">
        <p14:creationId xmlns:p14="http://schemas.microsoft.com/office/powerpoint/2010/main" val="4241891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85411">
                                            <p:txEl>
                                              <p:pRg st="0" end="0"/>
                                            </p:txEl>
                                          </p:spTgt>
                                        </p:tgtEl>
                                        <p:attrNameLst>
                                          <p:attrName>style.visibility</p:attrName>
                                        </p:attrNameLst>
                                      </p:cBhvr>
                                      <p:to>
                                        <p:strVal val="visible"/>
                                      </p:to>
                                    </p:set>
                                    <p:animEffect transition="in" filter="wipe(up)">
                                      <p:cBhvr>
                                        <p:cTn id="7" dur="500"/>
                                        <p:tgtEl>
                                          <p:spTgt spid="7854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85411">
                                            <p:txEl>
                                              <p:pRg st="1" end="1"/>
                                            </p:txEl>
                                          </p:spTgt>
                                        </p:tgtEl>
                                        <p:attrNameLst>
                                          <p:attrName>style.visibility</p:attrName>
                                        </p:attrNameLst>
                                      </p:cBhvr>
                                      <p:to>
                                        <p:strVal val="visible"/>
                                      </p:to>
                                    </p:set>
                                    <p:animEffect transition="in" filter="wipe(up)">
                                      <p:cBhvr>
                                        <p:cTn id="12" dur="500"/>
                                        <p:tgtEl>
                                          <p:spTgt spid="78541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85411">
                                            <p:txEl>
                                              <p:pRg st="2" end="2"/>
                                            </p:txEl>
                                          </p:spTgt>
                                        </p:tgtEl>
                                        <p:attrNameLst>
                                          <p:attrName>style.visibility</p:attrName>
                                        </p:attrNameLst>
                                      </p:cBhvr>
                                      <p:to>
                                        <p:strVal val="visible"/>
                                      </p:to>
                                    </p:set>
                                    <p:animEffect transition="in" filter="wipe(up)">
                                      <p:cBhvr>
                                        <p:cTn id="17" dur="500"/>
                                        <p:tgtEl>
                                          <p:spTgt spid="78541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85411">
                                            <p:txEl>
                                              <p:pRg st="3" end="3"/>
                                            </p:txEl>
                                          </p:spTgt>
                                        </p:tgtEl>
                                        <p:attrNameLst>
                                          <p:attrName>style.visibility</p:attrName>
                                        </p:attrNameLst>
                                      </p:cBhvr>
                                      <p:to>
                                        <p:strVal val="visible"/>
                                      </p:to>
                                    </p:set>
                                    <p:animEffect transition="in" filter="wipe(up)">
                                      <p:cBhvr>
                                        <p:cTn id="22" dur="500"/>
                                        <p:tgtEl>
                                          <p:spTgt spid="78541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85411">
                                            <p:txEl>
                                              <p:pRg st="4" end="4"/>
                                            </p:txEl>
                                          </p:spTgt>
                                        </p:tgtEl>
                                        <p:attrNameLst>
                                          <p:attrName>style.visibility</p:attrName>
                                        </p:attrNameLst>
                                      </p:cBhvr>
                                      <p:to>
                                        <p:strVal val="visible"/>
                                      </p:to>
                                    </p:set>
                                    <p:animEffect transition="in" filter="wipe(up)">
                                      <p:cBhvr>
                                        <p:cTn id="27" dur="500"/>
                                        <p:tgtEl>
                                          <p:spTgt spid="78541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785412"/>
                                        </p:tgtEl>
                                        <p:attrNameLst>
                                          <p:attrName>style.visibility</p:attrName>
                                        </p:attrNameLst>
                                      </p:cBhvr>
                                      <p:to>
                                        <p:strVal val="visible"/>
                                      </p:to>
                                    </p:set>
                                    <p:anim calcmode="lin" valueType="num">
                                      <p:cBhvr>
                                        <p:cTn id="32" dur="500" fill="hold"/>
                                        <p:tgtEl>
                                          <p:spTgt spid="785412"/>
                                        </p:tgtEl>
                                        <p:attrNameLst>
                                          <p:attrName>ppt_w</p:attrName>
                                        </p:attrNameLst>
                                      </p:cBhvr>
                                      <p:tavLst>
                                        <p:tav tm="0">
                                          <p:val>
                                            <p:fltVal val="0"/>
                                          </p:val>
                                        </p:tav>
                                        <p:tav tm="100000">
                                          <p:val>
                                            <p:strVal val="#ppt_w"/>
                                          </p:val>
                                        </p:tav>
                                      </p:tavLst>
                                    </p:anim>
                                    <p:anim calcmode="lin" valueType="num">
                                      <p:cBhvr>
                                        <p:cTn id="33" dur="500" fill="hold"/>
                                        <p:tgtEl>
                                          <p:spTgt spid="785412"/>
                                        </p:tgtEl>
                                        <p:attrNameLst>
                                          <p:attrName>ppt_h</p:attrName>
                                        </p:attrNameLst>
                                      </p:cBhvr>
                                      <p:tavLst>
                                        <p:tav tm="0">
                                          <p:val>
                                            <p:fltVal val="0"/>
                                          </p:val>
                                        </p:tav>
                                        <p:tav tm="100000">
                                          <p:val>
                                            <p:strVal val="#ppt_h"/>
                                          </p:val>
                                        </p:tav>
                                      </p:tavLst>
                                    </p:anim>
                                    <p:animEffect transition="in" filter="fade">
                                      <p:cBhvr>
                                        <p:cTn id="34" dur="500"/>
                                        <p:tgtEl>
                                          <p:spTgt spid="785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body" idx="1"/>
          </p:nvPr>
        </p:nvSpPr>
        <p:spPr>
          <a:xfrm>
            <a:off x="467544" y="771550"/>
            <a:ext cx="7988424" cy="3188565"/>
          </a:xfrm>
        </p:spPr>
        <p:txBody>
          <a:bodyPr/>
          <a:lstStyle/>
          <a:p>
            <a:r>
              <a:rPr lang="zh-CN" altLang="en-US" sz="2800" b="1" dirty="0">
                <a:latin typeface="Times New Roman" pitchFamily="18" charset="0"/>
                <a:ea typeface="楷体" pitchFamily="49" charset="-122"/>
                <a:cs typeface="Times New Roman" pitchFamily="18" charset="0"/>
              </a:rPr>
              <a:t>设计人员首先分析将与系统交互的用户的特点。记录下技能级别、业务理解以及对新系统的一般感悟，并定义不同的用户类别。对每一个用户类别，进行需求诱导。软件工程师试图去理解每类用户的系统感觉。</a:t>
            </a:r>
          </a:p>
          <a:p>
            <a:r>
              <a:rPr lang="zh-CN" altLang="en-US" sz="2800" b="1" dirty="0">
                <a:latin typeface="Times New Roman" pitchFamily="18" charset="0"/>
                <a:ea typeface="楷体" pitchFamily="49" charset="-122"/>
                <a:cs typeface="Times New Roman" pitchFamily="18" charset="0"/>
              </a:rPr>
              <a:t>一旦定义好一般需求，将进行更详细的任务分析。标识、描述和精化那些用户为了达到系统目标而执行的任务。 </a:t>
            </a:r>
          </a:p>
        </p:txBody>
      </p:sp>
      <p:sp>
        <p:nvSpPr>
          <p:cNvPr id="6" name="Rectangle 2"/>
          <p:cNvSpPr>
            <a:spLocks noGrp="1" noChangeArrowheads="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5.2.3 </a:t>
            </a:r>
            <a:r>
              <a:rPr lang="zh-CN" altLang="en-US" sz="3600" b="1" dirty="0">
                <a:latin typeface="楷体" pitchFamily="49" charset="-122"/>
                <a:ea typeface="楷体" pitchFamily="49" charset="-122"/>
              </a:rPr>
              <a:t>设计过程 </a:t>
            </a:r>
          </a:p>
        </p:txBody>
      </p:sp>
    </p:spTree>
    <p:extLst>
      <p:ext uri="{BB962C8B-B14F-4D97-AF65-F5344CB8AC3E}">
        <p14:creationId xmlns:p14="http://schemas.microsoft.com/office/powerpoint/2010/main" val="7013834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87458">
                                            <p:txEl>
                                              <p:pRg st="0" end="0"/>
                                            </p:txEl>
                                          </p:spTgt>
                                        </p:tgtEl>
                                        <p:attrNameLst>
                                          <p:attrName>style.visibility</p:attrName>
                                        </p:attrNameLst>
                                      </p:cBhvr>
                                      <p:to>
                                        <p:strVal val="visible"/>
                                      </p:to>
                                    </p:set>
                                    <p:animEffect transition="in" filter="wipe(up)">
                                      <p:cBhvr>
                                        <p:cTn id="7" dur="500"/>
                                        <p:tgtEl>
                                          <p:spTgt spid="7874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87458">
                                            <p:txEl>
                                              <p:pRg st="1" end="1"/>
                                            </p:txEl>
                                          </p:spTgt>
                                        </p:tgtEl>
                                        <p:attrNameLst>
                                          <p:attrName>style.visibility</p:attrName>
                                        </p:attrNameLst>
                                      </p:cBhvr>
                                      <p:to>
                                        <p:strVal val="visible"/>
                                      </p:to>
                                    </p:set>
                                    <p:animEffect transition="in" filter="wipe(up)">
                                      <p:cBhvr>
                                        <p:cTn id="12" dur="500"/>
                                        <p:tgtEl>
                                          <p:spTgt spid="78745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导入</a:t>
            </a:r>
          </a:p>
        </p:txBody>
      </p:sp>
      <p:sp>
        <p:nvSpPr>
          <p:cNvPr id="3" name="矩形 2"/>
          <p:cNvSpPr/>
          <p:nvPr/>
        </p:nvSpPr>
        <p:spPr>
          <a:xfrm>
            <a:off x="611560" y="808331"/>
            <a:ext cx="7920880" cy="4401205"/>
          </a:xfrm>
          <a:prstGeom prst="rect">
            <a:avLst/>
          </a:prstGeom>
        </p:spPr>
        <p:txBody>
          <a:bodyPr wrap="square">
            <a:spAutoFit/>
          </a:bodyPr>
          <a:lstStyle/>
          <a:p>
            <a:pPr>
              <a:lnSpc>
                <a:spcPct val="125000"/>
              </a:lnSpc>
            </a:pPr>
            <a:r>
              <a:rPr lang="zh-CN" altLang="en-US" sz="2800" b="1" dirty="0">
                <a:latin typeface="楷体" pitchFamily="49" charset="-122"/>
                <a:ea typeface="楷体" pitchFamily="49" charset="-122"/>
              </a:rPr>
              <a:t>详细设计的基本任务：</a:t>
            </a:r>
          </a:p>
          <a:p>
            <a:pPr marL="457200" indent="-11113">
              <a:lnSpc>
                <a:spcPct val="125000"/>
              </a:lnSpc>
              <a:buFont typeface="微软雅黑" pitchFamily="2" charset="-122"/>
              <a:buChar char="⇨"/>
            </a:pPr>
            <a:r>
              <a:rPr lang="zh-CN" altLang="en-US" sz="2800" b="1" dirty="0">
                <a:latin typeface="楷体" pitchFamily="49" charset="-122"/>
                <a:ea typeface="楷体" pitchFamily="49" charset="-122"/>
              </a:rPr>
              <a:t>为每个模块进行详细的算法设计</a:t>
            </a:r>
          </a:p>
          <a:p>
            <a:pPr marL="457200" indent="-11113">
              <a:lnSpc>
                <a:spcPct val="125000"/>
              </a:lnSpc>
              <a:buFont typeface="微软雅黑" pitchFamily="2" charset="-122"/>
              <a:buChar char="⇨"/>
            </a:pPr>
            <a:r>
              <a:rPr lang="zh-CN" altLang="en-US" sz="2800" b="1" dirty="0">
                <a:latin typeface="楷体" pitchFamily="49" charset="-122"/>
                <a:ea typeface="楷体" pitchFamily="49" charset="-122"/>
              </a:rPr>
              <a:t>为模块内的数据结构进行设计</a:t>
            </a:r>
          </a:p>
          <a:p>
            <a:pPr marL="457200" indent="-11113">
              <a:lnSpc>
                <a:spcPct val="125000"/>
              </a:lnSpc>
              <a:buFont typeface="微软雅黑" pitchFamily="2" charset="-122"/>
              <a:buChar char="⇨"/>
            </a:pPr>
            <a:r>
              <a:rPr lang="zh-CN" altLang="en-US" sz="2800" b="1" dirty="0">
                <a:latin typeface="楷体" pitchFamily="49" charset="-122"/>
                <a:ea typeface="楷体" pitchFamily="49" charset="-122"/>
              </a:rPr>
              <a:t>对数据库进行物理设计</a:t>
            </a:r>
          </a:p>
          <a:p>
            <a:pPr marL="457200" indent="-11113">
              <a:lnSpc>
                <a:spcPct val="125000"/>
              </a:lnSpc>
              <a:buFont typeface="微软雅黑" pitchFamily="2" charset="-122"/>
              <a:buChar char="⇨"/>
            </a:pPr>
            <a:r>
              <a:rPr lang="zh-CN" altLang="en-US" sz="2800" b="1" dirty="0">
                <a:latin typeface="楷体" pitchFamily="49" charset="-122"/>
                <a:ea typeface="楷体" pitchFamily="49" charset="-122"/>
              </a:rPr>
              <a:t>其他设计，如：代码设计、输入／输出格式设计、人机对话设计</a:t>
            </a:r>
          </a:p>
          <a:p>
            <a:pPr marL="457200" indent="-11113">
              <a:lnSpc>
                <a:spcPct val="125000"/>
              </a:lnSpc>
              <a:buFont typeface="微软雅黑" pitchFamily="2" charset="-122"/>
              <a:buChar char="⇨"/>
            </a:pPr>
            <a:r>
              <a:rPr lang="zh-CN" altLang="en-US" sz="2800" b="1" dirty="0">
                <a:latin typeface="楷体" pitchFamily="49" charset="-122"/>
                <a:ea typeface="楷体" pitchFamily="49" charset="-122"/>
              </a:rPr>
              <a:t>编写详细设计说明书</a:t>
            </a:r>
          </a:p>
          <a:p>
            <a:pPr marL="457200" indent="-11113">
              <a:lnSpc>
                <a:spcPct val="125000"/>
              </a:lnSpc>
              <a:buFont typeface="微软雅黑" pitchFamily="2" charset="-122"/>
              <a:buChar char="⇨"/>
            </a:pPr>
            <a:r>
              <a:rPr lang="zh-CN" altLang="en-US" sz="2800" b="1" dirty="0">
                <a:latin typeface="楷体" pitchFamily="49" charset="-122"/>
                <a:ea typeface="楷体" pitchFamily="49" charset="-122"/>
              </a:rPr>
              <a:t>评审</a:t>
            </a:r>
          </a:p>
        </p:txBody>
      </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9506" name="Rectangle 2"/>
          <p:cNvSpPr>
            <a:spLocks noGrp="1" noChangeArrowheads="1"/>
          </p:cNvSpPr>
          <p:nvPr>
            <p:ph type="title"/>
          </p:nvPr>
        </p:nvSpPr>
        <p:spPr>
          <a:xfrm>
            <a:off x="389436" y="171460"/>
            <a:ext cx="8363938" cy="443198"/>
          </a:xfrm>
        </p:spPr>
        <p:txBody>
          <a:bodyPr/>
          <a:lstStyle/>
          <a:p>
            <a:r>
              <a:rPr lang="en-US" altLang="zh-CN" sz="3200" b="1" dirty="0">
                <a:latin typeface="楷体" pitchFamily="49" charset="-122"/>
                <a:ea typeface="楷体" pitchFamily="49" charset="-122"/>
              </a:rPr>
              <a:t>5.2.3 </a:t>
            </a:r>
            <a:r>
              <a:rPr lang="zh-CN" altLang="en-US" sz="3200" b="1" dirty="0">
                <a:latin typeface="楷体" pitchFamily="49" charset="-122"/>
                <a:ea typeface="楷体" pitchFamily="49" charset="-122"/>
              </a:rPr>
              <a:t>设计过程 </a:t>
            </a:r>
            <a:endParaRPr lang="zh-CN" altLang="en-US" dirty="0"/>
          </a:p>
        </p:txBody>
      </p:sp>
      <p:sp>
        <p:nvSpPr>
          <p:cNvPr id="789507" name="Rectangle 3"/>
          <p:cNvSpPr>
            <a:spLocks noGrp="1" noChangeArrowheads="1"/>
          </p:cNvSpPr>
          <p:nvPr>
            <p:ph type="body" idx="1"/>
          </p:nvPr>
        </p:nvSpPr>
        <p:spPr>
          <a:xfrm>
            <a:off x="389436" y="1085852"/>
            <a:ext cx="8363938" cy="3059299"/>
          </a:xfrm>
        </p:spPr>
        <p:txBody>
          <a:bodyPr/>
          <a:lstStyle/>
          <a:p>
            <a:pPr>
              <a:lnSpc>
                <a:spcPct val="90000"/>
              </a:lnSpc>
            </a:pPr>
            <a:r>
              <a:rPr lang="zh-CN" altLang="en-US" sz="2800" b="1" dirty="0">
                <a:latin typeface="Times New Roman" pitchFamily="18" charset="0"/>
                <a:ea typeface="楷体" pitchFamily="49" charset="-122"/>
                <a:cs typeface="Times New Roman" pitchFamily="18" charset="0"/>
              </a:rPr>
              <a:t>用户环境分析关注系统物理工作环境。通常问这样一些问题：</a:t>
            </a:r>
          </a:p>
          <a:p>
            <a:pPr lvl="1">
              <a:lnSpc>
                <a:spcPct val="90000"/>
              </a:lnSpc>
            </a:pPr>
            <a:r>
              <a:rPr lang="zh-CN" altLang="en-US" sz="2800" b="1" dirty="0">
                <a:latin typeface="Times New Roman" pitchFamily="18" charset="0"/>
                <a:ea typeface="楷体" pitchFamily="49" charset="-122"/>
                <a:cs typeface="Times New Roman" pitchFamily="18" charset="0"/>
              </a:rPr>
              <a:t>界面将物理地位于何处？</a:t>
            </a:r>
          </a:p>
          <a:p>
            <a:pPr lvl="1">
              <a:lnSpc>
                <a:spcPct val="90000"/>
              </a:lnSpc>
            </a:pPr>
            <a:r>
              <a:rPr lang="zh-CN" altLang="en-US" sz="2800" b="1" dirty="0">
                <a:latin typeface="Times New Roman" pitchFamily="18" charset="0"/>
                <a:ea typeface="楷体" pitchFamily="49" charset="-122"/>
                <a:cs typeface="Times New Roman" pitchFamily="18" charset="0"/>
              </a:rPr>
              <a:t>用户是否坐着、站着或完成其他和该界面无关的任务？</a:t>
            </a:r>
          </a:p>
          <a:p>
            <a:pPr lvl="1">
              <a:lnSpc>
                <a:spcPct val="90000"/>
              </a:lnSpc>
            </a:pPr>
            <a:r>
              <a:rPr lang="zh-CN" altLang="en-US" sz="2800" b="1" dirty="0">
                <a:latin typeface="Times New Roman" pitchFamily="18" charset="0"/>
                <a:ea typeface="楷体" pitchFamily="49" charset="-122"/>
                <a:cs typeface="Times New Roman" pitchFamily="18" charset="0"/>
              </a:rPr>
              <a:t>界面硬件是否适应空间、光线或噪音的约束？</a:t>
            </a:r>
          </a:p>
          <a:p>
            <a:pPr lvl="1">
              <a:lnSpc>
                <a:spcPct val="90000"/>
              </a:lnSpc>
            </a:pPr>
            <a:r>
              <a:rPr lang="zh-CN" altLang="en-US" sz="2800" b="1" dirty="0">
                <a:latin typeface="Times New Roman" pitchFamily="18" charset="0"/>
                <a:ea typeface="楷体" pitchFamily="49" charset="-122"/>
                <a:cs typeface="Times New Roman" pitchFamily="18" charset="0"/>
              </a:rPr>
              <a:t>是否需要考虑特殊的由环境因素驱动的人的因素？ </a:t>
            </a:r>
          </a:p>
        </p:txBody>
      </p:sp>
    </p:spTree>
    <p:extLst>
      <p:ext uri="{BB962C8B-B14F-4D97-AF65-F5344CB8AC3E}">
        <p14:creationId xmlns:p14="http://schemas.microsoft.com/office/powerpoint/2010/main" val="31787783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89507">
                                            <p:txEl>
                                              <p:pRg st="0" end="0"/>
                                            </p:txEl>
                                          </p:spTgt>
                                        </p:tgtEl>
                                        <p:attrNameLst>
                                          <p:attrName>style.visibility</p:attrName>
                                        </p:attrNameLst>
                                      </p:cBhvr>
                                      <p:to>
                                        <p:strVal val="visible"/>
                                      </p:to>
                                    </p:set>
                                    <p:animEffect transition="in" filter="wipe(up)">
                                      <p:cBhvr>
                                        <p:cTn id="7" dur="500"/>
                                        <p:tgtEl>
                                          <p:spTgt spid="78950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89507">
                                            <p:txEl>
                                              <p:pRg st="1" end="1"/>
                                            </p:txEl>
                                          </p:spTgt>
                                        </p:tgtEl>
                                        <p:attrNameLst>
                                          <p:attrName>style.visibility</p:attrName>
                                        </p:attrNameLst>
                                      </p:cBhvr>
                                      <p:to>
                                        <p:strVal val="visible"/>
                                      </p:to>
                                    </p:set>
                                    <p:animEffect transition="in" filter="wipe(up)">
                                      <p:cBhvr>
                                        <p:cTn id="12" dur="500"/>
                                        <p:tgtEl>
                                          <p:spTgt spid="78950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89507">
                                            <p:txEl>
                                              <p:pRg st="2" end="2"/>
                                            </p:txEl>
                                          </p:spTgt>
                                        </p:tgtEl>
                                        <p:attrNameLst>
                                          <p:attrName>style.visibility</p:attrName>
                                        </p:attrNameLst>
                                      </p:cBhvr>
                                      <p:to>
                                        <p:strVal val="visible"/>
                                      </p:to>
                                    </p:set>
                                    <p:animEffect transition="in" filter="wipe(up)">
                                      <p:cBhvr>
                                        <p:cTn id="17" dur="500"/>
                                        <p:tgtEl>
                                          <p:spTgt spid="78950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89507">
                                            <p:txEl>
                                              <p:pRg st="3" end="3"/>
                                            </p:txEl>
                                          </p:spTgt>
                                        </p:tgtEl>
                                        <p:attrNameLst>
                                          <p:attrName>style.visibility</p:attrName>
                                        </p:attrNameLst>
                                      </p:cBhvr>
                                      <p:to>
                                        <p:strVal val="visible"/>
                                      </p:to>
                                    </p:set>
                                    <p:animEffect transition="in" filter="wipe(up)">
                                      <p:cBhvr>
                                        <p:cTn id="22" dur="500"/>
                                        <p:tgtEl>
                                          <p:spTgt spid="789507">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89507">
                                            <p:txEl>
                                              <p:pRg st="4" end="4"/>
                                            </p:txEl>
                                          </p:spTgt>
                                        </p:tgtEl>
                                        <p:attrNameLst>
                                          <p:attrName>style.visibility</p:attrName>
                                        </p:attrNameLst>
                                      </p:cBhvr>
                                      <p:to>
                                        <p:strVal val="visible"/>
                                      </p:to>
                                    </p:set>
                                    <p:animEffect transition="in" filter="wipe(up)">
                                      <p:cBhvr>
                                        <p:cTn id="27" dur="500"/>
                                        <p:tgtEl>
                                          <p:spTgt spid="789507">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389436" y="171460"/>
            <a:ext cx="8363938" cy="443198"/>
          </a:xfrm>
        </p:spPr>
        <p:txBody>
          <a:bodyPr/>
          <a:lstStyle/>
          <a:p>
            <a:r>
              <a:rPr lang="en-US" altLang="zh-CN" sz="3200" b="1" dirty="0">
                <a:latin typeface="楷体" pitchFamily="49" charset="-122"/>
                <a:ea typeface="楷体" pitchFamily="49" charset="-122"/>
              </a:rPr>
              <a:t>5.2.3 </a:t>
            </a:r>
            <a:r>
              <a:rPr lang="zh-CN" altLang="en-US" sz="3200" b="1" dirty="0">
                <a:latin typeface="楷体" pitchFamily="49" charset="-122"/>
                <a:ea typeface="楷体" pitchFamily="49" charset="-122"/>
              </a:rPr>
              <a:t>设计过程 </a:t>
            </a:r>
            <a:endParaRPr lang="zh-CN" altLang="en-US" dirty="0"/>
          </a:p>
        </p:txBody>
      </p:sp>
      <p:sp>
        <p:nvSpPr>
          <p:cNvPr id="791555" name="Rectangle 3"/>
          <p:cNvSpPr>
            <a:spLocks noGrp="1" noChangeArrowheads="1"/>
          </p:cNvSpPr>
          <p:nvPr>
            <p:ph type="body" idx="1"/>
          </p:nvPr>
        </p:nvSpPr>
        <p:spPr>
          <a:xfrm>
            <a:off x="381000" y="940595"/>
            <a:ext cx="8511480" cy="3575372"/>
          </a:xfrm>
        </p:spPr>
        <p:txBody>
          <a:bodyPr/>
          <a:lstStyle/>
          <a:p>
            <a:r>
              <a:rPr lang="zh-CN" altLang="en-US" sz="2800" b="1" dirty="0">
                <a:latin typeface="Times New Roman" pitchFamily="18" charset="0"/>
                <a:ea typeface="楷体" pitchFamily="49" charset="-122"/>
                <a:cs typeface="Times New Roman" pitchFamily="18" charset="0"/>
              </a:rPr>
              <a:t>界面设计的目标是定义一组界面对象和动作（以及它们的屏幕表示）。设计完成后，软件工程师根据设计方案，使用实现工具完成界面的构造。</a:t>
            </a:r>
          </a:p>
          <a:p>
            <a:r>
              <a:rPr lang="zh-CN" altLang="en-US" sz="2800" b="1" dirty="0">
                <a:latin typeface="Times New Roman" pitchFamily="18" charset="0"/>
                <a:ea typeface="楷体" pitchFamily="49" charset="-122"/>
                <a:cs typeface="Times New Roman" pitchFamily="18" charset="0"/>
              </a:rPr>
              <a:t>界面确认关注：</a:t>
            </a:r>
          </a:p>
          <a:p>
            <a:pPr lvl="1"/>
            <a:r>
              <a:rPr lang="zh-CN" altLang="en-US" sz="2800" b="1" dirty="0">
                <a:latin typeface="Times New Roman" pitchFamily="18" charset="0"/>
                <a:ea typeface="楷体" pitchFamily="49" charset="-122"/>
                <a:cs typeface="Times New Roman" pitchFamily="18" charset="0"/>
              </a:rPr>
              <a:t>界面正确地实现每个用户任务的程度、适应所有任务变更的能力以及达到所有一般用户需求的能力；</a:t>
            </a:r>
          </a:p>
          <a:p>
            <a:pPr lvl="1"/>
            <a:r>
              <a:rPr lang="zh-CN" altLang="en-US" sz="2800" b="1" dirty="0">
                <a:latin typeface="Times New Roman" pitchFamily="18" charset="0"/>
                <a:ea typeface="楷体" pitchFamily="49" charset="-122"/>
                <a:cs typeface="Times New Roman" pitchFamily="18" charset="0"/>
              </a:rPr>
              <a:t>界面容易使用和学习的程度；</a:t>
            </a:r>
          </a:p>
          <a:p>
            <a:pPr lvl="1"/>
            <a:r>
              <a:rPr lang="zh-CN" altLang="en-US" sz="2800" b="1" dirty="0">
                <a:latin typeface="Times New Roman" pitchFamily="18" charset="0"/>
                <a:ea typeface="楷体" pitchFamily="49" charset="-122"/>
                <a:cs typeface="Times New Roman" pitchFamily="18" charset="0"/>
              </a:rPr>
              <a:t>用户接受界面作为它们工作中有用工具的程度。</a:t>
            </a:r>
          </a:p>
        </p:txBody>
      </p:sp>
    </p:spTree>
    <p:extLst>
      <p:ext uri="{BB962C8B-B14F-4D97-AF65-F5344CB8AC3E}">
        <p14:creationId xmlns:p14="http://schemas.microsoft.com/office/powerpoint/2010/main" val="28471302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91555">
                                            <p:txEl>
                                              <p:pRg st="0" end="0"/>
                                            </p:txEl>
                                          </p:spTgt>
                                        </p:tgtEl>
                                        <p:attrNameLst>
                                          <p:attrName>style.visibility</p:attrName>
                                        </p:attrNameLst>
                                      </p:cBhvr>
                                      <p:to>
                                        <p:strVal val="visible"/>
                                      </p:to>
                                    </p:set>
                                    <p:animEffect transition="in" filter="wipe(up)">
                                      <p:cBhvr>
                                        <p:cTn id="7" dur="500"/>
                                        <p:tgtEl>
                                          <p:spTgt spid="79155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91555">
                                            <p:txEl>
                                              <p:pRg st="1" end="1"/>
                                            </p:txEl>
                                          </p:spTgt>
                                        </p:tgtEl>
                                        <p:attrNameLst>
                                          <p:attrName>style.visibility</p:attrName>
                                        </p:attrNameLst>
                                      </p:cBhvr>
                                      <p:to>
                                        <p:strVal val="visible"/>
                                      </p:to>
                                    </p:set>
                                    <p:animEffect transition="in" filter="wipe(up)">
                                      <p:cBhvr>
                                        <p:cTn id="12" dur="500"/>
                                        <p:tgtEl>
                                          <p:spTgt spid="79155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91555">
                                            <p:txEl>
                                              <p:pRg st="2" end="2"/>
                                            </p:txEl>
                                          </p:spTgt>
                                        </p:tgtEl>
                                        <p:attrNameLst>
                                          <p:attrName>style.visibility</p:attrName>
                                        </p:attrNameLst>
                                      </p:cBhvr>
                                      <p:to>
                                        <p:strVal val="visible"/>
                                      </p:to>
                                    </p:set>
                                    <p:animEffect transition="in" filter="wipe(up)">
                                      <p:cBhvr>
                                        <p:cTn id="17" dur="500"/>
                                        <p:tgtEl>
                                          <p:spTgt spid="79155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91555">
                                            <p:txEl>
                                              <p:pRg st="3" end="3"/>
                                            </p:txEl>
                                          </p:spTgt>
                                        </p:tgtEl>
                                        <p:attrNameLst>
                                          <p:attrName>style.visibility</p:attrName>
                                        </p:attrNameLst>
                                      </p:cBhvr>
                                      <p:to>
                                        <p:strVal val="visible"/>
                                      </p:to>
                                    </p:set>
                                    <p:animEffect transition="in" filter="wipe(up)">
                                      <p:cBhvr>
                                        <p:cTn id="22" dur="500"/>
                                        <p:tgtEl>
                                          <p:spTgt spid="79155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91555">
                                            <p:txEl>
                                              <p:pRg st="4" end="4"/>
                                            </p:txEl>
                                          </p:spTgt>
                                        </p:tgtEl>
                                        <p:attrNameLst>
                                          <p:attrName>style.visibility</p:attrName>
                                        </p:attrNameLst>
                                      </p:cBhvr>
                                      <p:to>
                                        <p:strVal val="visible"/>
                                      </p:to>
                                    </p:set>
                                    <p:animEffect transition="in" filter="wipe(up)">
                                      <p:cBhvr>
                                        <p:cTn id="27" dur="500"/>
                                        <p:tgtEl>
                                          <p:spTgt spid="79155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5650" name="Rectangle 2"/>
          <p:cNvSpPr>
            <a:spLocks noGrp="1" noChangeArrowheads="1"/>
          </p:cNvSpPr>
          <p:nvPr>
            <p:ph type="title"/>
          </p:nvPr>
        </p:nvSpPr>
        <p:spPr/>
        <p:txBody>
          <a:bodyPr/>
          <a:lstStyle/>
          <a:p>
            <a:r>
              <a:rPr lang="zh-CN" altLang="en-US" sz="3200" b="1" dirty="0">
                <a:latin typeface="楷体" pitchFamily="49" charset="-122"/>
                <a:ea typeface="楷体" pitchFamily="49" charset="-122"/>
              </a:rPr>
              <a:t>人机界面设计中涉及的模型 </a:t>
            </a:r>
          </a:p>
        </p:txBody>
      </p:sp>
      <p:sp>
        <p:nvSpPr>
          <p:cNvPr id="795651" name="Rectangle 3"/>
          <p:cNvSpPr>
            <a:spLocks noGrp="1" noChangeArrowheads="1"/>
          </p:cNvSpPr>
          <p:nvPr>
            <p:ph type="body" idx="1"/>
          </p:nvPr>
        </p:nvSpPr>
        <p:spPr>
          <a:xfrm>
            <a:off x="389436" y="1085852"/>
            <a:ext cx="8363938" cy="3576364"/>
          </a:xfrm>
        </p:spPr>
        <p:txBody>
          <a:bodyPr/>
          <a:lstStyle/>
          <a:p>
            <a:r>
              <a:rPr lang="zh-CN" altLang="en-US" sz="2800" b="1" dirty="0">
                <a:solidFill>
                  <a:srgbClr val="FF3300"/>
                </a:solidFill>
                <a:latin typeface="楷体" pitchFamily="49" charset="-122"/>
                <a:ea typeface="楷体" pitchFamily="49" charset="-122"/>
              </a:rPr>
              <a:t>软件工程师创建的设计模型（</a:t>
            </a:r>
            <a:r>
              <a:rPr lang="en-US" altLang="zh-CN" sz="2800" b="1" dirty="0">
                <a:solidFill>
                  <a:srgbClr val="FF3300"/>
                </a:solidFill>
                <a:latin typeface="楷体" pitchFamily="49" charset="-122"/>
                <a:ea typeface="楷体" pitchFamily="49" charset="-122"/>
              </a:rPr>
              <a:t>design model</a:t>
            </a:r>
            <a:r>
              <a:rPr lang="zh-CN" altLang="en-US" sz="2800" b="1" dirty="0">
                <a:solidFill>
                  <a:srgbClr val="FF3300"/>
                </a:solidFill>
                <a:latin typeface="楷体" pitchFamily="49" charset="-122"/>
                <a:ea typeface="楷体" pitchFamily="49" charset="-122"/>
              </a:rPr>
              <a:t>）</a:t>
            </a:r>
            <a:r>
              <a:rPr lang="zh-CN" altLang="en-US" sz="2800" b="1" dirty="0">
                <a:latin typeface="楷体" pitchFamily="49" charset="-122"/>
                <a:ea typeface="楷体" pitchFamily="49" charset="-122"/>
              </a:rPr>
              <a:t>：整个系统设计模型包括对软件的数据结构、体系结构、界面和过程的表示。界面设计往往是设计模型的附带结果。</a:t>
            </a:r>
          </a:p>
          <a:p>
            <a:r>
              <a:rPr lang="zh-CN" altLang="en-US" sz="2800" b="1" dirty="0">
                <a:solidFill>
                  <a:srgbClr val="FF3300"/>
                </a:solidFill>
                <a:latin typeface="楷体" pitchFamily="49" charset="-122"/>
                <a:ea typeface="楷体" pitchFamily="49" charset="-122"/>
              </a:rPr>
              <a:t>人机工程师创建的用户模型（</a:t>
            </a:r>
            <a:r>
              <a:rPr lang="en-US" altLang="zh-CN" sz="2800" b="1" dirty="0">
                <a:solidFill>
                  <a:srgbClr val="FF3300"/>
                </a:solidFill>
                <a:latin typeface="楷体" pitchFamily="49" charset="-122"/>
                <a:ea typeface="楷体" pitchFamily="49" charset="-122"/>
              </a:rPr>
              <a:t>user model</a:t>
            </a:r>
            <a:r>
              <a:rPr lang="zh-CN" altLang="en-US" sz="2800" b="1" dirty="0">
                <a:solidFill>
                  <a:srgbClr val="FF3300"/>
                </a:solidFill>
                <a:latin typeface="楷体" pitchFamily="49" charset="-122"/>
                <a:ea typeface="楷体" pitchFamily="49" charset="-122"/>
              </a:rPr>
              <a:t>）：</a:t>
            </a:r>
            <a:r>
              <a:rPr lang="zh-CN" altLang="en-US" sz="2800" b="1" dirty="0">
                <a:latin typeface="楷体" pitchFamily="49" charset="-122"/>
                <a:ea typeface="楷体" pitchFamily="49" charset="-122"/>
              </a:rPr>
              <a:t>用户模型描述系统终端用户的特点。设计前，应对用户分类，了解用户的特点，包括年龄、性别、实际能力（</a:t>
            </a:r>
            <a:r>
              <a:rPr lang="en-US" altLang="zh-CN" sz="2800" b="1" dirty="0">
                <a:latin typeface="楷体" pitchFamily="49" charset="-122"/>
                <a:ea typeface="楷体" pitchFamily="49" charset="-122"/>
              </a:rPr>
              <a:t>physical abilities</a:t>
            </a:r>
            <a:r>
              <a:rPr lang="zh-CN" altLang="en-US" sz="2800" b="1" dirty="0">
                <a:latin typeface="楷体" pitchFamily="49" charset="-122"/>
                <a:ea typeface="楷体" pitchFamily="49" charset="-122"/>
              </a:rPr>
              <a:t>）、教育、文化和种族背景、动机、目的以及个性。</a:t>
            </a:r>
          </a:p>
        </p:txBody>
      </p:sp>
    </p:spTree>
    <p:extLst>
      <p:ext uri="{BB962C8B-B14F-4D97-AF65-F5344CB8AC3E}">
        <p14:creationId xmlns:p14="http://schemas.microsoft.com/office/powerpoint/2010/main" val="15695000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95651">
                                            <p:txEl>
                                              <p:pRg st="0" end="0"/>
                                            </p:txEl>
                                          </p:spTgt>
                                        </p:tgtEl>
                                        <p:attrNameLst>
                                          <p:attrName>style.visibility</p:attrName>
                                        </p:attrNameLst>
                                      </p:cBhvr>
                                      <p:to>
                                        <p:strVal val="visible"/>
                                      </p:to>
                                    </p:set>
                                    <p:animEffect transition="in" filter="wipe(up)">
                                      <p:cBhvr>
                                        <p:cTn id="7" dur="500"/>
                                        <p:tgtEl>
                                          <p:spTgt spid="79565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95651">
                                            <p:txEl>
                                              <p:pRg st="1" end="1"/>
                                            </p:txEl>
                                          </p:spTgt>
                                        </p:tgtEl>
                                        <p:attrNameLst>
                                          <p:attrName>style.visibility</p:attrName>
                                        </p:attrNameLst>
                                      </p:cBhvr>
                                      <p:to>
                                        <p:strVal val="visible"/>
                                      </p:to>
                                    </p:set>
                                    <p:animEffect transition="in" filter="wipe(up)">
                                      <p:cBhvr>
                                        <p:cTn id="12" dur="500"/>
                                        <p:tgtEl>
                                          <p:spTgt spid="79565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7698" name="Rectangle 2"/>
          <p:cNvSpPr>
            <a:spLocks noGrp="1" noChangeArrowheads="1"/>
          </p:cNvSpPr>
          <p:nvPr>
            <p:ph type="body" idx="1"/>
          </p:nvPr>
        </p:nvSpPr>
        <p:spPr>
          <a:xfrm>
            <a:off x="395536" y="145963"/>
            <a:ext cx="8496944" cy="4825937"/>
          </a:xfrm>
        </p:spPr>
        <p:txBody>
          <a:bodyPr/>
          <a:lstStyle/>
          <a:p>
            <a:r>
              <a:rPr lang="zh-CN" altLang="en-US" sz="2800" b="1" dirty="0">
                <a:latin typeface="楷体" pitchFamily="49" charset="-122"/>
                <a:ea typeface="楷体" pitchFamily="49" charset="-122"/>
              </a:rPr>
              <a:t>终端用户在脑海里对界面产生的映象，称为</a:t>
            </a:r>
            <a:r>
              <a:rPr lang="zh-CN" altLang="en-US" sz="2800" b="1" dirty="0">
                <a:solidFill>
                  <a:srgbClr val="FF3300"/>
                </a:solidFill>
                <a:latin typeface="楷体" pitchFamily="49" charset="-122"/>
                <a:ea typeface="楷体" pitchFamily="49" charset="-122"/>
              </a:rPr>
              <a:t>用户的模型（</a:t>
            </a:r>
            <a:r>
              <a:rPr lang="en-US" altLang="zh-CN" sz="2800" b="1" dirty="0">
                <a:solidFill>
                  <a:srgbClr val="FF3300"/>
                </a:solidFill>
                <a:latin typeface="楷体" pitchFamily="49" charset="-122"/>
                <a:ea typeface="楷体" pitchFamily="49" charset="-122"/>
              </a:rPr>
              <a:t>user´s model</a:t>
            </a:r>
            <a:r>
              <a:rPr lang="zh-CN" altLang="en-US" sz="2800" b="1" dirty="0">
                <a:solidFill>
                  <a:srgbClr val="FF3300"/>
                </a:solidFill>
                <a:latin typeface="楷体" pitchFamily="49" charset="-122"/>
                <a:ea typeface="楷体" pitchFamily="49" charset="-122"/>
              </a:rPr>
              <a:t>）或系统感觉（</a:t>
            </a:r>
            <a:r>
              <a:rPr lang="en-US" altLang="zh-CN" sz="2800" b="1" dirty="0">
                <a:solidFill>
                  <a:srgbClr val="FF3300"/>
                </a:solidFill>
                <a:latin typeface="楷体" pitchFamily="49" charset="-122"/>
                <a:ea typeface="楷体" pitchFamily="49" charset="-122"/>
              </a:rPr>
              <a:t>system perception</a:t>
            </a:r>
            <a:r>
              <a:rPr lang="zh-CN" altLang="en-US" sz="2800" b="1" dirty="0">
                <a:solidFill>
                  <a:srgbClr val="FF3300"/>
                </a:solidFill>
                <a:latin typeface="楷体" pitchFamily="49" charset="-122"/>
                <a:ea typeface="楷体" pitchFamily="49" charset="-122"/>
              </a:rPr>
              <a:t>）</a:t>
            </a:r>
            <a:r>
              <a:rPr lang="zh-CN" altLang="en-US" sz="2800" b="1" dirty="0">
                <a:latin typeface="楷体" pitchFamily="49" charset="-122"/>
                <a:ea typeface="楷体" pitchFamily="49" charset="-122"/>
              </a:rPr>
              <a:t>：系统感觉是终端用户主观想象的系统映象，它描述了期望的系统能提供的操作，其描述的精确程度依赖于终端用户对软件的熟悉程度。</a:t>
            </a:r>
            <a:endParaRPr lang="en-US" altLang="zh-CN" sz="2800" b="1" dirty="0">
              <a:latin typeface="楷体" pitchFamily="49" charset="-122"/>
              <a:ea typeface="楷体" pitchFamily="49" charset="-122"/>
            </a:endParaRPr>
          </a:p>
          <a:p>
            <a:endParaRPr lang="zh-CN" altLang="en-US" sz="2800" b="1" dirty="0">
              <a:latin typeface="楷体" pitchFamily="49" charset="-122"/>
              <a:ea typeface="楷体" pitchFamily="49" charset="-122"/>
            </a:endParaRPr>
          </a:p>
          <a:p>
            <a:r>
              <a:rPr lang="zh-CN" altLang="en-US" sz="2800" b="1" dirty="0">
                <a:solidFill>
                  <a:srgbClr val="FF3300"/>
                </a:solidFill>
                <a:latin typeface="楷体" pitchFamily="49" charset="-122"/>
                <a:ea typeface="楷体" pitchFamily="49" charset="-122"/>
              </a:rPr>
              <a:t>系统实现者创建的系统映象（</a:t>
            </a:r>
            <a:r>
              <a:rPr lang="en-US" altLang="zh-CN" sz="2800" b="1" dirty="0">
                <a:solidFill>
                  <a:srgbClr val="FF3300"/>
                </a:solidFill>
                <a:latin typeface="楷体" pitchFamily="49" charset="-122"/>
                <a:ea typeface="楷体" pitchFamily="49" charset="-122"/>
              </a:rPr>
              <a:t>system image</a:t>
            </a:r>
            <a:r>
              <a:rPr lang="zh-CN" altLang="en-US" sz="2800" b="1" dirty="0">
                <a:solidFill>
                  <a:srgbClr val="FF3300"/>
                </a:solidFill>
                <a:latin typeface="楷体" pitchFamily="49" charset="-122"/>
                <a:ea typeface="楷体" pitchFamily="49" charset="-122"/>
              </a:rPr>
              <a:t>）</a:t>
            </a:r>
            <a:r>
              <a:rPr lang="zh-CN" altLang="en-US" sz="2800" b="1" dirty="0">
                <a:latin typeface="楷体" pitchFamily="49" charset="-122"/>
                <a:ea typeface="楷体" pitchFamily="49" charset="-122"/>
              </a:rPr>
              <a:t>：系统映象包括基于计算机的系统的外在表示（界面的观感）和用来描述系统语法和语义的支撑信息（书、手册、录像带、帮助文件）。如果系统映象和系统感觉是一致的，用户就会对软件感到很舒服，使用起来就很有效。</a:t>
            </a:r>
            <a:endParaRPr lang="en-US" altLang="zh-CN" sz="2800" b="1" dirty="0">
              <a:latin typeface="楷体" pitchFamily="49" charset="-122"/>
              <a:ea typeface="楷体" pitchFamily="49" charset="-122"/>
            </a:endParaRPr>
          </a:p>
        </p:txBody>
      </p:sp>
    </p:spTree>
    <p:extLst>
      <p:ext uri="{BB962C8B-B14F-4D97-AF65-F5344CB8AC3E}">
        <p14:creationId xmlns:p14="http://schemas.microsoft.com/office/powerpoint/2010/main" val="37058599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97698">
                                            <p:txEl>
                                              <p:pRg st="0" end="0"/>
                                            </p:txEl>
                                          </p:spTgt>
                                        </p:tgtEl>
                                        <p:attrNameLst>
                                          <p:attrName>style.visibility</p:attrName>
                                        </p:attrNameLst>
                                      </p:cBhvr>
                                      <p:to>
                                        <p:strVal val="visible"/>
                                      </p:to>
                                    </p:set>
                                    <p:animEffect transition="in" filter="wipe(up)">
                                      <p:cBhvr>
                                        <p:cTn id="7" dur="500"/>
                                        <p:tgtEl>
                                          <p:spTgt spid="79769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97698">
                                            <p:txEl>
                                              <p:pRg st="2" end="2"/>
                                            </p:txEl>
                                          </p:spTgt>
                                        </p:tgtEl>
                                        <p:attrNameLst>
                                          <p:attrName>style.visibility</p:attrName>
                                        </p:attrNameLst>
                                      </p:cBhvr>
                                      <p:to>
                                        <p:strVal val="visible"/>
                                      </p:to>
                                    </p:set>
                                    <p:animEffect transition="in" filter="wipe(up)">
                                      <p:cBhvr>
                                        <p:cTn id="12" dur="500"/>
                                        <p:tgtEl>
                                          <p:spTgt spid="797698">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554" name="Rectangle 2"/>
          <p:cNvSpPr>
            <a:spLocks noGrp="1" noChangeArrowheads="1"/>
          </p:cNvSpPr>
          <p:nvPr>
            <p:ph type="title"/>
          </p:nvPr>
        </p:nvSpPr>
        <p:spPr>
          <a:xfrm>
            <a:off x="389436" y="171460"/>
            <a:ext cx="8363938" cy="443198"/>
          </a:xfrm>
        </p:spPr>
        <p:txBody>
          <a:bodyPr/>
          <a:lstStyle/>
          <a:p>
            <a:r>
              <a:rPr lang="en-US" altLang="zh-CN" sz="3200" b="1" dirty="0">
                <a:latin typeface="楷体" pitchFamily="49" charset="-122"/>
                <a:ea typeface="楷体" pitchFamily="49" charset="-122"/>
              </a:rPr>
              <a:t>5.2.3 </a:t>
            </a:r>
            <a:r>
              <a:rPr lang="zh-CN" altLang="en-US" sz="3200" b="1" dirty="0">
                <a:latin typeface="楷体" pitchFamily="49" charset="-122"/>
                <a:ea typeface="楷体" pitchFamily="49" charset="-122"/>
              </a:rPr>
              <a:t>设计过程 </a:t>
            </a:r>
            <a:endParaRPr lang="zh-CN" altLang="en-US" dirty="0"/>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1228630"/>
            <a:ext cx="7872868" cy="3200400"/>
          </a:xfrm>
          <a:prstGeom prst="rect">
            <a:avLst/>
          </a:prstGeom>
          <a:ln>
            <a:noFill/>
          </a:ln>
          <a:effectLst>
            <a:softEdge rad="112500"/>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969718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 </a:t>
            </a:r>
            <a:r>
              <a:rPr lang="zh-CN" altLang="en-US" sz="3600" b="1" dirty="0">
                <a:latin typeface="楷体" pitchFamily="49" charset="-122"/>
                <a:ea typeface="楷体" pitchFamily="49" charset="-122"/>
              </a:rPr>
              <a:t>人机界面设计</a:t>
            </a:r>
            <a:endParaRPr lang="zh-CN" altLang="en-US" b="1" dirty="0">
              <a:latin typeface="楷体" pitchFamily="49" charset="-122"/>
              <a:ea typeface="楷体" pitchFamily="49" charset="-122"/>
            </a:endParaRPr>
          </a:p>
        </p:txBody>
      </p:sp>
      <p:graphicFrame>
        <p:nvGraphicFramePr>
          <p:cNvPr id="3" name="图示 2"/>
          <p:cNvGraphicFramePr/>
          <p:nvPr>
            <p:extLst>
              <p:ext uri="{D42A27DB-BD31-4B8C-83A1-F6EECF244321}">
                <p14:modId xmlns:p14="http://schemas.microsoft.com/office/powerpoint/2010/main" val="2819717622"/>
              </p:ext>
            </p:extLst>
          </p:nvPr>
        </p:nvGraphicFramePr>
        <p:xfrm>
          <a:off x="1547664" y="84355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18468850"/>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5.2.4 </a:t>
            </a:r>
            <a:r>
              <a:rPr lang="zh-CN" altLang="en-US" sz="3600" b="1" dirty="0">
                <a:latin typeface="楷体" pitchFamily="49" charset="-122"/>
                <a:ea typeface="楷体" pitchFamily="49" charset="-122"/>
              </a:rPr>
              <a:t>设计问题</a:t>
            </a:r>
            <a:endParaRPr lang="zh-CN" altLang="en-US" dirty="0"/>
          </a:p>
        </p:txBody>
      </p:sp>
      <p:graphicFrame>
        <p:nvGraphicFramePr>
          <p:cNvPr id="4" name="内容占位符 3"/>
          <p:cNvGraphicFramePr>
            <a:graphicFrameLocks noGrp="1"/>
          </p:cNvGraphicFramePr>
          <p:nvPr>
            <p:ph idx="1"/>
            <p:extLst>
              <p:ext uri="{D42A27DB-BD31-4B8C-83A1-F6EECF244321}">
                <p14:modId xmlns:p14="http://schemas.microsoft.com/office/powerpoint/2010/main" val="3983032181"/>
              </p:ext>
            </p:extLst>
          </p:nvPr>
        </p:nvGraphicFramePr>
        <p:xfrm>
          <a:off x="1547664" y="987574"/>
          <a:ext cx="6415310" cy="357413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99823963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DDD0E3F2-881E-4109-88A6-2F83620F19A5}"/>
                                            </p:graphicEl>
                                          </p:spTgt>
                                        </p:tgtEl>
                                        <p:attrNameLst>
                                          <p:attrName>style.visibility</p:attrName>
                                        </p:attrNameLst>
                                      </p:cBhvr>
                                      <p:to>
                                        <p:strVal val="visible"/>
                                      </p:to>
                                    </p:set>
                                    <p:animEffect transition="in" filter="fade">
                                      <p:cBhvr>
                                        <p:cTn id="7" dur="500"/>
                                        <p:tgtEl>
                                          <p:spTgt spid="4">
                                            <p:graphicEl>
                                              <a:dgm id="{DDD0E3F2-881E-4109-88A6-2F83620F19A5}"/>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122BB59D-DE69-4BAB-AACD-1E40DEB03F82}"/>
                                            </p:graphicEl>
                                          </p:spTgt>
                                        </p:tgtEl>
                                        <p:attrNameLst>
                                          <p:attrName>style.visibility</p:attrName>
                                        </p:attrNameLst>
                                      </p:cBhvr>
                                      <p:to>
                                        <p:strVal val="visible"/>
                                      </p:to>
                                    </p:set>
                                    <p:animEffect transition="in" filter="fade">
                                      <p:cBhvr>
                                        <p:cTn id="12" dur="500"/>
                                        <p:tgtEl>
                                          <p:spTgt spid="4">
                                            <p:graphicEl>
                                              <a:dgm id="{122BB59D-DE69-4BAB-AACD-1E40DEB03F82}"/>
                                            </p:graphic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graphicEl>
                                              <a:dgm id="{3C73677B-600D-4C37-AD21-FEF90178C08E}"/>
                                            </p:graphicEl>
                                          </p:spTgt>
                                        </p:tgtEl>
                                        <p:attrNameLst>
                                          <p:attrName>style.visibility</p:attrName>
                                        </p:attrNameLst>
                                      </p:cBhvr>
                                      <p:to>
                                        <p:strVal val="visible"/>
                                      </p:to>
                                    </p:set>
                                    <p:animEffect transition="in" filter="fade">
                                      <p:cBhvr>
                                        <p:cTn id="17" dur="500"/>
                                        <p:tgtEl>
                                          <p:spTgt spid="4">
                                            <p:graphicEl>
                                              <a:dgm id="{3C73677B-600D-4C37-AD21-FEF90178C08E}"/>
                                            </p:graphic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
                                            <p:graphicEl>
                                              <a:dgm id="{4574C281-F287-44EE-BF0F-A9B70406C501}"/>
                                            </p:graphicEl>
                                          </p:spTgt>
                                        </p:tgtEl>
                                        <p:attrNameLst>
                                          <p:attrName>style.visibility</p:attrName>
                                        </p:attrNameLst>
                                      </p:cBhvr>
                                      <p:to>
                                        <p:strVal val="visible"/>
                                      </p:to>
                                    </p:set>
                                    <p:animEffect transition="in" filter="fade">
                                      <p:cBhvr>
                                        <p:cTn id="22" dur="500"/>
                                        <p:tgtEl>
                                          <p:spTgt spid="4">
                                            <p:graphicEl>
                                              <a:dgm id="{4574C281-F287-44EE-BF0F-A9B70406C501}"/>
                                            </p:graphic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graphicEl>
                                              <a:dgm id="{610CEA46-DAC4-477D-BB7A-6CF85092E9A1}"/>
                                            </p:graphicEl>
                                          </p:spTgt>
                                        </p:tgtEl>
                                        <p:attrNameLst>
                                          <p:attrName>style.visibility</p:attrName>
                                        </p:attrNameLst>
                                      </p:cBhvr>
                                      <p:to>
                                        <p:strVal val="visible"/>
                                      </p:to>
                                    </p:set>
                                    <p:animEffect transition="in" filter="fade">
                                      <p:cBhvr>
                                        <p:cTn id="27" dur="500"/>
                                        <p:tgtEl>
                                          <p:spTgt spid="4">
                                            <p:graphicEl>
                                              <a:dgm id="{610CEA46-DAC4-477D-BB7A-6CF85092E9A1}"/>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1</a:t>
            </a:r>
            <a:r>
              <a:rPr lang="zh-CN" altLang="en-US" sz="3600" b="1" dirty="0">
                <a:latin typeface="楷体" pitchFamily="49" charset="-122"/>
                <a:ea typeface="楷体" pitchFamily="49" charset="-122"/>
              </a:rPr>
              <a:t>）系统响应时间</a:t>
            </a:r>
            <a:endParaRPr lang="zh-CN" altLang="zh-CN" sz="3600" b="1" dirty="0">
              <a:latin typeface="楷体" pitchFamily="49" charset="-122"/>
              <a:ea typeface="楷体" pitchFamily="49" charset="-122"/>
            </a:endParaRPr>
          </a:p>
        </p:txBody>
      </p:sp>
      <p:sp>
        <p:nvSpPr>
          <p:cNvPr id="517123" name="Rectangle 3"/>
          <p:cNvSpPr>
            <a:spLocks noGrp="1" noChangeArrowheads="1"/>
          </p:cNvSpPr>
          <p:nvPr>
            <p:ph type="body" idx="1"/>
          </p:nvPr>
        </p:nvSpPr>
        <p:spPr>
          <a:xfrm>
            <a:off x="389436" y="1085852"/>
            <a:ext cx="8363938" cy="2197525"/>
          </a:xfrm>
        </p:spPr>
        <p:txBody>
          <a:bodyPr/>
          <a:lstStyle/>
          <a:p>
            <a:r>
              <a:rPr lang="zh-CN" altLang="en-US" sz="2800" b="1" dirty="0">
                <a:latin typeface="楷体" pitchFamily="49" charset="-122"/>
                <a:ea typeface="楷体" pitchFamily="49" charset="-122"/>
              </a:rPr>
              <a:t>系统响应时间指从用户完成某个控制动作到软件给出预期的响应之间的这段时间。</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有两个重要属性：</a:t>
            </a:r>
            <a:endParaRPr lang="en-US" altLang="zh-CN" sz="2800" b="1" dirty="0">
              <a:latin typeface="楷体" pitchFamily="49" charset="-122"/>
              <a:ea typeface="楷体" pitchFamily="49" charset="-122"/>
            </a:endParaRPr>
          </a:p>
          <a:p>
            <a:pPr lvl="1"/>
            <a:r>
              <a:rPr lang="zh-CN" altLang="en-US" sz="2800" b="1" dirty="0">
                <a:latin typeface="楷体" pitchFamily="49" charset="-122"/>
                <a:ea typeface="楷体" pitchFamily="49" charset="-122"/>
              </a:rPr>
              <a:t>长度：响应时间的长短；</a:t>
            </a:r>
            <a:endParaRPr lang="en-US" altLang="zh-CN" sz="2800" b="1" dirty="0">
              <a:latin typeface="楷体" pitchFamily="49" charset="-122"/>
              <a:ea typeface="楷体" pitchFamily="49" charset="-122"/>
            </a:endParaRPr>
          </a:p>
          <a:p>
            <a:pPr lvl="1"/>
            <a:r>
              <a:rPr lang="zh-CN" altLang="en-US" sz="2800" b="1" dirty="0">
                <a:latin typeface="楷体" pitchFamily="49" charset="-122"/>
                <a:ea typeface="楷体" pitchFamily="49" charset="-122"/>
              </a:rPr>
              <a:t>易变性：响应时间相对于平均响应时间的偏差。</a:t>
            </a:r>
          </a:p>
        </p:txBody>
      </p:sp>
    </p:spTree>
    <p:extLst>
      <p:ext uri="{BB962C8B-B14F-4D97-AF65-F5344CB8AC3E}">
        <p14:creationId xmlns:p14="http://schemas.microsoft.com/office/powerpoint/2010/main" val="143876056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7123">
                                            <p:txEl>
                                              <p:pRg st="0" end="0"/>
                                            </p:txEl>
                                          </p:spTgt>
                                        </p:tgtEl>
                                        <p:attrNameLst>
                                          <p:attrName>style.visibility</p:attrName>
                                        </p:attrNameLst>
                                      </p:cBhvr>
                                      <p:to>
                                        <p:strVal val="visible"/>
                                      </p:to>
                                    </p:set>
                                    <p:animEffect transition="in" filter="wipe(up)">
                                      <p:cBhvr>
                                        <p:cTn id="7" dur="500"/>
                                        <p:tgtEl>
                                          <p:spTgt spid="5171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7123">
                                            <p:txEl>
                                              <p:pRg st="1" end="1"/>
                                            </p:txEl>
                                          </p:spTgt>
                                        </p:tgtEl>
                                        <p:attrNameLst>
                                          <p:attrName>style.visibility</p:attrName>
                                        </p:attrNameLst>
                                      </p:cBhvr>
                                      <p:to>
                                        <p:strVal val="visible"/>
                                      </p:to>
                                    </p:set>
                                    <p:animEffect transition="in" filter="wipe(up)">
                                      <p:cBhvr>
                                        <p:cTn id="12" dur="500"/>
                                        <p:tgtEl>
                                          <p:spTgt spid="5171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7123">
                                            <p:txEl>
                                              <p:pRg st="2" end="2"/>
                                            </p:txEl>
                                          </p:spTgt>
                                        </p:tgtEl>
                                        <p:attrNameLst>
                                          <p:attrName>style.visibility</p:attrName>
                                        </p:attrNameLst>
                                      </p:cBhvr>
                                      <p:to>
                                        <p:strVal val="visible"/>
                                      </p:to>
                                    </p:set>
                                    <p:animEffect transition="in" filter="wipe(up)">
                                      <p:cBhvr>
                                        <p:cTn id="17" dur="500"/>
                                        <p:tgtEl>
                                          <p:spTgt spid="5171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7123">
                                            <p:txEl>
                                              <p:pRg st="3" end="3"/>
                                            </p:txEl>
                                          </p:spTgt>
                                        </p:tgtEl>
                                        <p:attrNameLst>
                                          <p:attrName>style.visibility</p:attrName>
                                        </p:attrNameLst>
                                      </p:cBhvr>
                                      <p:to>
                                        <p:strVal val="visible"/>
                                      </p:to>
                                    </p:set>
                                    <p:animEffect transition="in" filter="wipe(up)">
                                      <p:cBhvr>
                                        <p:cTn id="22" dur="500"/>
                                        <p:tgtEl>
                                          <p:spTgt spid="5171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89436" y="921077"/>
            <a:ext cx="8363938" cy="3954929"/>
          </a:xfrm>
        </p:spPr>
        <p:txBody>
          <a:bodyPr/>
          <a:lstStyle/>
          <a:p>
            <a:r>
              <a:rPr lang="zh-CN" altLang="en-US" sz="2800" b="1" dirty="0">
                <a:latin typeface="楷体" pitchFamily="49" charset="-122"/>
                <a:ea typeface="楷体" pitchFamily="49" charset="-122"/>
              </a:rPr>
              <a:t>大多数现代软件都提供联机帮助设施，这使得用户无须离开用户界面就可以解决自己的问题。</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常见的帮助设施可分为集成的和附加的两类：</a:t>
            </a:r>
            <a:endParaRPr lang="en-US" altLang="zh-CN" sz="2800" b="1" dirty="0">
              <a:latin typeface="楷体" pitchFamily="49" charset="-122"/>
              <a:ea typeface="楷体" pitchFamily="49" charset="-122"/>
            </a:endParaRPr>
          </a:p>
          <a:p>
            <a:pPr lvl="1"/>
            <a:r>
              <a:rPr lang="zh-CN" altLang="en-US" sz="2500" b="1" dirty="0">
                <a:latin typeface="楷体" pitchFamily="49" charset="-122"/>
                <a:ea typeface="楷体" pitchFamily="49" charset="-122"/>
              </a:rPr>
              <a:t>集成的帮助设施从一开始就设计在软件里面，对用户工作内容是敏感的，用户可以从与刚刚完成的操作有关的主题中选择一个请求帮助。显然，这可以缩短用户获得帮助的时间，增加界面的友好性。</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附加的帮助设施是在系统建成后再添加到软件中的，在多数情况下实际上是一种查询能力有限的联机用户手册。</a:t>
            </a:r>
            <a:endParaRPr lang="en-US" altLang="zh-CN" sz="2500" b="1" dirty="0">
              <a:latin typeface="楷体" pitchFamily="49" charset="-122"/>
              <a:ea typeface="楷体" pitchFamily="49" charset="-122"/>
            </a:endParaRPr>
          </a:p>
          <a:p>
            <a:r>
              <a:rPr lang="zh-CN" altLang="en-US" sz="2800" b="1" dirty="0">
                <a:latin typeface="楷体" pitchFamily="49" charset="-122"/>
                <a:ea typeface="楷体" pitchFamily="49" charset="-122"/>
              </a:rPr>
              <a:t>集成的帮助设施优于附加的帮助设施。</a:t>
            </a:r>
          </a:p>
        </p:txBody>
      </p:sp>
      <p:sp>
        <p:nvSpPr>
          <p:cNvPr id="5"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2</a:t>
            </a:r>
            <a:r>
              <a:rPr lang="zh-CN" altLang="en-US" sz="3600" b="1" dirty="0">
                <a:latin typeface="楷体" pitchFamily="49" charset="-122"/>
                <a:ea typeface="楷体" pitchFamily="49" charset="-122"/>
              </a:rPr>
              <a:t>）用户帮助设施</a:t>
            </a:r>
            <a:endParaRPr lang="zh-CN" altLang="zh-CN" sz="3600" b="1" dirty="0">
              <a:latin typeface="楷体" pitchFamily="49" charset="-122"/>
              <a:ea typeface="楷体" pitchFamily="49" charset="-122"/>
            </a:endParaRPr>
          </a:p>
        </p:txBody>
      </p:sp>
    </p:spTree>
    <p:extLst>
      <p:ext uri="{BB962C8B-B14F-4D97-AF65-F5344CB8AC3E}">
        <p14:creationId xmlns:p14="http://schemas.microsoft.com/office/powerpoint/2010/main" val="4190931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wipe(up)">
                                      <p:cBhvr>
                                        <p:cTn id="2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7" name="Rectangle 3"/>
          <p:cNvSpPr>
            <a:spLocks noGrp="1" noChangeArrowheads="1"/>
          </p:cNvSpPr>
          <p:nvPr>
            <p:ph type="body" idx="1"/>
          </p:nvPr>
        </p:nvSpPr>
        <p:spPr>
          <a:xfrm>
            <a:off x="395536" y="987574"/>
            <a:ext cx="8229600" cy="3416320"/>
          </a:xfrm>
        </p:spPr>
        <p:txBody>
          <a:bodyPr/>
          <a:lstStyle/>
          <a:p>
            <a:pPr>
              <a:lnSpc>
                <a:spcPct val="90000"/>
              </a:lnSpc>
            </a:pPr>
            <a:r>
              <a:rPr lang="zh-CN" altLang="en-US" sz="2800" b="1" dirty="0">
                <a:latin typeface="楷体" pitchFamily="49" charset="-122"/>
                <a:ea typeface="楷体" pitchFamily="49" charset="-122"/>
              </a:rPr>
              <a:t>具体设计帮助信息时，应该解决以下问题：</a:t>
            </a:r>
            <a:endParaRPr lang="en-US" altLang="zh-CN" sz="2800" b="1" dirty="0">
              <a:latin typeface="楷体" pitchFamily="49" charset="-122"/>
              <a:ea typeface="楷体" pitchFamily="49" charset="-122"/>
            </a:endParaRPr>
          </a:p>
          <a:p>
            <a:pPr lvl="1"/>
            <a:r>
              <a:rPr lang="zh-CN" altLang="en-US" sz="2400" b="1" dirty="0">
                <a:latin typeface="楷体" pitchFamily="49" charset="-122"/>
                <a:ea typeface="楷体" pitchFamily="49" charset="-122"/>
              </a:rPr>
              <a:t>在用户与系统交互期间，是否在任何时候都能获得关于系统任何功能的帮助信息？（全部或部分）</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用户怎样请求帮助？（帮助菜单、功能键、 </a:t>
            </a:r>
            <a:r>
              <a:rPr lang="en-US" altLang="zh-CN" sz="2400" b="1" dirty="0">
                <a:latin typeface="楷体" pitchFamily="49" charset="-122"/>
                <a:ea typeface="楷体" pitchFamily="49" charset="-122"/>
              </a:rPr>
              <a:t>Help </a:t>
            </a:r>
            <a:r>
              <a:rPr lang="zh-CN" altLang="en-US" sz="2400" b="1" dirty="0">
                <a:latin typeface="楷体" pitchFamily="49" charset="-122"/>
                <a:ea typeface="楷体" pitchFamily="49" charset="-122"/>
              </a:rPr>
              <a:t>命令）</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怎样显示帮助信息？（独立窗口、某个参考文档、屏幕固定位置显示简短提示）</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用户怎样返回正常的交互方式？（返回按钮、功能键）</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怎样组织帮助信息 </a:t>
            </a:r>
            <a:r>
              <a:rPr lang="en-US" altLang="zh-CN" sz="2400" b="1" dirty="0">
                <a:latin typeface="楷体" pitchFamily="49" charset="-122"/>
                <a:ea typeface="楷体" pitchFamily="49" charset="-122"/>
              </a:rPr>
              <a:t>? </a:t>
            </a:r>
            <a:r>
              <a:rPr lang="zh-CN" altLang="en-US" sz="2400" b="1" dirty="0">
                <a:latin typeface="楷体" pitchFamily="49" charset="-122"/>
                <a:ea typeface="楷体" pitchFamily="49" charset="-122"/>
              </a:rPr>
              <a:t>（通过关键字访问、层次结构、超文本结构）</a:t>
            </a:r>
          </a:p>
        </p:txBody>
      </p:sp>
      <p:sp>
        <p:nvSpPr>
          <p:cNvPr id="4"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2</a:t>
            </a:r>
            <a:r>
              <a:rPr lang="zh-CN" altLang="en-US" sz="3600" b="1" dirty="0">
                <a:latin typeface="楷体" pitchFamily="49" charset="-122"/>
                <a:ea typeface="楷体" pitchFamily="49" charset="-122"/>
              </a:rPr>
              <a:t>）用户帮助设施</a:t>
            </a:r>
            <a:endParaRPr lang="zh-CN" altLang="zh-CN" sz="3600" b="1" dirty="0">
              <a:latin typeface="楷体" pitchFamily="49" charset="-122"/>
              <a:ea typeface="楷体" pitchFamily="49" charset="-122"/>
            </a:endParaRPr>
          </a:p>
        </p:txBody>
      </p:sp>
    </p:spTree>
    <p:extLst>
      <p:ext uri="{BB962C8B-B14F-4D97-AF65-F5344CB8AC3E}">
        <p14:creationId xmlns:p14="http://schemas.microsoft.com/office/powerpoint/2010/main" val="17083617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8147">
                                            <p:txEl>
                                              <p:pRg st="1" end="1"/>
                                            </p:txEl>
                                          </p:spTgt>
                                        </p:tgtEl>
                                        <p:attrNameLst>
                                          <p:attrName>style.visibility</p:attrName>
                                        </p:attrNameLst>
                                      </p:cBhvr>
                                      <p:to>
                                        <p:strVal val="visible"/>
                                      </p:to>
                                    </p:set>
                                    <p:animEffect transition="in" filter="wipe(up)">
                                      <p:cBhvr>
                                        <p:cTn id="7" dur="500"/>
                                        <p:tgtEl>
                                          <p:spTgt spid="51814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8147">
                                            <p:txEl>
                                              <p:pRg st="2" end="2"/>
                                            </p:txEl>
                                          </p:spTgt>
                                        </p:tgtEl>
                                        <p:attrNameLst>
                                          <p:attrName>style.visibility</p:attrName>
                                        </p:attrNameLst>
                                      </p:cBhvr>
                                      <p:to>
                                        <p:strVal val="visible"/>
                                      </p:to>
                                    </p:set>
                                    <p:animEffect transition="in" filter="wipe(up)">
                                      <p:cBhvr>
                                        <p:cTn id="12" dur="500"/>
                                        <p:tgtEl>
                                          <p:spTgt spid="51814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8147">
                                            <p:txEl>
                                              <p:pRg st="3" end="3"/>
                                            </p:txEl>
                                          </p:spTgt>
                                        </p:tgtEl>
                                        <p:attrNameLst>
                                          <p:attrName>style.visibility</p:attrName>
                                        </p:attrNameLst>
                                      </p:cBhvr>
                                      <p:to>
                                        <p:strVal val="visible"/>
                                      </p:to>
                                    </p:set>
                                    <p:animEffect transition="in" filter="wipe(up)">
                                      <p:cBhvr>
                                        <p:cTn id="17" dur="500"/>
                                        <p:tgtEl>
                                          <p:spTgt spid="51814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8147">
                                            <p:txEl>
                                              <p:pRg st="4" end="4"/>
                                            </p:txEl>
                                          </p:spTgt>
                                        </p:tgtEl>
                                        <p:attrNameLst>
                                          <p:attrName>style.visibility</p:attrName>
                                        </p:attrNameLst>
                                      </p:cBhvr>
                                      <p:to>
                                        <p:strVal val="visible"/>
                                      </p:to>
                                    </p:set>
                                    <p:animEffect transition="in" filter="wipe(up)">
                                      <p:cBhvr>
                                        <p:cTn id="22" dur="500"/>
                                        <p:tgtEl>
                                          <p:spTgt spid="51814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8147">
                                            <p:txEl>
                                              <p:pRg st="5" end="5"/>
                                            </p:txEl>
                                          </p:spTgt>
                                        </p:tgtEl>
                                        <p:attrNameLst>
                                          <p:attrName>style.visibility</p:attrName>
                                        </p:attrNameLst>
                                      </p:cBhvr>
                                      <p:to>
                                        <p:strVal val="visible"/>
                                      </p:to>
                                    </p:set>
                                    <p:animEffect transition="in" filter="wipe(up)">
                                      <p:cBhvr>
                                        <p:cTn id="27" dur="500"/>
                                        <p:tgtEl>
                                          <p:spTgt spid="51814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4" name="Group 4"/>
          <p:cNvGrpSpPr/>
          <p:nvPr/>
        </p:nvGrpSpPr>
        <p:grpSpPr>
          <a:xfrm>
            <a:off x="62098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结构程序设计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714744"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人机界面设计</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628920"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692795"/>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过程设计的工具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3721034"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29973"/>
              <a:ext cx="2895601" cy="97161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程序复杂度衡量</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1" name="Group 14"/>
          <p:cNvGrpSpPr/>
          <p:nvPr/>
        </p:nvGrpSpPr>
        <p:grpSpPr>
          <a:xfrm>
            <a:off x="634418" y="2857502"/>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435268"/>
              <a:ext cx="2895602" cy="147519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面向数据结构的设计方法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3</a:t>
            </a:r>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 </a:t>
            </a:r>
            <a:r>
              <a:rPr lang="zh-CN" altLang="en-US" sz="3600" b="1" dirty="0">
                <a:latin typeface="楷体" pitchFamily="49" charset="-122"/>
                <a:ea typeface="楷体" pitchFamily="49" charset="-122"/>
              </a:rPr>
              <a:t>出错信息处理</a:t>
            </a:r>
          </a:p>
        </p:txBody>
      </p:sp>
      <p:sp>
        <p:nvSpPr>
          <p:cNvPr id="519171" name="Rectangle 3"/>
          <p:cNvSpPr>
            <a:spLocks noGrp="1" noChangeArrowheads="1"/>
          </p:cNvSpPr>
          <p:nvPr>
            <p:ph type="body" idx="1"/>
          </p:nvPr>
        </p:nvSpPr>
        <p:spPr>
          <a:xfrm>
            <a:off x="389436" y="843558"/>
            <a:ext cx="8363938" cy="4201150"/>
          </a:xfrm>
        </p:spPr>
        <p:txBody>
          <a:bodyPr/>
          <a:lstStyle/>
          <a:p>
            <a:pPr>
              <a:lnSpc>
                <a:spcPct val="90000"/>
              </a:lnSpc>
            </a:pPr>
            <a:r>
              <a:rPr lang="zh-CN" altLang="en-US" sz="2800" b="1" dirty="0">
                <a:solidFill>
                  <a:schemeClr val="tx1"/>
                </a:solidFill>
                <a:latin typeface="楷体" pitchFamily="49" charset="-122"/>
                <a:ea typeface="楷体" pitchFamily="49" charset="-122"/>
              </a:rPr>
              <a:t>出错信息或警告信息，是出现问题时交互系统给出的“坏消息”。处理不妥当，将向用户提供无用的甚至误导的信息，反而增加用户的挫折感。</a:t>
            </a:r>
            <a:endParaRPr lang="en-US" altLang="zh-CN" sz="2800" b="1" dirty="0">
              <a:solidFill>
                <a:schemeClr val="tx1"/>
              </a:solidFill>
              <a:latin typeface="楷体" pitchFamily="49" charset="-122"/>
              <a:ea typeface="楷体" pitchFamily="49" charset="-122"/>
            </a:endParaRPr>
          </a:p>
          <a:p>
            <a:pPr>
              <a:lnSpc>
                <a:spcPct val="90000"/>
              </a:lnSpc>
            </a:pPr>
            <a:r>
              <a:rPr lang="zh-CN" altLang="en-US" sz="2800" b="1" dirty="0">
                <a:solidFill>
                  <a:schemeClr val="tx1"/>
                </a:solidFill>
                <a:latin typeface="楷体" pitchFamily="49" charset="-122"/>
                <a:ea typeface="楷体" pitchFamily="49" charset="-122"/>
              </a:rPr>
              <a:t>应具有的属性：</a:t>
            </a:r>
            <a:endParaRPr lang="en-US" altLang="zh-CN" sz="28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是用户可以理解的术语描述问题</a:t>
            </a:r>
            <a:endParaRPr lang="en-US" altLang="zh-CN" sz="25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应该提高有助于从错误中恢复的建设性意见</a:t>
            </a:r>
            <a:endParaRPr lang="en-US" altLang="zh-CN" sz="25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信息应该指出错误可能导致哪些负面后果（如破坏数据文件）等</a:t>
            </a:r>
            <a:endParaRPr lang="en-US" altLang="zh-CN" sz="25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信息应该伴随视觉听觉上的提示，如警告声等</a:t>
            </a:r>
            <a:endParaRPr lang="en-US" altLang="zh-CN" sz="25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信息不能带有指责色彩</a:t>
            </a:r>
          </a:p>
        </p:txBody>
      </p:sp>
    </p:spTree>
    <p:extLst>
      <p:ext uri="{BB962C8B-B14F-4D97-AF65-F5344CB8AC3E}">
        <p14:creationId xmlns:p14="http://schemas.microsoft.com/office/powerpoint/2010/main" val="7955758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9171">
                                            <p:txEl>
                                              <p:pRg st="0" end="0"/>
                                            </p:txEl>
                                          </p:spTgt>
                                        </p:tgtEl>
                                        <p:attrNameLst>
                                          <p:attrName>style.visibility</p:attrName>
                                        </p:attrNameLst>
                                      </p:cBhvr>
                                      <p:to>
                                        <p:strVal val="visible"/>
                                      </p:to>
                                    </p:set>
                                    <p:animEffect transition="in" filter="wipe(up)">
                                      <p:cBhvr>
                                        <p:cTn id="7" dur="500"/>
                                        <p:tgtEl>
                                          <p:spTgt spid="51917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9171">
                                            <p:txEl>
                                              <p:pRg st="1" end="1"/>
                                            </p:txEl>
                                          </p:spTgt>
                                        </p:tgtEl>
                                        <p:attrNameLst>
                                          <p:attrName>style.visibility</p:attrName>
                                        </p:attrNameLst>
                                      </p:cBhvr>
                                      <p:to>
                                        <p:strVal val="visible"/>
                                      </p:to>
                                    </p:set>
                                    <p:animEffect transition="in" filter="wipe(up)">
                                      <p:cBhvr>
                                        <p:cTn id="12" dur="500"/>
                                        <p:tgtEl>
                                          <p:spTgt spid="51917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9171">
                                            <p:txEl>
                                              <p:pRg st="2" end="2"/>
                                            </p:txEl>
                                          </p:spTgt>
                                        </p:tgtEl>
                                        <p:attrNameLst>
                                          <p:attrName>style.visibility</p:attrName>
                                        </p:attrNameLst>
                                      </p:cBhvr>
                                      <p:to>
                                        <p:strVal val="visible"/>
                                      </p:to>
                                    </p:set>
                                    <p:animEffect transition="in" filter="wipe(up)">
                                      <p:cBhvr>
                                        <p:cTn id="17" dur="500"/>
                                        <p:tgtEl>
                                          <p:spTgt spid="51917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9171">
                                            <p:txEl>
                                              <p:pRg st="3" end="3"/>
                                            </p:txEl>
                                          </p:spTgt>
                                        </p:tgtEl>
                                        <p:attrNameLst>
                                          <p:attrName>style.visibility</p:attrName>
                                        </p:attrNameLst>
                                      </p:cBhvr>
                                      <p:to>
                                        <p:strVal val="visible"/>
                                      </p:to>
                                    </p:set>
                                    <p:animEffect transition="in" filter="wipe(up)">
                                      <p:cBhvr>
                                        <p:cTn id="22" dur="500"/>
                                        <p:tgtEl>
                                          <p:spTgt spid="51917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9171">
                                            <p:txEl>
                                              <p:pRg st="4" end="4"/>
                                            </p:txEl>
                                          </p:spTgt>
                                        </p:tgtEl>
                                        <p:attrNameLst>
                                          <p:attrName>style.visibility</p:attrName>
                                        </p:attrNameLst>
                                      </p:cBhvr>
                                      <p:to>
                                        <p:strVal val="visible"/>
                                      </p:to>
                                    </p:set>
                                    <p:animEffect transition="in" filter="wipe(up)">
                                      <p:cBhvr>
                                        <p:cTn id="27" dur="500"/>
                                        <p:tgtEl>
                                          <p:spTgt spid="51917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19171">
                                            <p:txEl>
                                              <p:pRg st="5" end="5"/>
                                            </p:txEl>
                                          </p:spTgt>
                                        </p:tgtEl>
                                        <p:attrNameLst>
                                          <p:attrName>style.visibility</p:attrName>
                                        </p:attrNameLst>
                                      </p:cBhvr>
                                      <p:to>
                                        <p:strVal val="visible"/>
                                      </p:to>
                                    </p:set>
                                    <p:animEffect transition="in" filter="wipe(up)">
                                      <p:cBhvr>
                                        <p:cTn id="32" dur="500"/>
                                        <p:tgtEl>
                                          <p:spTgt spid="51917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19171">
                                            <p:txEl>
                                              <p:pRg st="6" end="6"/>
                                            </p:txEl>
                                          </p:spTgt>
                                        </p:tgtEl>
                                        <p:attrNameLst>
                                          <p:attrName>style.visibility</p:attrName>
                                        </p:attrNameLst>
                                      </p:cBhvr>
                                      <p:to>
                                        <p:strVal val="visible"/>
                                      </p:to>
                                    </p:set>
                                    <p:animEffect transition="in" filter="wipe(up)">
                                      <p:cBhvr>
                                        <p:cTn id="37" dur="500"/>
                                        <p:tgtEl>
                                          <p:spTgt spid="51917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4</a:t>
            </a:r>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 </a:t>
            </a:r>
            <a:r>
              <a:rPr lang="zh-CN" altLang="en-US" sz="3600" b="1" dirty="0">
                <a:latin typeface="楷体" pitchFamily="49" charset="-122"/>
                <a:ea typeface="楷体" pitchFamily="49" charset="-122"/>
              </a:rPr>
              <a:t>命令交互</a:t>
            </a:r>
          </a:p>
        </p:txBody>
      </p:sp>
      <p:sp>
        <p:nvSpPr>
          <p:cNvPr id="520195" name="Rectangle 3"/>
          <p:cNvSpPr>
            <a:spLocks noGrp="1" noChangeArrowheads="1"/>
          </p:cNvSpPr>
          <p:nvPr>
            <p:ph type="body" idx="1"/>
          </p:nvPr>
        </p:nvSpPr>
        <p:spPr>
          <a:xfrm>
            <a:off x="389436" y="1085852"/>
            <a:ext cx="8363938" cy="3390159"/>
          </a:xfrm>
        </p:spPr>
        <p:txBody>
          <a:bodyPr/>
          <a:lstStyle/>
          <a:p>
            <a:pPr>
              <a:lnSpc>
                <a:spcPct val="90000"/>
              </a:lnSpc>
            </a:pPr>
            <a:r>
              <a:rPr lang="zh-CN" altLang="en-US" sz="2800" b="1" dirty="0">
                <a:latin typeface="楷体" pitchFamily="49" charset="-122"/>
                <a:ea typeface="楷体" pitchFamily="49" charset="-122"/>
              </a:rPr>
              <a:t>多数情况，用户应该既可以从</a:t>
            </a:r>
            <a:r>
              <a:rPr lang="zh-CN" altLang="en-US" sz="2800" b="1" dirty="0">
                <a:solidFill>
                  <a:srgbClr val="FF6600"/>
                </a:solidFill>
                <a:latin typeface="楷体" pitchFamily="49" charset="-122"/>
                <a:ea typeface="楷体" pitchFamily="49" charset="-122"/>
              </a:rPr>
              <a:t>菜单</a:t>
            </a:r>
            <a:r>
              <a:rPr lang="zh-CN" altLang="en-US" sz="2800" b="1" dirty="0">
                <a:latin typeface="楷体" pitchFamily="49" charset="-122"/>
                <a:ea typeface="楷体" pitchFamily="49" charset="-122"/>
              </a:rPr>
              <a:t>中选择命令，也可以通过</a:t>
            </a:r>
            <a:r>
              <a:rPr lang="zh-CN" altLang="en-US" sz="2800" b="1" dirty="0">
                <a:solidFill>
                  <a:srgbClr val="FF6600"/>
                </a:solidFill>
                <a:latin typeface="楷体" pitchFamily="49" charset="-122"/>
                <a:ea typeface="楷体" pitchFamily="49" charset="-122"/>
              </a:rPr>
              <a:t>键盘</a:t>
            </a:r>
            <a:r>
              <a:rPr lang="zh-CN" altLang="en-US" sz="2800" b="1" dirty="0">
                <a:latin typeface="楷体" pitchFamily="49" charset="-122"/>
                <a:ea typeface="楷体" pitchFamily="49" charset="-122"/>
              </a:rPr>
              <a:t>输入命令。</a:t>
            </a:r>
          </a:p>
          <a:p>
            <a:pPr>
              <a:lnSpc>
                <a:spcPct val="90000"/>
              </a:lnSpc>
            </a:pPr>
            <a:r>
              <a:rPr lang="zh-CN" altLang="en-US" sz="2800" b="1" dirty="0">
                <a:solidFill>
                  <a:schemeClr val="tx1"/>
                </a:solidFill>
                <a:latin typeface="楷体" pitchFamily="49" charset="-122"/>
                <a:ea typeface="楷体" pitchFamily="49" charset="-122"/>
              </a:rPr>
              <a:t>提供命令交互应考虑的问题：</a:t>
            </a:r>
            <a:endParaRPr lang="en-US" altLang="zh-CN" sz="2800" b="1" dirty="0">
              <a:solidFill>
                <a:schemeClr val="tx1"/>
              </a:solidFill>
              <a:latin typeface="楷体" pitchFamily="49" charset="-122"/>
              <a:ea typeface="楷体" pitchFamily="49" charset="-122"/>
            </a:endParaRPr>
          </a:p>
          <a:p>
            <a:pPr lvl="1"/>
            <a:r>
              <a:rPr lang="zh-CN" altLang="en-US" sz="2500" b="1" dirty="0">
                <a:latin typeface="楷体" pitchFamily="49" charset="-122"/>
                <a:ea typeface="楷体" pitchFamily="49" charset="-122"/>
              </a:rPr>
              <a:t>是否每个菜单选项都有对应的命令？</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采用何种命令形式？（控制序列，如 </a:t>
            </a:r>
            <a:r>
              <a:rPr lang="en-US" altLang="zh-CN" sz="2500" b="1" dirty="0">
                <a:latin typeface="楷体" pitchFamily="49" charset="-122"/>
                <a:ea typeface="楷体" pitchFamily="49" charset="-122"/>
              </a:rPr>
              <a:t>ctrl </a:t>
            </a:r>
            <a:r>
              <a:rPr lang="zh-CN" altLang="en-US" sz="2500" b="1" dirty="0">
                <a:latin typeface="楷体" pitchFamily="49" charset="-122"/>
                <a:ea typeface="楷体" pitchFamily="49" charset="-122"/>
              </a:rPr>
              <a:t>＋ </a:t>
            </a:r>
            <a:r>
              <a:rPr lang="en-US" altLang="zh-CN" sz="2500" b="1" dirty="0">
                <a:latin typeface="楷体" pitchFamily="49" charset="-122"/>
                <a:ea typeface="楷体" pitchFamily="49" charset="-122"/>
              </a:rPr>
              <a:t>… </a:t>
            </a:r>
            <a:r>
              <a:rPr lang="zh-CN" altLang="en-US" sz="2500" b="1" dirty="0">
                <a:latin typeface="楷体" pitchFamily="49" charset="-122"/>
                <a:ea typeface="楷体" pitchFamily="49" charset="-122"/>
              </a:rPr>
              <a:t>；功能键；键入命令）</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学习和记忆命令的难度多大？忘了怎么办？</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用户是否可以定制或缩写命令？</a:t>
            </a:r>
          </a:p>
        </p:txBody>
      </p:sp>
    </p:spTree>
    <p:extLst>
      <p:ext uri="{BB962C8B-B14F-4D97-AF65-F5344CB8AC3E}">
        <p14:creationId xmlns:p14="http://schemas.microsoft.com/office/powerpoint/2010/main" val="10394749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20195">
                                            <p:txEl>
                                              <p:pRg st="0" end="0"/>
                                            </p:txEl>
                                          </p:spTgt>
                                        </p:tgtEl>
                                        <p:attrNameLst>
                                          <p:attrName>style.visibility</p:attrName>
                                        </p:attrNameLst>
                                      </p:cBhvr>
                                      <p:to>
                                        <p:strVal val="visible"/>
                                      </p:to>
                                    </p:set>
                                    <p:animEffect transition="in" filter="wipe(up)">
                                      <p:cBhvr>
                                        <p:cTn id="7" dur="500"/>
                                        <p:tgtEl>
                                          <p:spTgt spid="52019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0195">
                                            <p:txEl>
                                              <p:pRg st="1" end="1"/>
                                            </p:txEl>
                                          </p:spTgt>
                                        </p:tgtEl>
                                        <p:attrNameLst>
                                          <p:attrName>style.visibility</p:attrName>
                                        </p:attrNameLst>
                                      </p:cBhvr>
                                      <p:to>
                                        <p:strVal val="visible"/>
                                      </p:to>
                                    </p:set>
                                    <p:animEffect transition="in" filter="wipe(up)">
                                      <p:cBhvr>
                                        <p:cTn id="12" dur="500"/>
                                        <p:tgtEl>
                                          <p:spTgt spid="52019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20195">
                                            <p:txEl>
                                              <p:pRg st="2" end="2"/>
                                            </p:txEl>
                                          </p:spTgt>
                                        </p:tgtEl>
                                        <p:attrNameLst>
                                          <p:attrName>style.visibility</p:attrName>
                                        </p:attrNameLst>
                                      </p:cBhvr>
                                      <p:to>
                                        <p:strVal val="visible"/>
                                      </p:to>
                                    </p:set>
                                    <p:animEffect transition="in" filter="wipe(up)">
                                      <p:cBhvr>
                                        <p:cTn id="17" dur="500"/>
                                        <p:tgtEl>
                                          <p:spTgt spid="52019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20195">
                                            <p:txEl>
                                              <p:pRg st="3" end="3"/>
                                            </p:txEl>
                                          </p:spTgt>
                                        </p:tgtEl>
                                        <p:attrNameLst>
                                          <p:attrName>style.visibility</p:attrName>
                                        </p:attrNameLst>
                                      </p:cBhvr>
                                      <p:to>
                                        <p:strVal val="visible"/>
                                      </p:to>
                                    </p:set>
                                    <p:animEffect transition="in" filter="wipe(up)">
                                      <p:cBhvr>
                                        <p:cTn id="22" dur="500"/>
                                        <p:tgtEl>
                                          <p:spTgt spid="52019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20195">
                                            <p:txEl>
                                              <p:pRg st="4" end="4"/>
                                            </p:txEl>
                                          </p:spTgt>
                                        </p:tgtEl>
                                        <p:attrNameLst>
                                          <p:attrName>style.visibility</p:attrName>
                                        </p:attrNameLst>
                                      </p:cBhvr>
                                      <p:to>
                                        <p:strVal val="visible"/>
                                      </p:to>
                                    </p:set>
                                    <p:animEffect transition="in" filter="wipe(up)">
                                      <p:cBhvr>
                                        <p:cTn id="27" dur="500"/>
                                        <p:tgtEl>
                                          <p:spTgt spid="520195">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20195">
                                            <p:txEl>
                                              <p:pRg st="5" end="5"/>
                                            </p:txEl>
                                          </p:spTgt>
                                        </p:tgtEl>
                                        <p:attrNameLst>
                                          <p:attrName>style.visibility</p:attrName>
                                        </p:attrNameLst>
                                      </p:cBhvr>
                                      <p:to>
                                        <p:strVal val="visible"/>
                                      </p:to>
                                    </p:set>
                                    <p:animEffect transition="in" filter="wipe(up)">
                                      <p:cBhvr>
                                        <p:cTn id="32" dur="500"/>
                                        <p:tgtEl>
                                          <p:spTgt spid="52019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 </a:t>
            </a:r>
            <a:r>
              <a:rPr lang="zh-CN" altLang="en-US" sz="3600" b="1" dirty="0">
                <a:latin typeface="楷体" pitchFamily="49" charset="-122"/>
                <a:ea typeface="楷体" pitchFamily="49" charset="-122"/>
              </a:rPr>
              <a:t>人机界面设计</a:t>
            </a:r>
            <a:endParaRPr lang="zh-CN" altLang="en-US" b="1" dirty="0">
              <a:latin typeface="楷体" pitchFamily="49" charset="-122"/>
              <a:ea typeface="楷体" pitchFamily="49" charset="-122"/>
            </a:endParaRPr>
          </a:p>
        </p:txBody>
      </p:sp>
      <p:graphicFrame>
        <p:nvGraphicFramePr>
          <p:cNvPr id="3" name="图示 2"/>
          <p:cNvGraphicFramePr/>
          <p:nvPr>
            <p:extLst>
              <p:ext uri="{D42A27DB-BD31-4B8C-83A1-F6EECF244321}">
                <p14:modId xmlns:p14="http://schemas.microsoft.com/office/powerpoint/2010/main" val="1663185077"/>
              </p:ext>
            </p:extLst>
          </p:nvPr>
        </p:nvGraphicFramePr>
        <p:xfrm>
          <a:off x="1547664" y="843558"/>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134222629"/>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sz="3600" b="1" dirty="0">
                <a:latin typeface="楷体" pitchFamily="49" charset="-122"/>
                <a:ea typeface="楷体" pitchFamily="49" charset="-122"/>
              </a:rPr>
              <a:t>5.2.5 </a:t>
            </a:r>
            <a:r>
              <a:rPr lang="zh-CN" altLang="en-US" sz="3600" b="1" dirty="0">
                <a:latin typeface="楷体" pitchFamily="49" charset="-122"/>
                <a:ea typeface="楷体" pitchFamily="49" charset="-122"/>
              </a:rPr>
              <a:t>设计指南</a:t>
            </a:r>
            <a:endParaRPr lang="zh-CN" altLang="en-US" b="1" dirty="0">
              <a:latin typeface="楷体" pitchFamily="49" charset="-122"/>
              <a:ea typeface="楷体" pitchFamily="49" charset="-122"/>
            </a:endParaRPr>
          </a:p>
        </p:txBody>
      </p:sp>
      <p:graphicFrame>
        <p:nvGraphicFramePr>
          <p:cNvPr id="4" name="图示 3"/>
          <p:cNvGraphicFramePr/>
          <p:nvPr>
            <p:extLst>
              <p:ext uri="{D42A27DB-BD31-4B8C-83A1-F6EECF244321}">
                <p14:modId xmlns:p14="http://schemas.microsoft.com/office/powerpoint/2010/main" val="2724240147"/>
              </p:ext>
            </p:extLst>
          </p:nvPr>
        </p:nvGraphicFramePr>
        <p:xfrm>
          <a:off x="1691680" y="771550"/>
          <a:ext cx="6096000"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6462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graphicEl>
                                              <a:dgm id="{53FB1DA2-A680-4D0C-B0D1-590B1689238E}"/>
                                            </p:graphicEl>
                                          </p:spTgt>
                                        </p:tgtEl>
                                        <p:attrNameLst>
                                          <p:attrName>style.visibility</p:attrName>
                                        </p:attrNameLst>
                                      </p:cBhvr>
                                      <p:to>
                                        <p:strVal val="visible"/>
                                      </p:to>
                                    </p:set>
                                    <p:animEffect transition="in" filter="fade">
                                      <p:cBhvr>
                                        <p:cTn id="7" dur="500"/>
                                        <p:tgtEl>
                                          <p:spTgt spid="4">
                                            <p:graphicEl>
                                              <a:dgm id="{53FB1DA2-A680-4D0C-B0D1-590B1689238E}"/>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graphicEl>
                                              <a:dgm id="{B7094AE8-E164-44D4-BF43-7179914DDCA1}"/>
                                            </p:graphicEl>
                                          </p:spTgt>
                                        </p:tgtEl>
                                        <p:attrNameLst>
                                          <p:attrName>style.visibility</p:attrName>
                                        </p:attrNameLst>
                                      </p:cBhvr>
                                      <p:to>
                                        <p:strVal val="visible"/>
                                      </p:to>
                                    </p:set>
                                    <p:animEffect transition="in" filter="fade">
                                      <p:cBhvr>
                                        <p:cTn id="12" dur="500"/>
                                        <p:tgtEl>
                                          <p:spTgt spid="4">
                                            <p:graphicEl>
                                              <a:dgm id="{B7094AE8-E164-44D4-BF43-7179914DDCA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4">
                                            <p:graphicEl>
                                              <a:dgm id="{1549C03F-4DFA-4D72-849D-31D36CB04FD7}"/>
                                            </p:graphicEl>
                                          </p:spTgt>
                                        </p:tgtEl>
                                        <p:attrNameLst>
                                          <p:attrName>style.visibility</p:attrName>
                                        </p:attrNameLst>
                                      </p:cBhvr>
                                      <p:to>
                                        <p:strVal val="visible"/>
                                      </p:to>
                                    </p:set>
                                    <p:animEffect transition="in" filter="fade">
                                      <p:cBhvr>
                                        <p:cTn id="15" dur="500"/>
                                        <p:tgtEl>
                                          <p:spTgt spid="4">
                                            <p:graphicEl>
                                              <a:dgm id="{1549C03F-4DFA-4D72-849D-31D36CB04FD7}"/>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4">
                                            <p:graphicEl>
                                              <a:dgm id="{F7D40FAE-92B7-4B43-A518-6CC50B8DDBA3}"/>
                                            </p:graphicEl>
                                          </p:spTgt>
                                        </p:tgtEl>
                                        <p:attrNameLst>
                                          <p:attrName>style.visibility</p:attrName>
                                        </p:attrNameLst>
                                      </p:cBhvr>
                                      <p:to>
                                        <p:strVal val="visible"/>
                                      </p:to>
                                    </p:set>
                                    <p:animEffect transition="in" filter="fade">
                                      <p:cBhvr>
                                        <p:cTn id="20" dur="500"/>
                                        <p:tgtEl>
                                          <p:spTgt spid="4">
                                            <p:graphicEl>
                                              <a:dgm id="{F7D40FAE-92B7-4B43-A518-6CC50B8DDBA3}"/>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
                                            <p:graphicEl>
                                              <a:dgm id="{FFF96C77-FA08-41E5-AC5F-6A2D5D9FB859}"/>
                                            </p:graphicEl>
                                          </p:spTgt>
                                        </p:tgtEl>
                                        <p:attrNameLst>
                                          <p:attrName>style.visibility</p:attrName>
                                        </p:attrNameLst>
                                      </p:cBhvr>
                                      <p:to>
                                        <p:strVal val="visible"/>
                                      </p:to>
                                    </p:set>
                                    <p:animEffect transition="in" filter="fade">
                                      <p:cBhvr>
                                        <p:cTn id="23" dur="500"/>
                                        <p:tgtEl>
                                          <p:spTgt spid="4">
                                            <p:graphicEl>
                                              <a:dgm id="{FFF96C77-FA08-41E5-AC5F-6A2D5D9FB85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
                                            <p:graphicEl>
                                              <a:dgm id="{8402858A-DF7D-4201-BB7A-B36B060242DD}"/>
                                            </p:graphicEl>
                                          </p:spTgt>
                                        </p:tgtEl>
                                        <p:attrNameLst>
                                          <p:attrName>style.visibility</p:attrName>
                                        </p:attrNameLst>
                                      </p:cBhvr>
                                      <p:to>
                                        <p:strVal val="visible"/>
                                      </p:to>
                                    </p:set>
                                    <p:animEffect transition="in" filter="fade">
                                      <p:cBhvr>
                                        <p:cTn id="26" dur="500"/>
                                        <p:tgtEl>
                                          <p:spTgt spid="4">
                                            <p:graphicEl>
                                              <a:dgm id="{8402858A-DF7D-4201-BB7A-B36B060242DD}"/>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4">
                                            <p:graphicEl>
                                              <a:dgm id="{CA6D8275-F94B-43E5-A417-B6847C5C65ED}"/>
                                            </p:graphicEl>
                                          </p:spTgt>
                                        </p:tgtEl>
                                        <p:attrNameLst>
                                          <p:attrName>style.visibility</p:attrName>
                                        </p:attrNameLst>
                                      </p:cBhvr>
                                      <p:to>
                                        <p:strVal val="visible"/>
                                      </p:to>
                                    </p:set>
                                    <p:animEffect transition="in" filter="fade">
                                      <p:cBhvr>
                                        <p:cTn id="31" dur="500"/>
                                        <p:tgtEl>
                                          <p:spTgt spid="4">
                                            <p:graphicEl>
                                              <a:dgm id="{CA6D8275-F94B-43E5-A417-B6847C5C65ED}"/>
                                            </p:graphic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4">
                                            <p:graphicEl>
                                              <a:dgm id="{791CE563-95CF-45C3-8016-ED6F764B7E0D}"/>
                                            </p:graphicEl>
                                          </p:spTgt>
                                        </p:tgtEl>
                                        <p:attrNameLst>
                                          <p:attrName>style.visibility</p:attrName>
                                        </p:attrNameLst>
                                      </p:cBhvr>
                                      <p:to>
                                        <p:strVal val="visible"/>
                                      </p:to>
                                    </p:set>
                                    <p:animEffect transition="in" filter="fade">
                                      <p:cBhvr>
                                        <p:cTn id="36" dur="500"/>
                                        <p:tgtEl>
                                          <p:spTgt spid="4">
                                            <p:graphicEl>
                                              <a:dgm id="{791CE563-95CF-45C3-8016-ED6F764B7E0D}"/>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graphicEl>
                                              <a:dgm id="{D0F867F7-4B25-4264-9F4D-733A543D8DE5}"/>
                                            </p:graphicEl>
                                          </p:spTgt>
                                        </p:tgtEl>
                                        <p:attrNameLst>
                                          <p:attrName>style.visibility</p:attrName>
                                        </p:attrNameLst>
                                      </p:cBhvr>
                                      <p:to>
                                        <p:strVal val="visible"/>
                                      </p:to>
                                    </p:set>
                                    <p:animEffect transition="in" filter="fade">
                                      <p:cBhvr>
                                        <p:cTn id="41" dur="500"/>
                                        <p:tgtEl>
                                          <p:spTgt spid="4">
                                            <p:graphicEl>
                                              <a:dgm id="{D0F867F7-4B25-4264-9F4D-733A543D8DE5}"/>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lvlOne"/>
        </p:bldSub>
      </p:bldGraphic>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1</a:t>
            </a:r>
            <a:r>
              <a:rPr lang="zh-CN" altLang="en-US" sz="3600" b="1" dirty="0">
                <a:latin typeface="楷体" pitchFamily="49" charset="-122"/>
                <a:ea typeface="楷体" pitchFamily="49" charset="-122"/>
              </a:rPr>
              <a:t>）一般交互界面设计指南</a:t>
            </a:r>
          </a:p>
        </p:txBody>
      </p:sp>
      <p:sp>
        <p:nvSpPr>
          <p:cNvPr id="523267" name="Rectangle 3"/>
          <p:cNvSpPr>
            <a:spLocks noGrp="1" noChangeArrowheads="1"/>
          </p:cNvSpPr>
          <p:nvPr>
            <p:ph type="body" idx="1"/>
          </p:nvPr>
        </p:nvSpPr>
        <p:spPr>
          <a:xfrm>
            <a:off x="611189" y="852488"/>
            <a:ext cx="8281987" cy="3773341"/>
          </a:xfrm>
        </p:spPr>
        <p:txBody>
          <a:bodyPr/>
          <a:lstStyle/>
          <a:p>
            <a:pPr>
              <a:lnSpc>
                <a:spcPct val="90000"/>
              </a:lnSpc>
            </a:pPr>
            <a:r>
              <a:rPr lang="zh-CN" altLang="en-US" sz="2800" b="1" dirty="0">
                <a:solidFill>
                  <a:srgbClr val="F8F57B"/>
                </a:solidFill>
                <a:latin typeface="楷体" pitchFamily="49" charset="-122"/>
                <a:ea typeface="楷体" pitchFamily="49" charset="-122"/>
              </a:rPr>
              <a:t>基本设计指南</a:t>
            </a:r>
            <a:endParaRPr lang="en-US" altLang="zh-CN" sz="2800" b="1" dirty="0">
              <a:solidFill>
                <a:srgbClr val="F8F57B"/>
              </a:solidFill>
              <a:latin typeface="楷体" pitchFamily="49" charset="-122"/>
              <a:ea typeface="楷体" pitchFamily="49" charset="-122"/>
            </a:endParaRPr>
          </a:p>
          <a:p>
            <a:pPr lvl="1"/>
            <a:r>
              <a:rPr lang="zh-CN" altLang="en-US" sz="2500" b="1" dirty="0">
                <a:latin typeface="楷体" pitchFamily="49" charset="-122"/>
                <a:ea typeface="楷体" pitchFamily="49" charset="-122"/>
              </a:rPr>
              <a:t>保持一致性；</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提供有意义的反馈和帮助信息；</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执行较大破坏性动作之前要求用户确认；</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允许犯错误，允许中断或撤销绝大多数操作；</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减少两次操作之间必须记忆的信息量；</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提高对话、移动和思考的效率；</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按功能对动作分类，并据此设计屏幕布局；</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用简单动词或短语作为命令名。</a:t>
            </a:r>
          </a:p>
        </p:txBody>
      </p:sp>
    </p:spTree>
    <p:extLst>
      <p:ext uri="{BB962C8B-B14F-4D97-AF65-F5344CB8AC3E}">
        <p14:creationId xmlns:p14="http://schemas.microsoft.com/office/powerpoint/2010/main" val="222645220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23267">
                                            <p:txEl>
                                              <p:pRg st="1" end="1"/>
                                            </p:txEl>
                                          </p:spTgt>
                                        </p:tgtEl>
                                        <p:attrNameLst>
                                          <p:attrName>style.visibility</p:attrName>
                                        </p:attrNameLst>
                                      </p:cBhvr>
                                      <p:to>
                                        <p:strVal val="visible"/>
                                      </p:to>
                                    </p:set>
                                    <p:animEffect transition="in" filter="wipe(up)">
                                      <p:cBhvr>
                                        <p:cTn id="7" dur="500"/>
                                        <p:tgtEl>
                                          <p:spTgt spid="52326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23267">
                                            <p:txEl>
                                              <p:pRg st="2" end="2"/>
                                            </p:txEl>
                                          </p:spTgt>
                                        </p:tgtEl>
                                        <p:attrNameLst>
                                          <p:attrName>style.visibility</p:attrName>
                                        </p:attrNameLst>
                                      </p:cBhvr>
                                      <p:to>
                                        <p:strVal val="visible"/>
                                      </p:to>
                                    </p:set>
                                    <p:animEffect transition="in" filter="wipe(up)">
                                      <p:cBhvr>
                                        <p:cTn id="12" dur="500"/>
                                        <p:tgtEl>
                                          <p:spTgt spid="52326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23267">
                                            <p:txEl>
                                              <p:pRg st="3" end="3"/>
                                            </p:txEl>
                                          </p:spTgt>
                                        </p:tgtEl>
                                        <p:attrNameLst>
                                          <p:attrName>style.visibility</p:attrName>
                                        </p:attrNameLst>
                                      </p:cBhvr>
                                      <p:to>
                                        <p:strVal val="visible"/>
                                      </p:to>
                                    </p:set>
                                    <p:animEffect transition="in" filter="wipe(up)">
                                      <p:cBhvr>
                                        <p:cTn id="17" dur="500"/>
                                        <p:tgtEl>
                                          <p:spTgt spid="52326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23267">
                                            <p:txEl>
                                              <p:pRg st="4" end="4"/>
                                            </p:txEl>
                                          </p:spTgt>
                                        </p:tgtEl>
                                        <p:attrNameLst>
                                          <p:attrName>style.visibility</p:attrName>
                                        </p:attrNameLst>
                                      </p:cBhvr>
                                      <p:to>
                                        <p:strVal val="visible"/>
                                      </p:to>
                                    </p:set>
                                    <p:animEffect transition="in" filter="wipe(up)">
                                      <p:cBhvr>
                                        <p:cTn id="22" dur="500"/>
                                        <p:tgtEl>
                                          <p:spTgt spid="52326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23267">
                                            <p:txEl>
                                              <p:pRg st="5" end="5"/>
                                            </p:txEl>
                                          </p:spTgt>
                                        </p:tgtEl>
                                        <p:attrNameLst>
                                          <p:attrName>style.visibility</p:attrName>
                                        </p:attrNameLst>
                                      </p:cBhvr>
                                      <p:to>
                                        <p:strVal val="visible"/>
                                      </p:to>
                                    </p:set>
                                    <p:animEffect transition="in" filter="wipe(up)">
                                      <p:cBhvr>
                                        <p:cTn id="27" dur="500"/>
                                        <p:tgtEl>
                                          <p:spTgt spid="52326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23267">
                                            <p:txEl>
                                              <p:pRg st="6" end="6"/>
                                            </p:txEl>
                                          </p:spTgt>
                                        </p:tgtEl>
                                        <p:attrNameLst>
                                          <p:attrName>style.visibility</p:attrName>
                                        </p:attrNameLst>
                                      </p:cBhvr>
                                      <p:to>
                                        <p:strVal val="visible"/>
                                      </p:to>
                                    </p:set>
                                    <p:animEffect transition="in" filter="wipe(up)">
                                      <p:cBhvr>
                                        <p:cTn id="32" dur="500"/>
                                        <p:tgtEl>
                                          <p:spTgt spid="52326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23267">
                                            <p:txEl>
                                              <p:pRg st="7" end="7"/>
                                            </p:txEl>
                                          </p:spTgt>
                                        </p:tgtEl>
                                        <p:attrNameLst>
                                          <p:attrName>style.visibility</p:attrName>
                                        </p:attrNameLst>
                                      </p:cBhvr>
                                      <p:to>
                                        <p:strVal val="visible"/>
                                      </p:to>
                                    </p:set>
                                    <p:animEffect transition="in" filter="wipe(up)">
                                      <p:cBhvr>
                                        <p:cTn id="37" dur="500"/>
                                        <p:tgtEl>
                                          <p:spTgt spid="52326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23267">
                                            <p:txEl>
                                              <p:pRg st="8" end="8"/>
                                            </p:txEl>
                                          </p:spTgt>
                                        </p:tgtEl>
                                        <p:attrNameLst>
                                          <p:attrName>style.visibility</p:attrName>
                                        </p:attrNameLst>
                                      </p:cBhvr>
                                      <p:to>
                                        <p:strVal val="visible"/>
                                      </p:to>
                                    </p:set>
                                    <p:animEffect transition="in" filter="wipe(up)">
                                      <p:cBhvr>
                                        <p:cTn id="42" dur="500"/>
                                        <p:tgtEl>
                                          <p:spTgt spid="52326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1</a:t>
            </a:r>
            <a:r>
              <a:rPr lang="zh-CN" altLang="en-US" sz="3600" b="1" dirty="0">
                <a:latin typeface="楷体" pitchFamily="49" charset="-122"/>
                <a:ea typeface="楷体" pitchFamily="49" charset="-122"/>
              </a:rPr>
              <a:t>）一般交互界面设计指南</a:t>
            </a:r>
          </a:p>
        </p:txBody>
      </p:sp>
      <p:sp>
        <p:nvSpPr>
          <p:cNvPr id="7" name="Rectangle 3"/>
          <p:cNvSpPr txBox="1">
            <a:spLocks noChangeArrowheads="1"/>
          </p:cNvSpPr>
          <p:nvPr/>
        </p:nvSpPr>
        <p:spPr>
          <a:xfrm>
            <a:off x="611189" y="852488"/>
            <a:ext cx="8281987" cy="4078039"/>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2800" b="1" dirty="0">
                <a:solidFill>
                  <a:srgbClr val="F8F57B"/>
                </a:solidFill>
                <a:latin typeface="楷体" pitchFamily="49" charset="-122"/>
                <a:ea typeface="楷体" pitchFamily="49" charset="-122"/>
              </a:rPr>
              <a:t>交互界面的基本类型</a:t>
            </a:r>
            <a:endParaRPr lang="en-US" altLang="zh-CN" sz="2800" b="1" dirty="0">
              <a:solidFill>
                <a:srgbClr val="F8F57B"/>
              </a:solidFill>
              <a:latin typeface="楷体" pitchFamily="49" charset="-122"/>
              <a:ea typeface="楷体" pitchFamily="49" charset="-122"/>
            </a:endParaRPr>
          </a:p>
          <a:p>
            <a:pPr lvl="1"/>
            <a:r>
              <a:rPr lang="zh-CN" altLang="en-US" sz="2400" b="1" dirty="0">
                <a:latin typeface="楷体" pitchFamily="49" charset="-122"/>
                <a:ea typeface="楷体" pitchFamily="49" charset="-122"/>
              </a:rPr>
              <a:t>菜单界面</a:t>
            </a:r>
            <a:endParaRPr lang="en-US" altLang="zh-CN" sz="2400" b="1" dirty="0">
              <a:latin typeface="楷体" pitchFamily="49" charset="-122"/>
              <a:ea typeface="楷体" pitchFamily="49" charset="-122"/>
            </a:endParaRPr>
          </a:p>
          <a:p>
            <a:pPr lvl="2"/>
            <a:r>
              <a:rPr lang="zh-CN" altLang="en-US" sz="2000" b="1" dirty="0">
                <a:latin typeface="楷体" pitchFamily="49" charset="-122"/>
                <a:ea typeface="楷体" pitchFamily="49" charset="-122"/>
              </a:rPr>
              <a:t>按显示形象分类：正文菜单、图标菜单、正文图标混合菜单。</a:t>
            </a:r>
            <a:endParaRPr lang="en-US" altLang="zh-CN" sz="2000" b="1" dirty="0">
              <a:latin typeface="楷体" pitchFamily="49" charset="-122"/>
              <a:ea typeface="楷体" pitchFamily="49" charset="-122"/>
            </a:endParaRPr>
          </a:p>
          <a:p>
            <a:pPr lvl="2"/>
            <a:r>
              <a:rPr lang="zh-CN" altLang="en-US" sz="2000" b="1" dirty="0">
                <a:latin typeface="楷体" pitchFamily="49" charset="-122"/>
                <a:ea typeface="楷体" pitchFamily="49" charset="-122"/>
              </a:rPr>
              <a:t>按屏幕位置和操作风格分类：固定、浮动、下拉式、嵌入式。</a:t>
            </a:r>
          </a:p>
          <a:p>
            <a:pPr lvl="1"/>
            <a:r>
              <a:rPr lang="zh-CN" altLang="en-US" sz="2400" b="1" dirty="0">
                <a:latin typeface="楷体" pitchFamily="49" charset="-122"/>
                <a:ea typeface="楷体" pitchFamily="49" charset="-122"/>
              </a:rPr>
              <a:t>对话</a:t>
            </a:r>
            <a:endParaRPr lang="en-US" altLang="zh-CN" sz="2400" b="1" dirty="0">
              <a:latin typeface="楷体" pitchFamily="49" charset="-122"/>
              <a:ea typeface="楷体" pitchFamily="49" charset="-122"/>
            </a:endParaRPr>
          </a:p>
          <a:p>
            <a:pPr lvl="2"/>
            <a:r>
              <a:rPr lang="zh-CN" altLang="en-US" sz="2000" b="1" dirty="0">
                <a:latin typeface="楷体" pitchFamily="49" charset="-122"/>
                <a:ea typeface="楷体" pitchFamily="49" charset="-122"/>
              </a:rPr>
              <a:t>对话形式：必须回答式、无需回答式、警告式</a:t>
            </a:r>
            <a:endParaRPr lang="en-US" altLang="zh-CN" sz="2000" b="1" dirty="0">
              <a:latin typeface="楷体" pitchFamily="49" charset="-122"/>
              <a:ea typeface="楷体" pitchFamily="49" charset="-122"/>
            </a:endParaRPr>
          </a:p>
          <a:p>
            <a:pPr lvl="2"/>
            <a:r>
              <a:rPr lang="zh-CN" altLang="en-US" sz="2000" b="1" dirty="0">
                <a:latin typeface="楷体" pitchFamily="49" charset="-122"/>
                <a:ea typeface="楷体" pitchFamily="49" charset="-122"/>
              </a:rPr>
              <a:t>对话实现方式：标准对话、定做式对话</a:t>
            </a:r>
          </a:p>
          <a:p>
            <a:pPr lvl="1"/>
            <a:r>
              <a:rPr lang="zh-CN" altLang="en-US" sz="2400" b="1" dirty="0">
                <a:latin typeface="楷体" pitchFamily="49" charset="-122"/>
                <a:ea typeface="楷体" pitchFamily="49" charset="-122"/>
              </a:rPr>
              <a:t>其他</a:t>
            </a:r>
            <a:endParaRPr lang="en-US" altLang="zh-CN" sz="2400" b="1" dirty="0">
              <a:latin typeface="楷体" pitchFamily="49" charset="-122"/>
              <a:ea typeface="楷体" pitchFamily="49" charset="-122"/>
            </a:endParaRPr>
          </a:p>
          <a:p>
            <a:pPr lvl="2"/>
            <a:r>
              <a:rPr lang="zh-CN" altLang="en-US" sz="2000" b="1" dirty="0">
                <a:latin typeface="楷体" pitchFamily="49" charset="-122"/>
                <a:ea typeface="楷体" pitchFamily="49" charset="-122"/>
              </a:rPr>
              <a:t>图像</a:t>
            </a:r>
            <a:endParaRPr lang="en-US" altLang="zh-CN" sz="2000" b="1" dirty="0">
              <a:latin typeface="楷体" pitchFamily="49" charset="-122"/>
              <a:ea typeface="楷体" pitchFamily="49" charset="-122"/>
            </a:endParaRPr>
          </a:p>
          <a:p>
            <a:pPr lvl="2"/>
            <a:r>
              <a:rPr lang="zh-CN" altLang="en-US" sz="2000" b="1" dirty="0">
                <a:latin typeface="楷体" pitchFamily="49" charset="-122"/>
                <a:ea typeface="楷体" pitchFamily="49" charset="-122"/>
              </a:rPr>
              <a:t>窗口</a:t>
            </a:r>
          </a:p>
          <a:p>
            <a:pPr lvl="1"/>
            <a:endParaRPr lang="zh-CN" altLang="en-US" sz="2400" b="1" dirty="0">
              <a:latin typeface="楷体" pitchFamily="49" charset="-122"/>
              <a:ea typeface="楷体" pitchFamily="49" charset="-122"/>
            </a:endParaRPr>
          </a:p>
        </p:txBody>
      </p:sp>
    </p:spTree>
    <p:extLst>
      <p:ext uri="{BB962C8B-B14F-4D97-AF65-F5344CB8AC3E}">
        <p14:creationId xmlns:p14="http://schemas.microsoft.com/office/powerpoint/2010/main" val="837246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up)">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4" end="4"/>
                                            </p:txEl>
                                          </p:spTgt>
                                        </p:tgtEl>
                                        <p:attrNameLst>
                                          <p:attrName>style.visibility</p:attrName>
                                        </p:attrNameLst>
                                      </p:cBhvr>
                                      <p:to>
                                        <p:strVal val="visible"/>
                                      </p:to>
                                    </p:set>
                                    <p:animEffect transition="in" filter="wipe(up)">
                                      <p:cBhvr>
                                        <p:cTn id="12" dur="500"/>
                                        <p:tgtEl>
                                          <p:spTgt spid="7">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7" end="7"/>
                                            </p:txEl>
                                          </p:spTgt>
                                        </p:tgtEl>
                                        <p:attrNameLst>
                                          <p:attrName>style.visibility</p:attrName>
                                        </p:attrNameLst>
                                      </p:cBhvr>
                                      <p:to>
                                        <p:strVal val="visible"/>
                                      </p:to>
                                    </p:set>
                                    <p:animEffect transition="in" filter="wipe(up)">
                                      <p:cBhvr>
                                        <p:cTn id="17" dur="500"/>
                                        <p:tgtEl>
                                          <p:spTgt spid="7">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wipe(up)">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xEl>
                                              <p:pRg st="3" end="3"/>
                                            </p:txEl>
                                          </p:spTgt>
                                        </p:tgtEl>
                                        <p:attrNameLst>
                                          <p:attrName>style.visibility</p:attrName>
                                        </p:attrNameLst>
                                      </p:cBhvr>
                                      <p:to>
                                        <p:strVal val="visible"/>
                                      </p:to>
                                    </p:set>
                                    <p:animEffect transition="in" filter="wipe(up)">
                                      <p:cBhvr>
                                        <p:cTn id="27" dur="500"/>
                                        <p:tgtEl>
                                          <p:spTgt spid="7">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xEl>
                                              <p:pRg st="5" end="5"/>
                                            </p:txEl>
                                          </p:spTgt>
                                        </p:tgtEl>
                                        <p:attrNameLst>
                                          <p:attrName>style.visibility</p:attrName>
                                        </p:attrNameLst>
                                      </p:cBhvr>
                                      <p:to>
                                        <p:strVal val="visible"/>
                                      </p:to>
                                    </p:set>
                                    <p:animEffect transition="in" filter="wipe(up)">
                                      <p:cBhvr>
                                        <p:cTn id="32" dur="500"/>
                                        <p:tgtEl>
                                          <p:spTgt spid="7">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7">
                                            <p:txEl>
                                              <p:pRg st="6" end="6"/>
                                            </p:txEl>
                                          </p:spTgt>
                                        </p:tgtEl>
                                        <p:attrNameLst>
                                          <p:attrName>style.visibility</p:attrName>
                                        </p:attrNameLst>
                                      </p:cBhvr>
                                      <p:to>
                                        <p:strVal val="visible"/>
                                      </p:to>
                                    </p:set>
                                    <p:animEffect transition="in" filter="wipe(up)">
                                      <p:cBhvr>
                                        <p:cTn id="37" dur="500"/>
                                        <p:tgtEl>
                                          <p:spTgt spid="7">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
                                            <p:txEl>
                                              <p:pRg st="8" end="8"/>
                                            </p:txEl>
                                          </p:spTgt>
                                        </p:tgtEl>
                                        <p:attrNameLst>
                                          <p:attrName>style.visibility</p:attrName>
                                        </p:attrNameLst>
                                      </p:cBhvr>
                                      <p:to>
                                        <p:strVal val="visible"/>
                                      </p:to>
                                    </p:set>
                                    <p:animEffect transition="in" filter="wipe(up)">
                                      <p:cBhvr>
                                        <p:cTn id="42" dur="500"/>
                                        <p:tgtEl>
                                          <p:spTgt spid="7">
                                            <p:txEl>
                                              <p:pRg st="8" end="8"/>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7">
                                            <p:txEl>
                                              <p:pRg st="9" end="9"/>
                                            </p:txEl>
                                          </p:spTgt>
                                        </p:tgtEl>
                                        <p:attrNameLst>
                                          <p:attrName>style.visibility</p:attrName>
                                        </p:attrNameLst>
                                      </p:cBhvr>
                                      <p:to>
                                        <p:strVal val="visible"/>
                                      </p:to>
                                    </p:set>
                                    <p:animEffect transition="in" filter="wipe(up)">
                                      <p:cBhvr>
                                        <p:cTn id="47"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634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519" y="457125"/>
            <a:ext cx="8135937" cy="40588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4504942"/>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73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619" y="411510"/>
            <a:ext cx="7343775" cy="42993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1856456"/>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2</a:t>
            </a:r>
            <a:r>
              <a:rPr lang="zh-CN" altLang="en-US" sz="3600" b="1" dirty="0">
                <a:latin typeface="楷体" pitchFamily="49" charset="-122"/>
                <a:ea typeface="楷体" pitchFamily="49" charset="-122"/>
              </a:rPr>
              <a:t>）信息显示界面设计指南</a:t>
            </a:r>
            <a:endParaRPr lang="zh-CN" altLang="zh-CN" sz="3600" b="1" dirty="0">
              <a:latin typeface="楷体" pitchFamily="49" charset="-122"/>
              <a:ea typeface="楷体" pitchFamily="49" charset="-122"/>
            </a:endParaRPr>
          </a:p>
        </p:txBody>
      </p:sp>
      <p:sp>
        <p:nvSpPr>
          <p:cNvPr id="530435" name="Rectangle 3"/>
          <p:cNvSpPr>
            <a:spLocks noGrp="1" noChangeArrowheads="1"/>
          </p:cNvSpPr>
          <p:nvPr>
            <p:ph type="body" idx="1"/>
          </p:nvPr>
        </p:nvSpPr>
        <p:spPr>
          <a:xfrm>
            <a:off x="389436" y="1085852"/>
            <a:ext cx="8363938" cy="2283702"/>
          </a:xfrm>
        </p:spPr>
        <p:txBody>
          <a:bodyPr/>
          <a:lstStyle/>
          <a:p>
            <a:r>
              <a:rPr lang="zh-CN" altLang="en-US" sz="2800" b="1" dirty="0">
                <a:solidFill>
                  <a:srgbClr val="F8F57B"/>
                </a:solidFill>
                <a:latin typeface="楷体" pitchFamily="49" charset="-122"/>
                <a:ea typeface="楷体" pitchFamily="49" charset="-122"/>
              </a:rPr>
              <a:t>界面显示的基本元素 </a:t>
            </a:r>
          </a:p>
          <a:p>
            <a:pPr lvl="1"/>
            <a:r>
              <a:rPr lang="zh-CN" altLang="en-US" sz="2800" b="1" dirty="0">
                <a:latin typeface="楷体" pitchFamily="49" charset="-122"/>
                <a:ea typeface="楷体" pitchFamily="49" charset="-122"/>
              </a:rPr>
              <a:t>数据</a:t>
            </a:r>
          </a:p>
          <a:p>
            <a:pPr lvl="1"/>
            <a:r>
              <a:rPr lang="zh-CN" altLang="en-US" sz="2800" b="1" dirty="0">
                <a:latin typeface="楷体" pitchFamily="49" charset="-122"/>
                <a:ea typeface="楷体" pitchFamily="49" charset="-122"/>
              </a:rPr>
              <a:t>字符</a:t>
            </a:r>
          </a:p>
          <a:p>
            <a:pPr lvl="1"/>
            <a:r>
              <a:rPr lang="zh-CN" altLang="en-US" sz="2800" b="1" dirty="0">
                <a:latin typeface="楷体" pitchFamily="49" charset="-122"/>
                <a:ea typeface="楷体" pitchFamily="49" charset="-122"/>
              </a:rPr>
              <a:t>图形</a:t>
            </a:r>
          </a:p>
          <a:p>
            <a:pPr lvl="1"/>
            <a:r>
              <a:rPr lang="zh-CN" altLang="en-US" sz="2800" b="1" dirty="0">
                <a:latin typeface="楷体" pitchFamily="49" charset="-122"/>
                <a:ea typeface="楷体" pitchFamily="49" charset="-122"/>
              </a:rPr>
              <a:t>音视频</a:t>
            </a:r>
          </a:p>
        </p:txBody>
      </p:sp>
    </p:spTree>
    <p:extLst>
      <p:ext uri="{BB962C8B-B14F-4D97-AF65-F5344CB8AC3E}">
        <p14:creationId xmlns:p14="http://schemas.microsoft.com/office/powerpoint/2010/main" val="7067294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0435">
                                            <p:txEl>
                                              <p:pRg st="1" end="1"/>
                                            </p:txEl>
                                          </p:spTgt>
                                        </p:tgtEl>
                                        <p:attrNameLst>
                                          <p:attrName>style.visibility</p:attrName>
                                        </p:attrNameLst>
                                      </p:cBhvr>
                                      <p:to>
                                        <p:strVal val="visible"/>
                                      </p:to>
                                    </p:set>
                                    <p:animEffect transition="in" filter="wipe(up)">
                                      <p:cBhvr>
                                        <p:cTn id="7" dur="500"/>
                                        <p:tgtEl>
                                          <p:spTgt spid="53043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30435">
                                            <p:txEl>
                                              <p:pRg st="2" end="2"/>
                                            </p:txEl>
                                          </p:spTgt>
                                        </p:tgtEl>
                                        <p:attrNameLst>
                                          <p:attrName>style.visibility</p:attrName>
                                        </p:attrNameLst>
                                      </p:cBhvr>
                                      <p:to>
                                        <p:strVal val="visible"/>
                                      </p:to>
                                    </p:set>
                                    <p:animEffect transition="in" filter="wipe(up)">
                                      <p:cBhvr>
                                        <p:cTn id="12" dur="500"/>
                                        <p:tgtEl>
                                          <p:spTgt spid="53043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30435">
                                            <p:txEl>
                                              <p:pRg st="3" end="3"/>
                                            </p:txEl>
                                          </p:spTgt>
                                        </p:tgtEl>
                                        <p:attrNameLst>
                                          <p:attrName>style.visibility</p:attrName>
                                        </p:attrNameLst>
                                      </p:cBhvr>
                                      <p:to>
                                        <p:strVal val="visible"/>
                                      </p:to>
                                    </p:set>
                                    <p:animEffect transition="in" filter="wipe(up)">
                                      <p:cBhvr>
                                        <p:cTn id="17" dur="500"/>
                                        <p:tgtEl>
                                          <p:spTgt spid="53043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30435">
                                            <p:txEl>
                                              <p:pRg st="4" end="4"/>
                                            </p:txEl>
                                          </p:spTgt>
                                        </p:tgtEl>
                                        <p:attrNameLst>
                                          <p:attrName>style.visibility</p:attrName>
                                        </p:attrNameLst>
                                      </p:cBhvr>
                                      <p:to>
                                        <p:strVal val="visible"/>
                                      </p:to>
                                    </p:set>
                                    <p:animEffect transition="in" filter="wipe(up)">
                                      <p:cBhvr>
                                        <p:cTn id="22" dur="500"/>
                                        <p:tgtEl>
                                          <p:spTgt spid="53043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2</a:t>
            </a:r>
            <a:r>
              <a:rPr lang="zh-CN" altLang="en-US" sz="3600" b="1" dirty="0">
                <a:latin typeface="楷体" pitchFamily="49" charset="-122"/>
                <a:ea typeface="楷体" pitchFamily="49" charset="-122"/>
              </a:rPr>
              <a:t>）信息显示界面设计指南</a:t>
            </a:r>
            <a:endParaRPr lang="zh-CN" altLang="zh-CN" sz="3600" b="1" dirty="0">
              <a:latin typeface="楷体" pitchFamily="49" charset="-122"/>
              <a:ea typeface="楷体" pitchFamily="49" charset="-122"/>
            </a:endParaRPr>
          </a:p>
        </p:txBody>
      </p:sp>
      <p:sp>
        <p:nvSpPr>
          <p:cNvPr id="7" name="Rectangle 3"/>
          <p:cNvSpPr txBox="1">
            <a:spLocks noChangeArrowheads="1"/>
          </p:cNvSpPr>
          <p:nvPr/>
        </p:nvSpPr>
        <p:spPr>
          <a:xfrm>
            <a:off x="389436" y="1085852"/>
            <a:ext cx="8363938" cy="3970318"/>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2800" b="1" dirty="0">
                <a:solidFill>
                  <a:srgbClr val="F8F57B"/>
                </a:solidFill>
                <a:latin typeface="楷体" pitchFamily="49" charset="-122"/>
                <a:ea typeface="楷体" pitchFamily="49" charset="-122"/>
              </a:rPr>
              <a:t>基本设计指南 </a:t>
            </a:r>
          </a:p>
          <a:p>
            <a:pPr lvl="1"/>
            <a:r>
              <a:rPr lang="zh-CN" altLang="en-US" sz="2400" b="1" dirty="0">
                <a:latin typeface="楷体" pitchFamily="49" charset="-122"/>
                <a:ea typeface="楷体" pitchFamily="49" charset="-122"/>
              </a:rPr>
              <a:t>只显示与当前工作内容有关的信息</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不要用数据淹没用户，应该用便于用户迅速吸取信息的方式来表示数据</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使用一致的标记、标准的缩写和可预知的颜色</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允许用户保持可视化的语境</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使用大小写、缩进和文本分组以帮助理解</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使用</a:t>
            </a:r>
            <a:r>
              <a:rPr lang="zh-CN" altLang="en-US" sz="2400" b="1" dirty="0">
                <a:solidFill>
                  <a:srgbClr val="CC0000"/>
                </a:solidFill>
                <a:latin typeface="楷体" pitchFamily="49" charset="-122"/>
                <a:ea typeface="楷体" pitchFamily="49" charset="-122"/>
              </a:rPr>
              <a:t>窗口分隔</a:t>
            </a:r>
            <a:r>
              <a:rPr lang="zh-CN" altLang="en-US" sz="2400" b="1" dirty="0">
                <a:latin typeface="楷体" pitchFamily="49" charset="-122"/>
                <a:ea typeface="楷体" pitchFamily="49" charset="-122"/>
              </a:rPr>
              <a:t>不同类型的信息</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使用</a:t>
            </a:r>
            <a:r>
              <a:rPr lang="zh-CN" altLang="en-US" sz="2400" b="1" dirty="0">
                <a:solidFill>
                  <a:srgbClr val="CC0000"/>
                </a:solidFill>
                <a:latin typeface="楷体" pitchFamily="49" charset="-122"/>
                <a:ea typeface="楷体" pitchFamily="49" charset="-122"/>
              </a:rPr>
              <a:t>模拟方式</a:t>
            </a:r>
            <a:r>
              <a:rPr lang="zh-CN" altLang="en-US" sz="2400" b="1" dirty="0">
                <a:latin typeface="楷体" pitchFamily="49" charset="-122"/>
                <a:ea typeface="楷体" pitchFamily="49" charset="-122"/>
              </a:rPr>
              <a:t>表示信息</a:t>
            </a:r>
            <a:endParaRPr lang="en-US" altLang="zh-CN" sz="2400" b="1" dirty="0">
              <a:latin typeface="楷体" pitchFamily="49" charset="-122"/>
              <a:ea typeface="楷体" pitchFamily="49" charset="-122"/>
            </a:endParaRPr>
          </a:p>
          <a:p>
            <a:pPr lvl="1"/>
            <a:r>
              <a:rPr lang="zh-CN" altLang="en-US" sz="2400" b="1" dirty="0">
                <a:latin typeface="楷体" pitchFamily="49" charset="-122"/>
                <a:ea typeface="楷体" pitchFamily="49" charset="-122"/>
              </a:rPr>
              <a:t>高效率的使用显示屏</a:t>
            </a:r>
            <a:endParaRPr lang="zh-CN" altLang="en-US" sz="2800" b="1" dirty="0">
              <a:latin typeface="楷体" pitchFamily="49" charset="-122"/>
              <a:ea typeface="楷体" pitchFamily="49" charset="-122"/>
            </a:endParaRPr>
          </a:p>
        </p:txBody>
      </p:sp>
    </p:spTree>
    <p:extLst>
      <p:ext uri="{BB962C8B-B14F-4D97-AF65-F5344CB8AC3E}">
        <p14:creationId xmlns:p14="http://schemas.microsoft.com/office/powerpoint/2010/main" val="23924755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wipe(up)">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wipe(up)">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wipe(up)">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wipe(up)">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wipe(up)">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wipe(up)">
                                      <p:cBhvr>
                                        <p:cTn id="32" dur="500"/>
                                        <p:tgtEl>
                                          <p:spTgt spid="7">
                                            <p:txEl>
                                              <p:pRg st="6" end="6"/>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7">
                                            <p:txEl>
                                              <p:pRg st="7" end="7"/>
                                            </p:txEl>
                                          </p:spTgt>
                                        </p:tgtEl>
                                        <p:attrNameLst>
                                          <p:attrName>style.visibility</p:attrName>
                                        </p:attrNameLst>
                                      </p:cBhvr>
                                      <p:to>
                                        <p:strVal val="visible"/>
                                      </p:to>
                                    </p:set>
                                    <p:animEffect transition="in" filter="wipe(up)">
                                      <p:cBhvr>
                                        <p:cTn id="37" dur="500"/>
                                        <p:tgtEl>
                                          <p:spTgt spid="7">
                                            <p:txEl>
                                              <p:pRg st="7" end="7"/>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7">
                                            <p:txEl>
                                              <p:pRg st="8" end="8"/>
                                            </p:txEl>
                                          </p:spTgt>
                                        </p:tgtEl>
                                        <p:attrNameLst>
                                          <p:attrName>style.visibility</p:attrName>
                                        </p:attrNameLst>
                                      </p:cBhvr>
                                      <p:to>
                                        <p:strVal val="visible"/>
                                      </p:to>
                                    </p:set>
                                    <p:animEffect transition="in" filter="wipe(up)">
                                      <p:cBhvr>
                                        <p:cTn id="42" dur="500"/>
                                        <p:tgtEl>
                                          <p:spTgt spid="7">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5.1 </a:t>
            </a:r>
            <a:r>
              <a:rPr lang="zh-CN" altLang="en-US" b="1" dirty="0">
                <a:latin typeface="楷体" pitchFamily="49" charset="-122"/>
                <a:ea typeface="楷体" pitchFamily="49" charset="-122"/>
              </a:rPr>
              <a:t>结构程序设计</a:t>
            </a:r>
            <a:endParaRPr lang="zh-CN" altLang="en-US" dirty="0"/>
          </a:p>
        </p:txBody>
      </p:sp>
      <p:sp>
        <p:nvSpPr>
          <p:cNvPr id="14" name="内容占位符 3"/>
          <p:cNvSpPr>
            <a:spLocks noGrp="1"/>
          </p:cNvSpPr>
          <p:nvPr>
            <p:ph idx="1"/>
          </p:nvPr>
        </p:nvSpPr>
        <p:spPr>
          <a:xfrm>
            <a:off x="143181" y="788667"/>
            <a:ext cx="8856644" cy="4283407"/>
          </a:xfrm>
        </p:spPr>
        <p:txBody>
          <a:bodyPr>
            <a:normAutofit fontScale="92500" lnSpcReduction="10000"/>
          </a:bodyPr>
          <a:lstStyle/>
          <a:p>
            <a:r>
              <a:rPr lang="en-US" altLang="zh-CN" b="1" dirty="0">
                <a:solidFill>
                  <a:schemeClr val="tx1"/>
                </a:solidFill>
                <a:effectLst/>
                <a:latin typeface="楷体" pitchFamily="49" charset="-122"/>
                <a:ea typeface="楷体" pitchFamily="49" charset="-122"/>
              </a:rPr>
              <a:t>《</a:t>
            </a:r>
            <a:r>
              <a:rPr lang="zh-CN" altLang="en-US" b="1" dirty="0">
                <a:solidFill>
                  <a:schemeClr val="tx1"/>
                </a:solidFill>
                <a:effectLst/>
                <a:latin typeface="楷体" pitchFamily="49" charset="-122"/>
                <a:ea typeface="楷体" pitchFamily="49" charset="-122"/>
              </a:rPr>
              <a:t>愚公移山</a:t>
            </a:r>
            <a:r>
              <a:rPr lang="en-US" altLang="zh-CN" b="1" dirty="0">
                <a:solidFill>
                  <a:schemeClr val="tx1"/>
                </a:solidFill>
                <a:effectLst/>
                <a:latin typeface="楷体" pitchFamily="49" charset="-122"/>
                <a:ea typeface="楷体" pitchFamily="49" charset="-122"/>
              </a:rPr>
              <a:t>》</a:t>
            </a:r>
            <a:r>
              <a:rPr lang="zh-CN" altLang="en-US" b="1" dirty="0">
                <a:solidFill>
                  <a:schemeClr val="tx1"/>
                </a:solidFill>
                <a:effectLst/>
                <a:latin typeface="楷体" pitchFamily="49" charset="-122"/>
                <a:ea typeface="楷体" pitchFamily="49" charset="-122"/>
              </a:rPr>
              <a:t>成就了一位工程名家：愚公，其浓缩了项目组织者、团队经理、编程人员、技术分析师等众多角色的优秀素质。</a:t>
            </a:r>
            <a:endParaRPr lang="en-US" altLang="zh-CN" b="1" dirty="0">
              <a:solidFill>
                <a:schemeClr val="tx1"/>
              </a:solidFill>
              <a:effectLst/>
              <a:latin typeface="楷体" pitchFamily="49" charset="-122"/>
              <a:ea typeface="楷体" pitchFamily="49" charset="-122"/>
            </a:endParaRPr>
          </a:p>
          <a:p>
            <a:pPr marL="454025" indent="-3175">
              <a:buNone/>
            </a:pPr>
            <a:r>
              <a:rPr lang="zh-CN" altLang="en-US" b="1" dirty="0">
                <a:solidFill>
                  <a:schemeClr val="tx1"/>
                </a:solidFill>
                <a:effectLst/>
                <a:latin typeface="华文楷体" pitchFamily="2" charset="-122"/>
                <a:ea typeface="华文楷体" pitchFamily="2" charset="-122"/>
              </a:rPr>
              <a:t>        太行、王屋二山，方七百里，高万仞。本在冀州之南，河阳之北。北山愚公者，年且九十，面山而居。惩山北之塞，出入之迂也，聚室而谋曰：“吾与汝毕力平险，指通豫南，达于汉阴，可乎？”杂然相许。其妻献疑曰：“以君之力，曾不能损魁父之丘，如太行王屋何？且焉置土石？”杂曰：“投诸渤海之尾，隐土之北。”遂率子孙荷担者三夫，扣石垦壤，箕畚运于渤海之尾。邻人京城氏之孀妻，有遗男，始龀，跳往助之。寒暑易节，始一反焉。河曲智叟笑而止之，曰：“甚矣，汝之不惠。以残年馀力，曾不能毁山之一毛，其如土石何？”北山愚公长息曰：“汝心之固，固不可彻，曾不若孀妻弱子。虽我之死，有子存焉；子又生孙，孙又生子；子又有子，子又有孙。子子孙孙，无穷匮也。而山不加增，何苦而不平？”河曲智叟亡以应。</a:t>
            </a:r>
            <a:endParaRPr lang="en-US" b="1" dirty="0">
              <a:solidFill>
                <a:schemeClr val="tx1"/>
              </a:solidFill>
              <a:effectLst/>
              <a:latin typeface="华文楷体" pitchFamily="2" charset="-122"/>
              <a:ea typeface="华文楷体" pitchFamily="2" charset="-122"/>
            </a:endParaRPr>
          </a:p>
          <a:p>
            <a:pPr marL="454025" indent="-3175">
              <a:buNone/>
            </a:pPr>
            <a:r>
              <a:rPr lang="zh-CN" altLang="en-US" b="1" dirty="0">
                <a:solidFill>
                  <a:schemeClr val="tx1"/>
                </a:solidFill>
                <a:effectLst/>
                <a:latin typeface="华文楷体" pitchFamily="2" charset="-122"/>
                <a:ea typeface="华文楷体" pitchFamily="2" charset="-122"/>
              </a:rPr>
              <a:t>        操蛇之神闻之，惧其不已也，告之于帝。帝感其诚，命夸娥氏二子负二山，一厝朔东，一厝朔南。自此，冀之南，汉之阴，无陇断焉。</a:t>
            </a:r>
          </a:p>
          <a:p>
            <a:endParaRPr lang="en-US" altLang="zh-CN" b="1" dirty="0">
              <a:solidFill>
                <a:schemeClr val="tx1"/>
              </a:solidFill>
              <a:effectLst/>
              <a:latin typeface="楷体" pitchFamily="49" charset="-122"/>
              <a:ea typeface="楷体" pitchFamily="49" charset="-122"/>
            </a:endParaRPr>
          </a:p>
        </p:txBody>
      </p:sp>
      <p:cxnSp>
        <p:nvCxnSpPr>
          <p:cNvPr id="15" name="直接连接符 14"/>
          <p:cNvCxnSpPr/>
          <p:nvPr/>
        </p:nvCxnSpPr>
        <p:spPr>
          <a:xfrm>
            <a:off x="5128847" y="1896027"/>
            <a:ext cx="3286148"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6" name="圆角矩形标注 15"/>
          <p:cNvSpPr/>
          <p:nvPr/>
        </p:nvSpPr>
        <p:spPr>
          <a:xfrm>
            <a:off x="7667071" y="1071546"/>
            <a:ext cx="1285884" cy="500066"/>
          </a:xfrm>
          <a:prstGeom prst="wedgeRoundRectCallout">
            <a:avLst>
              <a:gd name="adj1" fmla="val -30992"/>
              <a:gd name="adj2" fmla="val 83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原始需求</a:t>
            </a:r>
          </a:p>
        </p:txBody>
      </p:sp>
      <p:cxnSp>
        <p:nvCxnSpPr>
          <p:cNvPr id="17" name="直接连接符 16"/>
          <p:cNvCxnSpPr/>
          <p:nvPr/>
        </p:nvCxnSpPr>
        <p:spPr>
          <a:xfrm>
            <a:off x="8541677" y="1920762"/>
            <a:ext cx="4581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8" name="圆角矩形标注 17"/>
          <p:cNvSpPr/>
          <p:nvPr/>
        </p:nvSpPr>
        <p:spPr>
          <a:xfrm>
            <a:off x="697615" y="1263374"/>
            <a:ext cx="1285884" cy="500066"/>
          </a:xfrm>
          <a:prstGeom prst="wedgeRoundRectCallout">
            <a:avLst>
              <a:gd name="adj1" fmla="val -30992"/>
              <a:gd name="adj2" fmla="val 83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项目沟通方式</a:t>
            </a:r>
          </a:p>
        </p:txBody>
      </p:sp>
      <p:cxnSp>
        <p:nvCxnSpPr>
          <p:cNvPr id="19" name="直接连接符 18"/>
          <p:cNvCxnSpPr/>
          <p:nvPr/>
        </p:nvCxnSpPr>
        <p:spPr>
          <a:xfrm>
            <a:off x="2088519" y="2175117"/>
            <a:ext cx="5000660" cy="356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0" name="圆角矩形标注 19"/>
          <p:cNvSpPr/>
          <p:nvPr/>
        </p:nvSpPr>
        <p:spPr>
          <a:xfrm>
            <a:off x="3945907" y="1357769"/>
            <a:ext cx="1285884" cy="500066"/>
          </a:xfrm>
          <a:prstGeom prst="wedgeRoundRectCallout">
            <a:avLst>
              <a:gd name="adj1" fmla="val -30992"/>
              <a:gd name="adj2" fmla="val 83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项目目标</a:t>
            </a:r>
          </a:p>
        </p:txBody>
      </p:sp>
      <p:cxnSp>
        <p:nvCxnSpPr>
          <p:cNvPr id="21" name="直接连接符 20"/>
          <p:cNvCxnSpPr/>
          <p:nvPr/>
        </p:nvCxnSpPr>
        <p:spPr>
          <a:xfrm>
            <a:off x="1722035" y="2991733"/>
            <a:ext cx="3509756"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642239" y="2989100"/>
            <a:ext cx="3310716" cy="15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3" name="圆角矩形标注 22"/>
          <p:cNvSpPr/>
          <p:nvPr/>
        </p:nvSpPr>
        <p:spPr>
          <a:xfrm>
            <a:off x="2649470" y="2175117"/>
            <a:ext cx="1285884" cy="500066"/>
          </a:xfrm>
          <a:prstGeom prst="wedgeRoundRectCallout">
            <a:avLst>
              <a:gd name="adj1" fmla="val -30992"/>
              <a:gd name="adj2" fmla="val 83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技术方案</a:t>
            </a:r>
          </a:p>
        </p:txBody>
      </p:sp>
      <p:cxnSp>
        <p:nvCxnSpPr>
          <p:cNvPr id="24" name="直接连接符 23"/>
          <p:cNvCxnSpPr/>
          <p:nvPr/>
        </p:nvCxnSpPr>
        <p:spPr>
          <a:xfrm>
            <a:off x="7434388" y="2718622"/>
            <a:ext cx="15185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圆角矩形标注 24"/>
          <p:cNvSpPr/>
          <p:nvPr/>
        </p:nvSpPr>
        <p:spPr>
          <a:xfrm>
            <a:off x="7321032" y="1960709"/>
            <a:ext cx="1285884" cy="500066"/>
          </a:xfrm>
          <a:prstGeom prst="wedgeRoundRectCallout">
            <a:avLst>
              <a:gd name="adj1" fmla="val -30992"/>
              <a:gd name="adj2" fmla="val 83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团队组织</a:t>
            </a:r>
          </a:p>
        </p:txBody>
      </p:sp>
      <p:sp>
        <p:nvSpPr>
          <p:cNvPr id="27" name="圆角矩形标注 26"/>
          <p:cNvSpPr/>
          <p:nvPr/>
        </p:nvSpPr>
        <p:spPr>
          <a:xfrm>
            <a:off x="5574935" y="2169151"/>
            <a:ext cx="1285884" cy="500066"/>
          </a:xfrm>
          <a:prstGeom prst="wedgeRoundRectCallout">
            <a:avLst>
              <a:gd name="adj1" fmla="val -30992"/>
              <a:gd name="adj2" fmla="val 83873"/>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外协</a:t>
            </a:r>
          </a:p>
        </p:txBody>
      </p:sp>
      <p:sp>
        <p:nvSpPr>
          <p:cNvPr id="28" name="左大括号 27"/>
          <p:cNvSpPr/>
          <p:nvPr/>
        </p:nvSpPr>
        <p:spPr>
          <a:xfrm>
            <a:off x="320108" y="1347614"/>
            <a:ext cx="331471" cy="214314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9" name="圆角矩形标注 28"/>
          <p:cNvSpPr/>
          <p:nvPr/>
        </p:nvSpPr>
        <p:spPr>
          <a:xfrm>
            <a:off x="38346" y="1990556"/>
            <a:ext cx="357190" cy="1000132"/>
          </a:xfrm>
          <a:prstGeom prst="wedgeRoundRectCallout">
            <a:avLst>
              <a:gd name="adj1" fmla="val 95760"/>
              <a:gd name="adj2" fmla="val -5180"/>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工程概况</a:t>
            </a:r>
          </a:p>
        </p:txBody>
      </p:sp>
      <p:cxnSp>
        <p:nvCxnSpPr>
          <p:cNvPr id="30" name="直接连接符 29"/>
          <p:cNvCxnSpPr/>
          <p:nvPr/>
        </p:nvCxnSpPr>
        <p:spPr>
          <a:xfrm>
            <a:off x="692910" y="4091987"/>
            <a:ext cx="1646842" cy="0"/>
          </a:xfrm>
          <a:prstGeom prst="line">
            <a:avLst/>
          </a:prstGeom>
          <a:ln w="19050">
            <a:solidFill>
              <a:srgbClr val="F6AE1E"/>
            </a:solidFill>
          </a:ln>
        </p:spPr>
        <p:style>
          <a:lnRef idx="1">
            <a:schemeClr val="accent1"/>
          </a:lnRef>
          <a:fillRef idx="0">
            <a:schemeClr val="accent1"/>
          </a:fillRef>
          <a:effectRef idx="0">
            <a:schemeClr val="accent1"/>
          </a:effectRef>
          <a:fontRef idx="minor">
            <a:schemeClr val="tx1"/>
          </a:fontRef>
        </p:style>
      </p:cxnSp>
      <p:sp>
        <p:nvSpPr>
          <p:cNvPr id="31" name="圆角矩形标注 30"/>
          <p:cNvSpPr/>
          <p:nvPr/>
        </p:nvSpPr>
        <p:spPr>
          <a:xfrm>
            <a:off x="6855679" y="3086096"/>
            <a:ext cx="1285884" cy="500066"/>
          </a:xfrm>
          <a:prstGeom prst="wedgeRoundRectCallout">
            <a:avLst>
              <a:gd name="adj1" fmla="val 62666"/>
              <a:gd name="adj2" fmla="val 79413"/>
              <a:gd name="adj3" fmla="val 1666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分支</a:t>
            </a:r>
            <a:r>
              <a:rPr lang="en-US" altLang="zh-CN" b="1" dirty="0">
                <a:solidFill>
                  <a:schemeClr val="tx1"/>
                </a:solidFill>
                <a:latin typeface="楷体" pitchFamily="49" charset="-122"/>
                <a:ea typeface="楷体" pitchFamily="49" charset="-122"/>
              </a:rPr>
              <a:t>if</a:t>
            </a:r>
            <a:endParaRPr lang="zh-CN" altLang="en-US" b="1" dirty="0">
              <a:solidFill>
                <a:schemeClr val="tx1"/>
              </a:solidFill>
              <a:latin typeface="楷体" pitchFamily="49" charset="-122"/>
              <a:ea typeface="楷体" pitchFamily="49" charset="-122"/>
            </a:endParaRPr>
          </a:p>
        </p:txBody>
      </p:sp>
      <p:cxnSp>
        <p:nvCxnSpPr>
          <p:cNvPr id="32" name="直接连接符 31"/>
          <p:cNvCxnSpPr/>
          <p:nvPr/>
        </p:nvCxnSpPr>
        <p:spPr>
          <a:xfrm>
            <a:off x="2658796" y="4060510"/>
            <a:ext cx="5225572" cy="0"/>
          </a:xfrm>
          <a:prstGeom prst="line">
            <a:avLst/>
          </a:prstGeom>
          <a:ln w="19050">
            <a:solidFill>
              <a:srgbClr val="F6AE1E"/>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V="1">
            <a:off x="2713281" y="4371950"/>
            <a:ext cx="2857520" cy="24447"/>
          </a:xfrm>
          <a:prstGeom prst="line">
            <a:avLst/>
          </a:prstGeom>
          <a:ln w="19050">
            <a:solidFill>
              <a:srgbClr val="F6AE1E"/>
            </a:solidFill>
          </a:ln>
        </p:spPr>
        <p:style>
          <a:lnRef idx="1">
            <a:schemeClr val="accent1"/>
          </a:lnRef>
          <a:fillRef idx="0">
            <a:schemeClr val="accent1"/>
          </a:fillRef>
          <a:effectRef idx="0">
            <a:schemeClr val="accent1"/>
          </a:effectRef>
          <a:fontRef idx="minor">
            <a:schemeClr val="tx1"/>
          </a:fontRef>
        </p:style>
      </p:cxnSp>
      <p:sp>
        <p:nvSpPr>
          <p:cNvPr id="34" name="圆角矩形标注 33"/>
          <p:cNvSpPr/>
          <p:nvPr/>
        </p:nvSpPr>
        <p:spPr>
          <a:xfrm>
            <a:off x="3874166" y="3312159"/>
            <a:ext cx="1285884" cy="500066"/>
          </a:xfrm>
          <a:prstGeom prst="wedgeRoundRectCallout">
            <a:avLst>
              <a:gd name="adj1" fmla="val -30992"/>
              <a:gd name="adj2" fmla="val 83873"/>
              <a:gd name="adj3" fmla="val 1666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循环</a:t>
            </a:r>
          </a:p>
        </p:txBody>
      </p:sp>
      <p:sp>
        <p:nvSpPr>
          <p:cNvPr id="36" name="圆角矩形标注 35"/>
          <p:cNvSpPr/>
          <p:nvPr/>
        </p:nvSpPr>
        <p:spPr>
          <a:xfrm>
            <a:off x="5262083" y="4287733"/>
            <a:ext cx="1285884" cy="500066"/>
          </a:xfrm>
          <a:prstGeom prst="wedgeRoundRectCallout">
            <a:avLst>
              <a:gd name="adj1" fmla="val -74229"/>
              <a:gd name="adj2" fmla="val -7844"/>
              <a:gd name="adj3" fmla="val 1666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循环可行性</a:t>
            </a:r>
          </a:p>
        </p:txBody>
      </p:sp>
      <p:sp>
        <p:nvSpPr>
          <p:cNvPr id="37" name="左大括号 36"/>
          <p:cNvSpPr/>
          <p:nvPr/>
        </p:nvSpPr>
        <p:spPr>
          <a:xfrm>
            <a:off x="320108" y="3562192"/>
            <a:ext cx="331471" cy="85725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圆角矩形标注 37"/>
          <p:cNvSpPr/>
          <p:nvPr/>
        </p:nvSpPr>
        <p:spPr>
          <a:xfrm>
            <a:off x="14576" y="3459753"/>
            <a:ext cx="380960" cy="1071570"/>
          </a:xfrm>
          <a:prstGeom prst="wedgeRoundRectCallout">
            <a:avLst>
              <a:gd name="adj1" fmla="val 84345"/>
              <a:gd name="adj2" fmla="val 4228"/>
              <a:gd name="adj3" fmla="val 16667"/>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楷体" pitchFamily="49" charset="-122"/>
                <a:ea typeface="楷体" pitchFamily="49" charset="-122"/>
              </a:rPr>
              <a:t>编程素质</a:t>
            </a:r>
          </a:p>
        </p:txBody>
      </p:sp>
      <p:cxnSp>
        <p:nvCxnSpPr>
          <p:cNvPr id="39" name="直接连接符 38"/>
          <p:cNvCxnSpPr/>
          <p:nvPr/>
        </p:nvCxnSpPr>
        <p:spPr>
          <a:xfrm>
            <a:off x="634352" y="2192930"/>
            <a:ext cx="78581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V="1">
            <a:off x="651579" y="2990688"/>
            <a:ext cx="768591" cy="26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8265409" y="3795886"/>
            <a:ext cx="878591" cy="0"/>
          </a:xfrm>
          <a:prstGeom prst="line">
            <a:avLst/>
          </a:prstGeom>
          <a:ln w="19050">
            <a:solidFill>
              <a:srgbClr val="F6AE1E"/>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4">
                                            <p:txEl>
                                              <p:pRg st="0" end="0"/>
                                            </p:txEl>
                                          </p:spTgt>
                                        </p:tgtEl>
                                        <p:attrNameLst>
                                          <p:attrName>style.visibility</p:attrName>
                                        </p:attrNameLst>
                                      </p:cBhvr>
                                      <p:to>
                                        <p:strVal val="visible"/>
                                      </p:to>
                                    </p:set>
                                    <p:animEffect transition="in" filter="slide(fromTop)">
                                      <p:cBhvr>
                                        <p:cTn id="7" dur="500"/>
                                        <p:tgtEl>
                                          <p:spTgt spid="1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14">
                                            <p:txEl>
                                              <p:pRg st="1" end="1"/>
                                            </p:txEl>
                                          </p:spTgt>
                                        </p:tgtEl>
                                        <p:attrNameLst>
                                          <p:attrName>style.visibility</p:attrName>
                                        </p:attrNameLst>
                                      </p:cBhvr>
                                      <p:to>
                                        <p:strVal val="visible"/>
                                      </p:to>
                                    </p:set>
                                    <p:animEffect transition="in" filter="slide(fromTop)">
                                      <p:cBhvr>
                                        <p:cTn id="12" dur="500"/>
                                        <p:tgtEl>
                                          <p:spTgt spid="1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1" fill="hold" nodeType="clickEffect">
                                  <p:stCondLst>
                                    <p:cond delay="0"/>
                                  </p:stCondLst>
                                  <p:childTnLst>
                                    <p:set>
                                      <p:cBhvr>
                                        <p:cTn id="16" dur="1" fill="hold">
                                          <p:stCondLst>
                                            <p:cond delay="0"/>
                                          </p:stCondLst>
                                        </p:cTn>
                                        <p:tgtEl>
                                          <p:spTgt spid="14">
                                            <p:txEl>
                                              <p:pRg st="2" end="2"/>
                                            </p:txEl>
                                          </p:spTgt>
                                        </p:tgtEl>
                                        <p:attrNameLst>
                                          <p:attrName>style.visibility</p:attrName>
                                        </p:attrNameLst>
                                      </p:cBhvr>
                                      <p:to>
                                        <p:strVal val="visible"/>
                                      </p:to>
                                    </p:set>
                                    <p:animEffect transition="in" filter="slide(fromTop)">
                                      <p:cBhvr>
                                        <p:cTn id="17" dur="500"/>
                                        <p:tgtEl>
                                          <p:spTgt spid="1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slide(fromBottom)">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slide(fromBottom)">
                                      <p:cBhvr>
                                        <p:cTn id="27" dur="500"/>
                                        <p:tgtEl>
                                          <p:spTgt spid="16"/>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nodeType="click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slide(fromBottom)">
                                      <p:cBhvr>
                                        <p:cTn id="32" dur="500"/>
                                        <p:tgtEl>
                                          <p:spTgt spid="17"/>
                                        </p:tgtEl>
                                      </p:cBhvr>
                                    </p:animEffect>
                                  </p:childTnLst>
                                </p:cTn>
                              </p:par>
                            </p:childTnLst>
                          </p:cTn>
                        </p:par>
                        <p:par>
                          <p:cTn id="33" fill="hold">
                            <p:stCondLst>
                              <p:cond delay="500"/>
                            </p:stCondLst>
                            <p:childTnLst>
                              <p:par>
                                <p:cTn id="34" presetID="12" presetClass="entr" presetSubtype="4" fill="hold" nodeType="after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slide(fromBottom)">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4"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slide(fromBottom)">
                                      <p:cBhvr>
                                        <p:cTn id="41" dur="500"/>
                                        <p:tgtEl>
                                          <p:spTgt spid="18"/>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slide(fromBottom)">
                                      <p:cBhvr>
                                        <p:cTn id="46" dur="500"/>
                                        <p:tgtEl>
                                          <p:spTgt spid="19"/>
                                        </p:tgtEl>
                                      </p:cBhvr>
                                    </p:animEffect>
                                  </p:childTnLst>
                                </p:cTn>
                              </p:par>
                            </p:childTnLst>
                          </p:cTn>
                        </p:par>
                      </p:childTnLst>
                    </p:cTn>
                  </p:par>
                  <p:par>
                    <p:cTn id="47" fill="hold">
                      <p:stCondLst>
                        <p:cond delay="indefinite"/>
                      </p:stCondLst>
                      <p:childTnLst>
                        <p:par>
                          <p:cTn id="48" fill="hold">
                            <p:stCondLst>
                              <p:cond delay="0"/>
                            </p:stCondLst>
                            <p:childTnLst>
                              <p:par>
                                <p:cTn id="49" presetID="12" presetClass="entr" presetSubtype="4" fill="hold" grpId="0" nodeType="click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slide(fromBottom)">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12" presetClass="entr" presetSubtype="4" fill="hold" nodeType="clickEffect">
                                  <p:stCondLst>
                                    <p:cond delay="0"/>
                                  </p:stCondLst>
                                  <p:childTnLst>
                                    <p:set>
                                      <p:cBhvr>
                                        <p:cTn id="55" dur="1" fill="hold">
                                          <p:stCondLst>
                                            <p:cond delay="0"/>
                                          </p:stCondLst>
                                        </p:cTn>
                                        <p:tgtEl>
                                          <p:spTgt spid="21"/>
                                        </p:tgtEl>
                                        <p:attrNameLst>
                                          <p:attrName>style.visibility</p:attrName>
                                        </p:attrNameLst>
                                      </p:cBhvr>
                                      <p:to>
                                        <p:strVal val="visible"/>
                                      </p:to>
                                    </p:set>
                                    <p:animEffect transition="in" filter="slide(fromBottom)">
                                      <p:cBhvr>
                                        <p:cTn id="56" dur="500"/>
                                        <p:tgtEl>
                                          <p:spTgt spid="21"/>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4" fill="hold" grpId="0" nodeType="click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slide(fromBottom)">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12" presetClass="entr" presetSubtype="4"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slide(fromBottom)">
                                      <p:cBhvr>
                                        <p:cTn id="66" dur="500"/>
                                        <p:tgtEl>
                                          <p:spTgt spid="24"/>
                                        </p:tgtEl>
                                      </p:cBhvr>
                                    </p:animEffect>
                                  </p:childTnLst>
                                </p:cTn>
                              </p:par>
                            </p:childTnLst>
                          </p:cTn>
                        </p:par>
                        <p:par>
                          <p:cTn id="67" fill="hold">
                            <p:stCondLst>
                              <p:cond delay="500"/>
                            </p:stCondLst>
                            <p:childTnLst>
                              <p:par>
                                <p:cTn id="68" presetID="12" presetClass="entr" presetSubtype="4" fill="hold" nodeType="afterEffect">
                                  <p:stCondLst>
                                    <p:cond delay="0"/>
                                  </p:stCondLst>
                                  <p:childTnLst>
                                    <p:set>
                                      <p:cBhvr>
                                        <p:cTn id="69" dur="1" fill="hold">
                                          <p:stCondLst>
                                            <p:cond delay="0"/>
                                          </p:stCondLst>
                                        </p:cTn>
                                        <p:tgtEl>
                                          <p:spTgt spid="42"/>
                                        </p:tgtEl>
                                        <p:attrNameLst>
                                          <p:attrName>style.visibility</p:attrName>
                                        </p:attrNameLst>
                                      </p:cBhvr>
                                      <p:to>
                                        <p:strVal val="visible"/>
                                      </p:to>
                                    </p:set>
                                    <p:animEffect transition="in" filter="slide(fromBottom)">
                                      <p:cBhvr>
                                        <p:cTn id="70" dur="500"/>
                                        <p:tgtEl>
                                          <p:spTgt spid="42"/>
                                        </p:tgtEl>
                                      </p:cBhvr>
                                    </p:animEffect>
                                  </p:childTnLst>
                                </p:cTn>
                              </p:par>
                            </p:childTnLst>
                          </p:cTn>
                        </p:par>
                      </p:childTnLst>
                    </p:cTn>
                  </p:par>
                  <p:par>
                    <p:cTn id="71" fill="hold">
                      <p:stCondLst>
                        <p:cond delay="indefinite"/>
                      </p:stCondLst>
                      <p:childTnLst>
                        <p:par>
                          <p:cTn id="72" fill="hold">
                            <p:stCondLst>
                              <p:cond delay="0"/>
                            </p:stCondLst>
                            <p:childTnLst>
                              <p:par>
                                <p:cTn id="73" presetID="12" presetClass="entr" presetSubtype="4" fill="hold" grpId="0" nodeType="click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slide(fromBottom)">
                                      <p:cBhvr>
                                        <p:cTn id="75" dur="500"/>
                                        <p:tgtEl>
                                          <p:spTgt spid="25"/>
                                        </p:tgtEl>
                                      </p:cBhvr>
                                    </p:animEffect>
                                  </p:childTnLst>
                                </p:cTn>
                              </p:par>
                            </p:childTnLst>
                          </p:cTn>
                        </p:par>
                      </p:childTnLst>
                    </p:cTn>
                  </p:par>
                  <p:par>
                    <p:cTn id="76" fill="hold">
                      <p:stCondLst>
                        <p:cond delay="indefinite"/>
                      </p:stCondLst>
                      <p:childTnLst>
                        <p:par>
                          <p:cTn id="77" fill="hold">
                            <p:stCondLst>
                              <p:cond delay="0"/>
                            </p:stCondLst>
                            <p:childTnLst>
                              <p:par>
                                <p:cTn id="78" presetID="12" presetClass="entr" presetSubtype="4" fill="hold" nodeType="click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slide(fromBottom)">
                                      <p:cBhvr>
                                        <p:cTn id="80" dur="500"/>
                                        <p:tgtEl>
                                          <p:spTgt spid="22"/>
                                        </p:tgtEl>
                                      </p:cBhvr>
                                    </p:animEffect>
                                  </p:childTnLst>
                                </p:cTn>
                              </p:par>
                            </p:childTnLst>
                          </p:cTn>
                        </p:par>
                      </p:childTnLst>
                    </p:cTn>
                  </p:par>
                  <p:par>
                    <p:cTn id="81" fill="hold">
                      <p:stCondLst>
                        <p:cond delay="indefinite"/>
                      </p:stCondLst>
                      <p:childTnLst>
                        <p:par>
                          <p:cTn id="82" fill="hold">
                            <p:stCondLst>
                              <p:cond delay="0"/>
                            </p:stCondLst>
                            <p:childTnLst>
                              <p:par>
                                <p:cTn id="83" presetID="12" presetClass="entr" presetSubtype="4" fill="hold" grpId="0" nodeType="click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slide(fromBottom)">
                                      <p:cBhvr>
                                        <p:cTn id="85" dur="500"/>
                                        <p:tgtEl>
                                          <p:spTgt spid="27"/>
                                        </p:tgtEl>
                                      </p:cBhvr>
                                    </p:animEffect>
                                  </p:childTnLst>
                                </p:cTn>
                              </p:par>
                            </p:childTnLst>
                          </p:cTn>
                        </p:par>
                      </p:childTnLst>
                    </p:cTn>
                  </p:par>
                  <p:par>
                    <p:cTn id="86" fill="hold">
                      <p:stCondLst>
                        <p:cond delay="indefinite"/>
                      </p:stCondLst>
                      <p:childTnLst>
                        <p:par>
                          <p:cTn id="87" fill="hold">
                            <p:stCondLst>
                              <p:cond delay="0"/>
                            </p:stCondLst>
                            <p:childTnLst>
                              <p:par>
                                <p:cTn id="88" presetID="12" presetClass="entr" presetSubtype="2" fill="hold" grpId="0" nodeType="clickEffect">
                                  <p:stCondLst>
                                    <p:cond delay="0"/>
                                  </p:stCondLst>
                                  <p:childTnLst>
                                    <p:set>
                                      <p:cBhvr>
                                        <p:cTn id="89" dur="1" fill="hold">
                                          <p:stCondLst>
                                            <p:cond delay="0"/>
                                          </p:stCondLst>
                                        </p:cTn>
                                        <p:tgtEl>
                                          <p:spTgt spid="28"/>
                                        </p:tgtEl>
                                        <p:attrNameLst>
                                          <p:attrName>style.visibility</p:attrName>
                                        </p:attrNameLst>
                                      </p:cBhvr>
                                      <p:to>
                                        <p:strVal val="visible"/>
                                      </p:to>
                                    </p:set>
                                    <p:animEffect transition="in" filter="slide(fromRight)">
                                      <p:cBhvr>
                                        <p:cTn id="90" dur="500"/>
                                        <p:tgtEl>
                                          <p:spTgt spid="28"/>
                                        </p:tgtEl>
                                      </p:cBhvr>
                                    </p:animEffect>
                                  </p:childTnLst>
                                </p:cTn>
                              </p:par>
                            </p:childTnLst>
                          </p:cTn>
                        </p:par>
                      </p:childTnLst>
                    </p:cTn>
                  </p:par>
                  <p:par>
                    <p:cTn id="91" fill="hold">
                      <p:stCondLst>
                        <p:cond delay="indefinite"/>
                      </p:stCondLst>
                      <p:childTnLst>
                        <p:par>
                          <p:cTn id="92" fill="hold">
                            <p:stCondLst>
                              <p:cond delay="0"/>
                            </p:stCondLst>
                            <p:childTnLst>
                              <p:par>
                                <p:cTn id="93" presetID="12" presetClass="entr" presetSubtype="2"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animEffect transition="in" filter="slide(fromRight)">
                                      <p:cBhvr>
                                        <p:cTn id="95" dur="500"/>
                                        <p:tgtEl>
                                          <p:spTgt spid="29"/>
                                        </p:tgtEl>
                                      </p:cBhvr>
                                    </p:animEffect>
                                  </p:childTnLst>
                                </p:cTn>
                              </p:par>
                            </p:childTnLst>
                          </p:cTn>
                        </p:par>
                      </p:childTnLst>
                    </p:cTn>
                  </p:par>
                  <p:par>
                    <p:cTn id="96" fill="hold">
                      <p:stCondLst>
                        <p:cond delay="indefinite"/>
                      </p:stCondLst>
                      <p:childTnLst>
                        <p:par>
                          <p:cTn id="97" fill="hold">
                            <p:stCondLst>
                              <p:cond delay="0"/>
                            </p:stCondLst>
                            <p:childTnLst>
                              <p:par>
                                <p:cTn id="98" presetID="12" presetClass="entr" presetSubtype="4" fill="hold" nodeType="clickEffect">
                                  <p:stCondLst>
                                    <p:cond delay="0"/>
                                  </p:stCondLst>
                                  <p:childTnLst>
                                    <p:set>
                                      <p:cBhvr>
                                        <p:cTn id="99" dur="1" fill="hold">
                                          <p:stCondLst>
                                            <p:cond delay="0"/>
                                          </p:stCondLst>
                                        </p:cTn>
                                        <p:tgtEl>
                                          <p:spTgt spid="46"/>
                                        </p:tgtEl>
                                        <p:attrNameLst>
                                          <p:attrName>style.visibility</p:attrName>
                                        </p:attrNameLst>
                                      </p:cBhvr>
                                      <p:to>
                                        <p:strVal val="visible"/>
                                      </p:to>
                                    </p:set>
                                    <p:animEffect transition="in" filter="slide(fromBottom)">
                                      <p:cBhvr>
                                        <p:cTn id="100" dur="500"/>
                                        <p:tgtEl>
                                          <p:spTgt spid="46"/>
                                        </p:tgtEl>
                                      </p:cBhvr>
                                    </p:animEffect>
                                  </p:childTnLst>
                                </p:cTn>
                              </p:par>
                            </p:childTnLst>
                          </p:cTn>
                        </p:par>
                        <p:par>
                          <p:cTn id="101" fill="hold">
                            <p:stCondLst>
                              <p:cond delay="500"/>
                            </p:stCondLst>
                            <p:childTnLst>
                              <p:par>
                                <p:cTn id="102" presetID="12" presetClass="entr" presetSubtype="4" fill="hold" nodeType="afterEffect">
                                  <p:stCondLst>
                                    <p:cond delay="0"/>
                                  </p:stCondLst>
                                  <p:childTnLst>
                                    <p:set>
                                      <p:cBhvr>
                                        <p:cTn id="103" dur="1" fill="hold">
                                          <p:stCondLst>
                                            <p:cond delay="0"/>
                                          </p:stCondLst>
                                        </p:cTn>
                                        <p:tgtEl>
                                          <p:spTgt spid="30"/>
                                        </p:tgtEl>
                                        <p:attrNameLst>
                                          <p:attrName>style.visibility</p:attrName>
                                        </p:attrNameLst>
                                      </p:cBhvr>
                                      <p:to>
                                        <p:strVal val="visible"/>
                                      </p:to>
                                    </p:set>
                                    <p:animEffect transition="in" filter="slide(fromBottom)">
                                      <p:cBhvr>
                                        <p:cTn id="104" dur="500"/>
                                        <p:tgtEl>
                                          <p:spTgt spid="30"/>
                                        </p:tgtEl>
                                      </p:cBhvr>
                                    </p:animEffect>
                                  </p:childTnLst>
                                </p:cTn>
                              </p:par>
                            </p:childTnLst>
                          </p:cTn>
                        </p:par>
                      </p:childTnLst>
                    </p:cTn>
                  </p:par>
                  <p:par>
                    <p:cTn id="105" fill="hold">
                      <p:stCondLst>
                        <p:cond delay="indefinite"/>
                      </p:stCondLst>
                      <p:childTnLst>
                        <p:par>
                          <p:cTn id="106" fill="hold">
                            <p:stCondLst>
                              <p:cond delay="0"/>
                            </p:stCondLst>
                            <p:childTnLst>
                              <p:par>
                                <p:cTn id="107" presetID="12" presetClass="entr" presetSubtype="4" fill="hold" grpId="0" nodeType="click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slide(fromBottom)">
                                      <p:cBhvr>
                                        <p:cTn id="109" dur="500"/>
                                        <p:tgtEl>
                                          <p:spTgt spid="31"/>
                                        </p:tgtEl>
                                      </p:cBhvr>
                                    </p:animEffect>
                                  </p:childTnLst>
                                </p:cTn>
                              </p:par>
                            </p:childTnLst>
                          </p:cTn>
                        </p:par>
                      </p:childTnLst>
                    </p:cTn>
                  </p:par>
                  <p:par>
                    <p:cTn id="110" fill="hold">
                      <p:stCondLst>
                        <p:cond delay="indefinite"/>
                      </p:stCondLst>
                      <p:childTnLst>
                        <p:par>
                          <p:cTn id="111" fill="hold">
                            <p:stCondLst>
                              <p:cond delay="0"/>
                            </p:stCondLst>
                            <p:childTnLst>
                              <p:par>
                                <p:cTn id="112" presetID="12" presetClass="entr" presetSubtype="4" fill="hold" nodeType="clickEffect">
                                  <p:stCondLst>
                                    <p:cond delay="0"/>
                                  </p:stCondLst>
                                  <p:childTnLst>
                                    <p:set>
                                      <p:cBhvr>
                                        <p:cTn id="113" dur="1" fill="hold">
                                          <p:stCondLst>
                                            <p:cond delay="0"/>
                                          </p:stCondLst>
                                        </p:cTn>
                                        <p:tgtEl>
                                          <p:spTgt spid="32"/>
                                        </p:tgtEl>
                                        <p:attrNameLst>
                                          <p:attrName>style.visibility</p:attrName>
                                        </p:attrNameLst>
                                      </p:cBhvr>
                                      <p:to>
                                        <p:strVal val="visible"/>
                                      </p:to>
                                    </p:set>
                                    <p:animEffect transition="in" filter="slide(fromBottom)">
                                      <p:cBhvr>
                                        <p:cTn id="114" dur="500"/>
                                        <p:tgtEl>
                                          <p:spTgt spid="32"/>
                                        </p:tgtEl>
                                      </p:cBhvr>
                                    </p:animEffect>
                                  </p:childTnLst>
                                </p:cTn>
                              </p:par>
                            </p:childTnLst>
                          </p:cTn>
                        </p:par>
                      </p:childTnLst>
                    </p:cTn>
                  </p:par>
                  <p:par>
                    <p:cTn id="115" fill="hold">
                      <p:stCondLst>
                        <p:cond delay="indefinite"/>
                      </p:stCondLst>
                      <p:childTnLst>
                        <p:par>
                          <p:cTn id="116" fill="hold">
                            <p:stCondLst>
                              <p:cond delay="0"/>
                            </p:stCondLst>
                            <p:childTnLst>
                              <p:par>
                                <p:cTn id="117" presetID="12" presetClass="entr" presetSubtype="4" fill="hold" grpId="0" nodeType="clickEffect">
                                  <p:stCondLst>
                                    <p:cond delay="0"/>
                                  </p:stCondLst>
                                  <p:childTnLst>
                                    <p:set>
                                      <p:cBhvr>
                                        <p:cTn id="118" dur="1" fill="hold">
                                          <p:stCondLst>
                                            <p:cond delay="0"/>
                                          </p:stCondLst>
                                        </p:cTn>
                                        <p:tgtEl>
                                          <p:spTgt spid="34"/>
                                        </p:tgtEl>
                                        <p:attrNameLst>
                                          <p:attrName>style.visibility</p:attrName>
                                        </p:attrNameLst>
                                      </p:cBhvr>
                                      <p:to>
                                        <p:strVal val="visible"/>
                                      </p:to>
                                    </p:set>
                                    <p:animEffect transition="in" filter="slide(fromBottom)">
                                      <p:cBhvr>
                                        <p:cTn id="119" dur="500"/>
                                        <p:tgtEl>
                                          <p:spTgt spid="34"/>
                                        </p:tgtEl>
                                      </p:cBhvr>
                                    </p:animEffect>
                                  </p:childTnLst>
                                </p:cTn>
                              </p:par>
                            </p:childTnLst>
                          </p:cTn>
                        </p:par>
                      </p:childTnLst>
                    </p:cTn>
                  </p:par>
                  <p:par>
                    <p:cTn id="120" fill="hold">
                      <p:stCondLst>
                        <p:cond delay="indefinite"/>
                      </p:stCondLst>
                      <p:childTnLst>
                        <p:par>
                          <p:cTn id="121" fill="hold">
                            <p:stCondLst>
                              <p:cond delay="0"/>
                            </p:stCondLst>
                            <p:childTnLst>
                              <p:par>
                                <p:cTn id="122" presetID="12" presetClass="entr" presetSubtype="4" fill="hold" nodeType="clickEffect">
                                  <p:stCondLst>
                                    <p:cond delay="0"/>
                                  </p:stCondLst>
                                  <p:childTnLst>
                                    <p:set>
                                      <p:cBhvr>
                                        <p:cTn id="123" dur="1" fill="hold">
                                          <p:stCondLst>
                                            <p:cond delay="0"/>
                                          </p:stCondLst>
                                        </p:cTn>
                                        <p:tgtEl>
                                          <p:spTgt spid="33"/>
                                        </p:tgtEl>
                                        <p:attrNameLst>
                                          <p:attrName>style.visibility</p:attrName>
                                        </p:attrNameLst>
                                      </p:cBhvr>
                                      <p:to>
                                        <p:strVal val="visible"/>
                                      </p:to>
                                    </p:set>
                                    <p:animEffect transition="in" filter="slide(fromBottom)">
                                      <p:cBhvr>
                                        <p:cTn id="124" dur="500"/>
                                        <p:tgtEl>
                                          <p:spTgt spid="33"/>
                                        </p:tgtEl>
                                      </p:cBhvr>
                                    </p:animEffect>
                                  </p:childTnLst>
                                </p:cTn>
                              </p:par>
                            </p:childTnLst>
                          </p:cTn>
                        </p:par>
                      </p:childTnLst>
                    </p:cTn>
                  </p:par>
                  <p:par>
                    <p:cTn id="125" fill="hold">
                      <p:stCondLst>
                        <p:cond delay="indefinite"/>
                      </p:stCondLst>
                      <p:childTnLst>
                        <p:par>
                          <p:cTn id="126" fill="hold">
                            <p:stCondLst>
                              <p:cond delay="0"/>
                            </p:stCondLst>
                            <p:childTnLst>
                              <p:par>
                                <p:cTn id="127" presetID="12" presetClass="entr" presetSubtype="4" fill="hold" grpId="0" nodeType="clickEffect">
                                  <p:stCondLst>
                                    <p:cond delay="0"/>
                                  </p:stCondLst>
                                  <p:childTnLst>
                                    <p:set>
                                      <p:cBhvr>
                                        <p:cTn id="128" dur="1" fill="hold">
                                          <p:stCondLst>
                                            <p:cond delay="0"/>
                                          </p:stCondLst>
                                        </p:cTn>
                                        <p:tgtEl>
                                          <p:spTgt spid="36"/>
                                        </p:tgtEl>
                                        <p:attrNameLst>
                                          <p:attrName>style.visibility</p:attrName>
                                        </p:attrNameLst>
                                      </p:cBhvr>
                                      <p:to>
                                        <p:strVal val="visible"/>
                                      </p:to>
                                    </p:set>
                                    <p:animEffect transition="in" filter="slide(fromBottom)">
                                      <p:cBhvr>
                                        <p:cTn id="129" dur="500"/>
                                        <p:tgtEl>
                                          <p:spTgt spid="36"/>
                                        </p:tgtEl>
                                      </p:cBhvr>
                                    </p:animEffect>
                                  </p:childTnLst>
                                </p:cTn>
                              </p:par>
                            </p:childTnLst>
                          </p:cTn>
                        </p:par>
                      </p:childTnLst>
                    </p:cTn>
                  </p:par>
                  <p:par>
                    <p:cTn id="130" fill="hold">
                      <p:stCondLst>
                        <p:cond delay="indefinite"/>
                      </p:stCondLst>
                      <p:childTnLst>
                        <p:par>
                          <p:cTn id="131" fill="hold">
                            <p:stCondLst>
                              <p:cond delay="0"/>
                            </p:stCondLst>
                            <p:childTnLst>
                              <p:par>
                                <p:cTn id="132" presetID="12" presetClass="entr" presetSubtype="2" fill="hold" grpId="0" nodeType="clickEffect">
                                  <p:stCondLst>
                                    <p:cond delay="0"/>
                                  </p:stCondLst>
                                  <p:childTnLst>
                                    <p:set>
                                      <p:cBhvr>
                                        <p:cTn id="133" dur="1" fill="hold">
                                          <p:stCondLst>
                                            <p:cond delay="0"/>
                                          </p:stCondLst>
                                        </p:cTn>
                                        <p:tgtEl>
                                          <p:spTgt spid="37"/>
                                        </p:tgtEl>
                                        <p:attrNameLst>
                                          <p:attrName>style.visibility</p:attrName>
                                        </p:attrNameLst>
                                      </p:cBhvr>
                                      <p:to>
                                        <p:strVal val="visible"/>
                                      </p:to>
                                    </p:set>
                                    <p:animEffect transition="in" filter="slide(fromRight)">
                                      <p:cBhvr>
                                        <p:cTn id="134" dur="500"/>
                                        <p:tgtEl>
                                          <p:spTgt spid="37"/>
                                        </p:tgtEl>
                                      </p:cBhvr>
                                    </p:animEffect>
                                  </p:childTnLst>
                                </p:cTn>
                              </p:par>
                            </p:childTnLst>
                          </p:cTn>
                        </p:par>
                      </p:childTnLst>
                    </p:cTn>
                  </p:par>
                  <p:par>
                    <p:cTn id="135" fill="hold">
                      <p:stCondLst>
                        <p:cond delay="indefinite"/>
                      </p:stCondLst>
                      <p:childTnLst>
                        <p:par>
                          <p:cTn id="136" fill="hold">
                            <p:stCondLst>
                              <p:cond delay="0"/>
                            </p:stCondLst>
                            <p:childTnLst>
                              <p:par>
                                <p:cTn id="137" presetID="12" presetClass="entr" presetSubtype="2" fill="hold" grpId="0" nodeType="clickEffect">
                                  <p:stCondLst>
                                    <p:cond delay="0"/>
                                  </p:stCondLst>
                                  <p:childTnLst>
                                    <p:set>
                                      <p:cBhvr>
                                        <p:cTn id="138" dur="1" fill="hold">
                                          <p:stCondLst>
                                            <p:cond delay="0"/>
                                          </p:stCondLst>
                                        </p:cTn>
                                        <p:tgtEl>
                                          <p:spTgt spid="38"/>
                                        </p:tgtEl>
                                        <p:attrNameLst>
                                          <p:attrName>style.visibility</p:attrName>
                                        </p:attrNameLst>
                                      </p:cBhvr>
                                      <p:to>
                                        <p:strVal val="visible"/>
                                      </p:to>
                                    </p:set>
                                    <p:animEffect transition="in" filter="slide(fromRight)">
                                      <p:cBhvr>
                                        <p:cTn id="13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8" grpId="0" animBg="1"/>
      <p:bldP spid="20" grpId="0" animBg="1"/>
      <p:bldP spid="23" grpId="0" animBg="1"/>
      <p:bldP spid="25" grpId="0" animBg="1"/>
      <p:bldP spid="27" grpId="0" animBg="1"/>
      <p:bldP spid="28" grpId="0" animBg="1"/>
      <p:bldP spid="29" grpId="0" animBg="1"/>
      <p:bldP spid="31" grpId="0" animBg="1"/>
      <p:bldP spid="34" grpId="0" animBg="1"/>
      <p:bldP spid="36" grpId="0" animBg="1"/>
      <p:bldP spid="37" grpId="0" animBg="1"/>
      <p:bldP spid="38"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4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9592" y="483518"/>
            <a:ext cx="7345362" cy="40457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53025690"/>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313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79212" y="843558"/>
            <a:ext cx="6553200" cy="3652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4729071"/>
      </p:ext>
    </p:extLst>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p:nvPr>
        </p:nvSpPr>
        <p:spPr>
          <a:xfrm>
            <a:off x="389436" y="171460"/>
            <a:ext cx="8363938" cy="498598"/>
          </a:xfrm>
        </p:spPr>
        <p:txBody>
          <a:bodyPr/>
          <a:lstStyle/>
          <a:p>
            <a:r>
              <a:rPr lang="zh-CN" altLang="en-US" sz="3600" b="1" dirty="0">
                <a:latin typeface="楷体" pitchFamily="49" charset="-122"/>
                <a:ea typeface="楷体" pitchFamily="49" charset="-122"/>
              </a:rPr>
              <a:t>（</a:t>
            </a:r>
            <a:r>
              <a:rPr lang="en-US" altLang="zh-CN" sz="3600" b="1" dirty="0">
                <a:latin typeface="楷体" pitchFamily="49" charset="-122"/>
                <a:ea typeface="楷体" pitchFamily="49" charset="-122"/>
              </a:rPr>
              <a:t>3</a:t>
            </a:r>
            <a:r>
              <a:rPr lang="zh-CN" altLang="en-US" sz="3600" b="1" dirty="0">
                <a:latin typeface="楷体" pitchFamily="49" charset="-122"/>
                <a:ea typeface="楷体" pitchFamily="49" charset="-122"/>
              </a:rPr>
              <a:t>）数据输入界面设计指南</a:t>
            </a:r>
          </a:p>
        </p:txBody>
      </p:sp>
      <p:sp>
        <p:nvSpPr>
          <p:cNvPr id="534531" name="Rectangle 3"/>
          <p:cNvSpPr>
            <a:spLocks noGrp="1" noChangeArrowheads="1"/>
          </p:cNvSpPr>
          <p:nvPr>
            <p:ph type="body" idx="1"/>
          </p:nvPr>
        </p:nvSpPr>
        <p:spPr>
          <a:xfrm>
            <a:off x="467544" y="987574"/>
            <a:ext cx="8229600" cy="2926955"/>
          </a:xfrm>
        </p:spPr>
        <p:txBody>
          <a:bodyPr/>
          <a:lstStyle/>
          <a:p>
            <a:pPr>
              <a:lnSpc>
                <a:spcPct val="90000"/>
              </a:lnSpc>
            </a:pPr>
            <a:r>
              <a:rPr lang="zh-CN" altLang="en-US" sz="2800" b="1" dirty="0">
                <a:latin typeface="楷体" pitchFamily="49" charset="-122"/>
                <a:ea typeface="楷体" pitchFamily="49" charset="-122"/>
              </a:rPr>
              <a:t>基本设计指南</a:t>
            </a:r>
            <a:endParaRPr lang="en-US" altLang="zh-CN" sz="2800" b="1" dirty="0">
              <a:latin typeface="楷体" pitchFamily="49" charset="-122"/>
              <a:ea typeface="楷体" pitchFamily="49" charset="-122"/>
            </a:endParaRPr>
          </a:p>
          <a:p>
            <a:pPr lvl="1"/>
            <a:r>
              <a:rPr lang="zh-CN" altLang="en-US" sz="2500" b="1" dirty="0">
                <a:latin typeface="楷体" pitchFamily="49" charset="-122"/>
                <a:ea typeface="楷体" pitchFamily="49" charset="-122"/>
              </a:rPr>
              <a:t>尽量减少用户输入的动作</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保持信息显示和数据输入的一致性</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允许用户自定义输入，如键盘输入或鼠标输入</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当前动作语境中，不适用的命令不起作用</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让用户控制交互流，如用户能跳过不必要的动作</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消除冗余的输入</a:t>
            </a:r>
          </a:p>
        </p:txBody>
      </p:sp>
    </p:spTree>
    <p:extLst>
      <p:ext uri="{BB962C8B-B14F-4D97-AF65-F5344CB8AC3E}">
        <p14:creationId xmlns:p14="http://schemas.microsoft.com/office/powerpoint/2010/main" val="33051925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34531">
                                            <p:txEl>
                                              <p:pRg st="1" end="1"/>
                                            </p:txEl>
                                          </p:spTgt>
                                        </p:tgtEl>
                                        <p:attrNameLst>
                                          <p:attrName>style.visibility</p:attrName>
                                        </p:attrNameLst>
                                      </p:cBhvr>
                                      <p:to>
                                        <p:strVal val="visible"/>
                                      </p:to>
                                    </p:set>
                                    <p:animEffect transition="in" filter="wipe(up)">
                                      <p:cBhvr>
                                        <p:cTn id="7" dur="500"/>
                                        <p:tgtEl>
                                          <p:spTgt spid="5345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34531">
                                            <p:txEl>
                                              <p:pRg st="2" end="2"/>
                                            </p:txEl>
                                          </p:spTgt>
                                        </p:tgtEl>
                                        <p:attrNameLst>
                                          <p:attrName>style.visibility</p:attrName>
                                        </p:attrNameLst>
                                      </p:cBhvr>
                                      <p:to>
                                        <p:strVal val="visible"/>
                                      </p:to>
                                    </p:set>
                                    <p:animEffect transition="in" filter="wipe(up)">
                                      <p:cBhvr>
                                        <p:cTn id="12" dur="500"/>
                                        <p:tgtEl>
                                          <p:spTgt spid="53453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34531">
                                            <p:txEl>
                                              <p:pRg st="3" end="3"/>
                                            </p:txEl>
                                          </p:spTgt>
                                        </p:tgtEl>
                                        <p:attrNameLst>
                                          <p:attrName>style.visibility</p:attrName>
                                        </p:attrNameLst>
                                      </p:cBhvr>
                                      <p:to>
                                        <p:strVal val="visible"/>
                                      </p:to>
                                    </p:set>
                                    <p:animEffect transition="in" filter="wipe(up)">
                                      <p:cBhvr>
                                        <p:cTn id="17" dur="500"/>
                                        <p:tgtEl>
                                          <p:spTgt spid="53453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34531">
                                            <p:txEl>
                                              <p:pRg st="4" end="4"/>
                                            </p:txEl>
                                          </p:spTgt>
                                        </p:tgtEl>
                                        <p:attrNameLst>
                                          <p:attrName>style.visibility</p:attrName>
                                        </p:attrNameLst>
                                      </p:cBhvr>
                                      <p:to>
                                        <p:strVal val="visible"/>
                                      </p:to>
                                    </p:set>
                                    <p:animEffect transition="in" filter="wipe(up)">
                                      <p:cBhvr>
                                        <p:cTn id="22" dur="500"/>
                                        <p:tgtEl>
                                          <p:spTgt spid="53453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34531">
                                            <p:txEl>
                                              <p:pRg st="5" end="5"/>
                                            </p:txEl>
                                          </p:spTgt>
                                        </p:tgtEl>
                                        <p:attrNameLst>
                                          <p:attrName>style.visibility</p:attrName>
                                        </p:attrNameLst>
                                      </p:cBhvr>
                                      <p:to>
                                        <p:strVal val="visible"/>
                                      </p:to>
                                    </p:set>
                                    <p:animEffect transition="in" filter="wipe(up)">
                                      <p:cBhvr>
                                        <p:cTn id="27" dur="500"/>
                                        <p:tgtEl>
                                          <p:spTgt spid="53453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34531">
                                            <p:txEl>
                                              <p:pRg st="6" end="6"/>
                                            </p:txEl>
                                          </p:spTgt>
                                        </p:tgtEl>
                                        <p:attrNameLst>
                                          <p:attrName>style.visibility</p:attrName>
                                        </p:attrNameLst>
                                      </p:cBhvr>
                                      <p:to>
                                        <p:strVal val="visible"/>
                                      </p:to>
                                    </p:set>
                                    <p:animEffect transition="in" filter="wipe(up)">
                                      <p:cBhvr>
                                        <p:cTn id="32" dur="500"/>
                                        <p:tgtEl>
                                          <p:spTgt spid="53453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555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3071" y="555526"/>
            <a:ext cx="7343775" cy="4035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75497459"/>
      </p:ext>
    </p:extLst>
  </p:cSld>
  <p:clrMapOvr>
    <a:masterClrMapping/>
  </p:clrMapOvr>
  <p:transition>
    <p:fad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DB4000-4B8C-406C-BC8D-227F99BA9880}"/>
              </a:ext>
            </a:extLst>
          </p:cNvPr>
          <p:cNvSpPr>
            <a:spLocks noGrp="1"/>
          </p:cNvSpPr>
          <p:nvPr>
            <p:ph type="title"/>
          </p:nvPr>
        </p:nvSpPr>
        <p:spPr>
          <a:xfrm>
            <a:off x="390031" y="1707654"/>
            <a:ext cx="8363938" cy="1371145"/>
          </a:xfrm>
        </p:spPr>
        <p:txBody>
          <a:bodyPr/>
          <a:lstStyle/>
          <a:p>
            <a:r>
              <a:rPr lang="zh-CN" altLang="en-US" dirty="0"/>
              <a:t>自学来自</a:t>
            </a:r>
            <a:r>
              <a:rPr lang="en-US" altLang="zh-CN" dirty="0" err="1"/>
              <a:t>ant.design</a:t>
            </a:r>
            <a:r>
              <a:rPr lang="zh-CN" altLang="en-US" dirty="0"/>
              <a:t>的设计指南</a:t>
            </a:r>
            <a:br>
              <a:rPr lang="en-US" altLang="zh-CN" dirty="0"/>
            </a:br>
            <a:br>
              <a:rPr lang="en-US" altLang="zh-CN" dirty="0"/>
            </a:br>
            <a:r>
              <a:rPr lang="en-US" altLang="zh-CN" dirty="0"/>
              <a:t>http://ant.design/docs/spec/introduce-cn</a:t>
            </a:r>
            <a:endParaRPr lang="zh-CN" altLang="en-US" dirty="0"/>
          </a:p>
        </p:txBody>
      </p:sp>
    </p:spTree>
    <p:extLst>
      <p:ext uri="{BB962C8B-B14F-4D97-AF65-F5344CB8AC3E}">
        <p14:creationId xmlns:p14="http://schemas.microsoft.com/office/powerpoint/2010/main" val="484195822"/>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4" name="Group 4"/>
          <p:cNvGrpSpPr/>
          <p:nvPr/>
        </p:nvGrpSpPr>
        <p:grpSpPr>
          <a:xfrm>
            <a:off x="62098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结构程序设计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714744"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391858"/>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人机界面设计</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628920"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692795"/>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过程设计的工具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3721034"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29973"/>
              <a:ext cx="2895601" cy="97161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程序复杂度衡量</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1" name="Group 14"/>
          <p:cNvGrpSpPr/>
          <p:nvPr/>
        </p:nvGrpSpPr>
        <p:grpSpPr>
          <a:xfrm>
            <a:off x="634418" y="2857502"/>
            <a:ext cx="1943608" cy="1886991"/>
            <a:chOff x="8489660" y="1820883"/>
            <a:chExt cx="3429000" cy="2791498"/>
          </a:xfrm>
        </p:grpSpPr>
        <p:sp>
          <p:nvSpPr>
            <p:cNvPr id="22"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3" name="Content Placeholder 4"/>
            <p:cNvSpPr txBox="1">
              <a:spLocks/>
            </p:cNvSpPr>
            <p:nvPr/>
          </p:nvSpPr>
          <p:spPr>
            <a:xfrm>
              <a:off x="8718382" y="2435268"/>
              <a:ext cx="2895602" cy="147519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面向数据结构的设计方法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30872343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p:nvPr>
        </p:nvSpPr>
        <p:spPr/>
        <p:txBody>
          <a:bodyPr/>
          <a:lstStyle/>
          <a:p>
            <a:r>
              <a:rPr lang="en-US" altLang="zh-CN" b="1" dirty="0">
                <a:latin typeface="楷体" pitchFamily="49" charset="-122"/>
                <a:ea typeface="楷体" pitchFamily="49" charset="-122"/>
              </a:rPr>
              <a:t>5.3 </a:t>
            </a:r>
            <a:r>
              <a:rPr lang="zh-CN" altLang="en-US" b="1" dirty="0">
                <a:latin typeface="楷体" pitchFamily="49" charset="-122"/>
                <a:ea typeface="楷体" pitchFamily="49" charset="-122"/>
              </a:rPr>
              <a:t>过程设计的工具</a:t>
            </a:r>
          </a:p>
        </p:txBody>
      </p:sp>
      <p:sp>
        <p:nvSpPr>
          <p:cNvPr id="541699" name="Rectangle 3"/>
          <p:cNvSpPr>
            <a:spLocks noGrp="1" noChangeArrowheads="1"/>
          </p:cNvSpPr>
          <p:nvPr>
            <p:ph type="body" idx="1"/>
          </p:nvPr>
        </p:nvSpPr>
        <p:spPr>
          <a:xfrm>
            <a:off x="389436" y="843558"/>
            <a:ext cx="8363938" cy="3976473"/>
          </a:xfrm>
        </p:spPr>
        <p:txBody>
          <a:bodyPr/>
          <a:lstStyle/>
          <a:p>
            <a:pPr>
              <a:lnSpc>
                <a:spcPct val="90000"/>
              </a:lnSpc>
            </a:pPr>
            <a:r>
              <a:rPr lang="zh-CN" altLang="en-US" sz="2800" b="1" dirty="0">
                <a:latin typeface="楷体" pitchFamily="49" charset="-122"/>
                <a:ea typeface="楷体" pitchFamily="49" charset="-122"/>
              </a:rPr>
              <a:t>图形工具</a:t>
            </a:r>
            <a:endParaRPr lang="en-US" altLang="zh-CN" sz="2800" b="1" dirty="0">
              <a:latin typeface="楷体" pitchFamily="49" charset="-122"/>
              <a:ea typeface="楷体" pitchFamily="49" charset="-122"/>
            </a:endParaRPr>
          </a:p>
          <a:p>
            <a:pPr lvl="1"/>
            <a:r>
              <a:rPr lang="zh-CN" altLang="en-US" sz="2500" b="1" dirty="0">
                <a:latin typeface="楷体" pitchFamily="49" charset="-122"/>
                <a:ea typeface="楷体" pitchFamily="49" charset="-122"/>
              </a:rPr>
              <a:t>程序流程图</a:t>
            </a:r>
            <a:r>
              <a:rPr lang="en-US" altLang="zh-CN" sz="2500" b="1" dirty="0">
                <a:latin typeface="楷体" pitchFamily="49" charset="-122"/>
                <a:ea typeface="楷体" pitchFamily="49" charset="-122"/>
              </a:rPr>
              <a:t>(FC)</a:t>
            </a:r>
          </a:p>
          <a:p>
            <a:pPr lvl="1"/>
            <a:r>
              <a:rPr lang="zh-CN" altLang="en-US" sz="2500" b="1" dirty="0">
                <a:latin typeface="楷体" pitchFamily="49" charset="-122"/>
                <a:ea typeface="楷体" pitchFamily="49" charset="-122"/>
              </a:rPr>
              <a:t>盒图（</a:t>
            </a:r>
            <a:r>
              <a:rPr lang="en-US" altLang="zh-CN" sz="2500" b="1" dirty="0">
                <a:latin typeface="楷体" pitchFamily="49" charset="-122"/>
                <a:ea typeface="楷体" pitchFamily="49" charset="-122"/>
              </a:rPr>
              <a:t>NS) </a:t>
            </a:r>
          </a:p>
          <a:p>
            <a:pPr lvl="1"/>
            <a:r>
              <a:rPr lang="zh-CN" altLang="en-US" sz="2500" b="1" dirty="0">
                <a:latin typeface="楷体" pitchFamily="49" charset="-122"/>
                <a:ea typeface="楷体" pitchFamily="49" charset="-122"/>
              </a:rPr>
              <a:t>问题分析图 </a:t>
            </a:r>
            <a:r>
              <a:rPr lang="en-US" altLang="zh-CN" sz="2500" b="1" dirty="0">
                <a:latin typeface="楷体" pitchFamily="49" charset="-122"/>
                <a:ea typeface="楷体" pitchFamily="49" charset="-122"/>
              </a:rPr>
              <a:t>(PAD) </a:t>
            </a:r>
          </a:p>
          <a:p>
            <a:pPr>
              <a:lnSpc>
                <a:spcPct val="90000"/>
              </a:lnSpc>
            </a:pPr>
            <a:r>
              <a:rPr lang="zh-CN" altLang="en-US" sz="2800" b="1" dirty="0">
                <a:latin typeface="楷体" pitchFamily="49" charset="-122"/>
                <a:ea typeface="楷体" pitchFamily="49" charset="-122"/>
              </a:rPr>
              <a:t>表格工具</a:t>
            </a:r>
            <a:endParaRPr lang="en-US" altLang="zh-CN" sz="2800" b="1" dirty="0">
              <a:latin typeface="楷体" pitchFamily="49" charset="-122"/>
              <a:ea typeface="楷体" pitchFamily="49" charset="-122"/>
            </a:endParaRPr>
          </a:p>
          <a:p>
            <a:pPr lvl="1"/>
            <a:r>
              <a:rPr lang="zh-CN" altLang="en-US" sz="2500" b="1" dirty="0">
                <a:latin typeface="楷体" pitchFamily="49" charset="-122"/>
                <a:ea typeface="楷体" pitchFamily="49" charset="-122"/>
              </a:rPr>
              <a:t>判定表</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判定树 </a:t>
            </a:r>
          </a:p>
          <a:p>
            <a:pPr>
              <a:lnSpc>
                <a:spcPct val="90000"/>
              </a:lnSpc>
            </a:pPr>
            <a:r>
              <a:rPr lang="zh-CN" altLang="en-US" sz="2800" b="1" dirty="0">
                <a:latin typeface="楷体" pitchFamily="49" charset="-122"/>
                <a:ea typeface="楷体" pitchFamily="49" charset="-122"/>
              </a:rPr>
              <a:t>语言工具</a:t>
            </a:r>
            <a:endParaRPr lang="en-US" altLang="zh-CN" sz="2800" b="1" dirty="0">
              <a:latin typeface="楷体" pitchFamily="49" charset="-122"/>
              <a:ea typeface="楷体" pitchFamily="49" charset="-122"/>
            </a:endParaRPr>
          </a:p>
          <a:p>
            <a:pPr lvl="1"/>
            <a:r>
              <a:rPr lang="zh-CN" altLang="en-US" sz="2500" b="1" dirty="0">
                <a:latin typeface="楷体" pitchFamily="49" charset="-122"/>
                <a:ea typeface="楷体" pitchFamily="49" charset="-122"/>
              </a:rPr>
              <a:t>过程设计语言（</a:t>
            </a:r>
            <a:r>
              <a:rPr lang="en-US" altLang="zh-CN" sz="2500" b="1" dirty="0">
                <a:latin typeface="楷体" pitchFamily="49" charset="-122"/>
                <a:ea typeface="楷体" pitchFamily="49" charset="-122"/>
              </a:rPr>
              <a:t>PDL)</a:t>
            </a:r>
          </a:p>
        </p:txBody>
      </p:sp>
    </p:spTree>
    <p:extLst>
      <p:ext uri="{BB962C8B-B14F-4D97-AF65-F5344CB8AC3E}">
        <p14:creationId xmlns:p14="http://schemas.microsoft.com/office/powerpoint/2010/main" val="6089247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41699">
                                            <p:txEl>
                                              <p:pRg st="0" end="0"/>
                                            </p:txEl>
                                          </p:spTgt>
                                        </p:tgtEl>
                                        <p:attrNameLst>
                                          <p:attrName>style.visibility</p:attrName>
                                        </p:attrNameLst>
                                      </p:cBhvr>
                                      <p:to>
                                        <p:strVal val="visible"/>
                                      </p:to>
                                    </p:set>
                                    <p:animEffect transition="in" filter="wipe(up)">
                                      <p:cBhvr>
                                        <p:cTn id="7" dur="500"/>
                                        <p:tgtEl>
                                          <p:spTgt spid="54169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41699">
                                            <p:txEl>
                                              <p:pRg st="4" end="4"/>
                                            </p:txEl>
                                          </p:spTgt>
                                        </p:tgtEl>
                                        <p:attrNameLst>
                                          <p:attrName>style.visibility</p:attrName>
                                        </p:attrNameLst>
                                      </p:cBhvr>
                                      <p:to>
                                        <p:strVal val="visible"/>
                                      </p:to>
                                    </p:set>
                                    <p:animEffect transition="in" filter="wipe(up)">
                                      <p:cBhvr>
                                        <p:cTn id="12" dur="500"/>
                                        <p:tgtEl>
                                          <p:spTgt spid="541699">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41699">
                                            <p:txEl>
                                              <p:pRg st="7" end="7"/>
                                            </p:txEl>
                                          </p:spTgt>
                                        </p:tgtEl>
                                        <p:attrNameLst>
                                          <p:attrName>style.visibility</p:attrName>
                                        </p:attrNameLst>
                                      </p:cBhvr>
                                      <p:to>
                                        <p:strVal val="visible"/>
                                      </p:to>
                                    </p:set>
                                    <p:animEffect transition="in" filter="wipe(up)">
                                      <p:cBhvr>
                                        <p:cTn id="17" dur="500"/>
                                        <p:tgtEl>
                                          <p:spTgt spid="541699">
                                            <p:txEl>
                                              <p:pRg st="7" end="7"/>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41699">
                                            <p:txEl>
                                              <p:pRg st="1" end="1"/>
                                            </p:txEl>
                                          </p:spTgt>
                                        </p:tgtEl>
                                        <p:attrNameLst>
                                          <p:attrName>style.visibility</p:attrName>
                                        </p:attrNameLst>
                                      </p:cBhvr>
                                      <p:to>
                                        <p:strVal val="visible"/>
                                      </p:to>
                                    </p:set>
                                    <p:animEffect transition="in" filter="wipe(up)">
                                      <p:cBhvr>
                                        <p:cTn id="22" dur="500"/>
                                        <p:tgtEl>
                                          <p:spTgt spid="541699">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41699">
                                            <p:txEl>
                                              <p:pRg st="2" end="2"/>
                                            </p:txEl>
                                          </p:spTgt>
                                        </p:tgtEl>
                                        <p:attrNameLst>
                                          <p:attrName>style.visibility</p:attrName>
                                        </p:attrNameLst>
                                      </p:cBhvr>
                                      <p:to>
                                        <p:strVal val="visible"/>
                                      </p:to>
                                    </p:set>
                                    <p:animEffect transition="in" filter="wipe(up)">
                                      <p:cBhvr>
                                        <p:cTn id="27" dur="500"/>
                                        <p:tgtEl>
                                          <p:spTgt spid="541699">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41699">
                                            <p:txEl>
                                              <p:pRg st="3" end="3"/>
                                            </p:txEl>
                                          </p:spTgt>
                                        </p:tgtEl>
                                        <p:attrNameLst>
                                          <p:attrName>style.visibility</p:attrName>
                                        </p:attrNameLst>
                                      </p:cBhvr>
                                      <p:to>
                                        <p:strVal val="visible"/>
                                      </p:to>
                                    </p:set>
                                    <p:animEffect transition="in" filter="wipe(up)">
                                      <p:cBhvr>
                                        <p:cTn id="32" dur="500"/>
                                        <p:tgtEl>
                                          <p:spTgt spid="541699">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541699">
                                            <p:txEl>
                                              <p:pRg st="5" end="5"/>
                                            </p:txEl>
                                          </p:spTgt>
                                        </p:tgtEl>
                                        <p:attrNameLst>
                                          <p:attrName>style.visibility</p:attrName>
                                        </p:attrNameLst>
                                      </p:cBhvr>
                                      <p:to>
                                        <p:strVal val="visible"/>
                                      </p:to>
                                    </p:set>
                                    <p:animEffect transition="in" filter="wipe(up)">
                                      <p:cBhvr>
                                        <p:cTn id="37" dur="500"/>
                                        <p:tgtEl>
                                          <p:spTgt spid="541699">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541699">
                                            <p:txEl>
                                              <p:pRg st="6" end="6"/>
                                            </p:txEl>
                                          </p:spTgt>
                                        </p:tgtEl>
                                        <p:attrNameLst>
                                          <p:attrName>style.visibility</p:attrName>
                                        </p:attrNameLst>
                                      </p:cBhvr>
                                      <p:to>
                                        <p:strVal val="visible"/>
                                      </p:to>
                                    </p:set>
                                    <p:animEffect transition="in" filter="wipe(up)">
                                      <p:cBhvr>
                                        <p:cTn id="42" dur="500"/>
                                        <p:tgtEl>
                                          <p:spTgt spid="541699">
                                            <p:txEl>
                                              <p:pRg st="6" end="6"/>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541699">
                                            <p:txEl>
                                              <p:pRg st="8" end="8"/>
                                            </p:txEl>
                                          </p:spTgt>
                                        </p:tgtEl>
                                        <p:attrNameLst>
                                          <p:attrName>style.visibility</p:attrName>
                                        </p:attrNameLst>
                                      </p:cBhvr>
                                      <p:to>
                                        <p:strVal val="visible"/>
                                      </p:to>
                                    </p:set>
                                    <p:animEffect transition="in" filter="wipe(up)">
                                      <p:cBhvr>
                                        <p:cTn id="47" dur="500"/>
                                        <p:tgtEl>
                                          <p:spTgt spid="541699">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5.3.1 </a:t>
            </a:r>
            <a:r>
              <a:rPr lang="zh-CN" altLang="en-US" b="1" dirty="0">
                <a:latin typeface="Times New Roman" pitchFamily="18" charset="0"/>
                <a:ea typeface="楷体" pitchFamily="49" charset="-122"/>
                <a:cs typeface="Times New Roman" pitchFamily="18" charset="0"/>
              </a:rPr>
              <a:t>程序流程图（ </a:t>
            </a:r>
            <a:r>
              <a:rPr lang="en-US" altLang="zh-CN" b="1" dirty="0">
                <a:latin typeface="Times New Roman" pitchFamily="18" charset="0"/>
                <a:ea typeface="楷体" pitchFamily="49" charset="-122"/>
                <a:cs typeface="Times New Roman" pitchFamily="18" charset="0"/>
              </a:rPr>
              <a:t>FC )</a:t>
            </a:r>
          </a:p>
        </p:txBody>
      </p:sp>
      <p:sp>
        <p:nvSpPr>
          <p:cNvPr id="542723" name="Rectangle 3"/>
          <p:cNvSpPr>
            <a:spLocks noGrp="1" noChangeArrowheads="1"/>
          </p:cNvSpPr>
          <p:nvPr>
            <p:ph type="body" idx="1"/>
          </p:nvPr>
        </p:nvSpPr>
        <p:spPr>
          <a:xfrm>
            <a:off x="457200" y="852488"/>
            <a:ext cx="8229600" cy="3727174"/>
          </a:xfrm>
        </p:spPr>
        <p:txBody>
          <a:bodyPr/>
          <a:lstStyle/>
          <a:p>
            <a:pPr>
              <a:lnSpc>
                <a:spcPct val="90000"/>
              </a:lnSpc>
            </a:pPr>
            <a:r>
              <a:rPr lang="zh-CN" altLang="en-US" sz="2800" b="1" dirty="0">
                <a:latin typeface="楷体" pitchFamily="49" charset="-122"/>
                <a:ea typeface="楷体" pitchFamily="49" charset="-122"/>
              </a:rPr>
              <a:t>又称程序框图。以图形方式说明系统中的控制流，是历史最悠久、使用最广泛的一种描述程序逻辑结构的工具。</a:t>
            </a:r>
          </a:p>
          <a:p>
            <a:pPr>
              <a:lnSpc>
                <a:spcPct val="90000"/>
              </a:lnSpc>
            </a:pPr>
            <a:r>
              <a:rPr lang="zh-CN" altLang="en-US" sz="2800" b="1" dirty="0">
                <a:latin typeface="楷体" pitchFamily="49" charset="-122"/>
                <a:ea typeface="楷体" pitchFamily="49" charset="-122"/>
              </a:rPr>
              <a:t>优点：直观清晰、易于使用，是普遍采用的工具。</a:t>
            </a:r>
          </a:p>
          <a:p>
            <a:pPr>
              <a:lnSpc>
                <a:spcPct val="90000"/>
              </a:lnSpc>
            </a:pPr>
            <a:r>
              <a:rPr lang="zh-CN" altLang="en-US" sz="2800" b="1" dirty="0">
                <a:latin typeface="楷体" pitchFamily="49" charset="-122"/>
                <a:ea typeface="楷体" pitchFamily="49" charset="-122"/>
              </a:rPr>
              <a:t>缺点：</a:t>
            </a:r>
            <a:endParaRPr lang="en-US" altLang="zh-CN" sz="2800" b="1" dirty="0">
              <a:latin typeface="楷体" pitchFamily="49" charset="-122"/>
              <a:ea typeface="楷体" pitchFamily="49" charset="-122"/>
            </a:endParaRPr>
          </a:p>
          <a:p>
            <a:pPr lvl="1"/>
            <a:r>
              <a:rPr lang="zh-CN" altLang="en-US" sz="2500" b="1" dirty="0">
                <a:latin typeface="楷体" pitchFamily="49" charset="-122"/>
                <a:ea typeface="楷体" pitchFamily="49" charset="-122"/>
              </a:rPr>
              <a:t>反映的是最后的结果，不易反映逐步求精的过程</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可以随心所欲地画控制流程线的流向，容易造成非结构化的程序结构</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不易表示数据结构</a:t>
            </a:r>
          </a:p>
        </p:txBody>
      </p:sp>
    </p:spTree>
    <p:extLst>
      <p:ext uri="{BB962C8B-B14F-4D97-AF65-F5344CB8AC3E}">
        <p14:creationId xmlns:p14="http://schemas.microsoft.com/office/powerpoint/2010/main" val="36430306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42723">
                                            <p:txEl>
                                              <p:pRg st="0" end="0"/>
                                            </p:txEl>
                                          </p:spTgt>
                                        </p:tgtEl>
                                        <p:attrNameLst>
                                          <p:attrName>style.visibility</p:attrName>
                                        </p:attrNameLst>
                                      </p:cBhvr>
                                      <p:to>
                                        <p:strVal val="visible"/>
                                      </p:to>
                                    </p:set>
                                    <p:animEffect transition="in" filter="wipe(up)">
                                      <p:cBhvr>
                                        <p:cTn id="7" dur="500"/>
                                        <p:tgtEl>
                                          <p:spTgt spid="54272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42723">
                                            <p:txEl>
                                              <p:pRg st="1" end="1"/>
                                            </p:txEl>
                                          </p:spTgt>
                                        </p:tgtEl>
                                        <p:attrNameLst>
                                          <p:attrName>style.visibility</p:attrName>
                                        </p:attrNameLst>
                                      </p:cBhvr>
                                      <p:to>
                                        <p:strVal val="visible"/>
                                      </p:to>
                                    </p:set>
                                    <p:animEffect transition="in" filter="wipe(up)">
                                      <p:cBhvr>
                                        <p:cTn id="12" dur="500"/>
                                        <p:tgtEl>
                                          <p:spTgt spid="54272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42723">
                                            <p:txEl>
                                              <p:pRg st="2" end="2"/>
                                            </p:txEl>
                                          </p:spTgt>
                                        </p:tgtEl>
                                        <p:attrNameLst>
                                          <p:attrName>style.visibility</p:attrName>
                                        </p:attrNameLst>
                                      </p:cBhvr>
                                      <p:to>
                                        <p:strVal val="visible"/>
                                      </p:to>
                                    </p:set>
                                    <p:animEffect transition="in" filter="wipe(up)">
                                      <p:cBhvr>
                                        <p:cTn id="17" dur="500"/>
                                        <p:tgtEl>
                                          <p:spTgt spid="54272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42723">
                                            <p:txEl>
                                              <p:pRg st="3" end="3"/>
                                            </p:txEl>
                                          </p:spTgt>
                                        </p:tgtEl>
                                        <p:attrNameLst>
                                          <p:attrName>style.visibility</p:attrName>
                                        </p:attrNameLst>
                                      </p:cBhvr>
                                      <p:to>
                                        <p:strVal val="visible"/>
                                      </p:to>
                                    </p:set>
                                    <p:animEffect transition="in" filter="wipe(up)">
                                      <p:cBhvr>
                                        <p:cTn id="22" dur="500"/>
                                        <p:tgtEl>
                                          <p:spTgt spid="54272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42723">
                                            <p:txEl>
                                              <p:pRg st="4" end="4"/>
                                            </p:txEl>
                                          </p:spTgt>
                                        </p:tgtEl>
                                        <p:attrNameLst>
                                          <p:attrName>style.visibility</p:attrName>
                                        </p:attrNameLst>
                                      </p:cBhvr>
                                      <p:to>
                                        <p:strVal val="visible"/>
                                      </p:to>
                                    </p:set>
                                    <p:animEffect transition="in" filter="wipe(up)">
                                      <p:cBhvr>
                                        <p:cTn id="27" dur="500"/>
                                        <p:tgtEl>
                                          <p:spTgt spid="54272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42723">
                                            <p:txEl>
                                              <p:pRg st="5" end="5"/>
                                            </p:txEl>
                                          </p:spTgt>
                                        </p:tgtEl>
                                        <p:attrNameLst>
                                          <p:attrName>style.visibility</p:attrName>
                                        </p:attrNameLst>
                                      </p:cBhvr>
                                      <p:to>
                                        <p:strVal val="visible"/>
                                      </p:to>
                                    </p:set>
                                    <p:animEffect transition="in" filter="wipe(up)">
                                      <p:cBhvr>
                                        <p:cTn id="32" dur="500"/>
                                        <p:tgtEl>
                                          <p:spTgt spid="54272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p:nvPr>
        </p:nvSpPr>
        <p:spPr/>
        <p:txBody>
          <a:bodyPr/>
          <a:lstStyle/>
          <a:p>
            <a:r>
              <a:rPr lang="zh-CN" altLang="en-US" b="1" dirty="0">
                <a:latin typeface="Times New Roman" pitchFamily="18" charset="0"/>
                <a:ea typeface="楷体" pitchFamily="49" charset="-122"/>
                <a:cs typeface="Times New Roman" pitchFamily="18" charset="0"/>
              </a:rPr>
              <a:t>程序流程图的标准符号</a:t>
            </a:r>
          </a:p>
        </p:txBody>
      </p:sp>
      <p:pic>
        <p:nvPicPr>
          <p:cNvPr id="543749" name="Picture 5" descr="rj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1347614"/>
            <a:ext cx="8172450" cy="2550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p:cNvSpPr txBox="1"/>
          <p:nvPr/>
        </p:nvSpPr>
        <p:spPr>
          <a:xfrm>
            <a:off x="730062" y="1379207"/>
            <a:ext cx="803425" cy="5170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chemeClr val="bg1">
                    <a:alpha val="99000"/>
                  </a:schemeClr>
                </a:solidFill>
                <a:latin typeface="楷体" pitchFamily="49" charset="-122"/>
                <a:ea typeface="楷体" pitchFamily="49" charset="-122"/>
              </a:rPr>
              <a:t>选择</a:t>
            </a:r>
          </a:p>
        </p:txBody>
      </p:sp>
      <p:sp>
        <p:nvSpPr>
          <p:cNvPr id="6" name="TextBox 5"/>
          <p:cNvSpPr txBox="1"/>
          <p:nvPr/>
        </p:nvSpPr>
        <p:spPr>
          <a:xfrm>
            <a:off x="2267744" y="1386718"/>
            <a:ext cx="803425" cy="5170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chemeClr val="bg1">
                    <a:alpha val="99000"/>
                  </a:schemeClr>
                </a:solidFill>
                <a:latin typeface="楷体" pitchFamily="49" charset="-122"/>
                <a:ea typeface="楷体" pitchFamily="49" charset="-122"/>
              </a:rPr>
              <a:t>注释</a:t>
            </a:r>
          </a:p>
        </p:txBody>
      </p:sp>
      <p:sp>
        <p:nvSpPr>
          <p:cNvPr id="7" name="TextBox 6"/>
          <p:cNvSpPr txBox="1"/>
          <p:nvPr/>
        </p:nvSpPr>
        <p:spPr>
          <a:xfrm>
            <a:off x="3703351" y="1359662"/>
            <a:ext cx="723275" cy="615553"/>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b="1" dirty="0">
                <a:solidFill>
                  <a:schemeClr val="bg1">
                    <a:alpha val="99000"/>
                  </a:schemeClr>
                </a:solidFill>
                <a:latin typeface="楷体" pitchFamily="49" charset="-122"/>
                <a:ea typeface="楷体" pitchFamily="49" charset="-122"/>
              </a:rPr>
              <a:t>预定义</a:t>
            </a:r>
            <a:endParaRPr lang="en-US" altLang="zh-CN" b="1" dirty="0">
              <a:solidFill>
                <a:schemeClr val="bg1">
                  <a:alpha val="99000"/>
                </a:schemeClr>
              </a:solidFill>
              <a:latin typeface="楷体" pitchFamily="49" charset="-122"/>
              <a:ea typeface="楷体" pitchFamily="49" charset="-122"/>
            </a:endParaRPr>
          </a:p>
          <a:p>
            <a:pPr>
              <a:lnSpc>
                <a:spcPct val="90000"/>
              </a:lnSpc>
              <a:spcBef>
                <a:spcPct val="20000"/>
              </a:spcBef>
              <a:buSzPct val="90000"/>
            </a:pPr>
            <a:r>
              <a:rPr lang="zh-CN" altLang="en-US" b="1" dirty="0">
                <a:solidFill>
                  <a:schemeClr val="bg1">
                    <a:alpha val="99000"/>
                  </a:schemeClr>
                </a:solidFill>
                <a:latin typeface="楷体" pitchFamily="49" charset="-122"/>
                <a:ea typeface="楷体" pitchFamily="49" charset="-122"/>
              </a:rPr>
              <a:t>的处理</a:t>
            </a:r>
          </a:p>
        </p:txBody>
      </p:sp>
      <p:sp>
        <p:nvSpPr>
          <p:cNvPr id="8" name="TextBox 7"/>
          <p:cNvSpPr txBox="1"/>
          <p:nvPr/>
        </p:nvSpPr>
        <p:spPr>
          <a:xfrm>
            <a:off x="5626693" y="1408905"/>
            <a:ext cx="1112805" cy="5170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chemeClr val="bg1">
                    <a:alpha val="99000"/>
                  </a:schemeClr>
                </a:solidFill>
                <a:latin typeface="楷体" pitchFamily="49" charset="-122"/>
                <a:ea typeface="楷体" pitchFamily="49" charset="-122"/>
              </a:rPr>
              <a:t>多分支</a:t>
            </a:r>
          </a:p>
        </p:txBody>
      </p:sp>
      <p:sp>
        <p:nvSpPr>
          <p:cNvPr id="9" name="TextBox 8"/>
          <p:cNvSpPr txBox="1"/>
          <p:nvPr/>
        </p:nvSpPr>
        <p:spPr>
          <a:xfrm>
            <a:off x="7590139" y="1518110"/>
            <a:ext cx="1082348" cy="3785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b="1" dirty="0">
                <a:solidFill>
                  <a:schemeClr val="bg1">
                    <a:alpha val="99000"/>
                  </a:schemeClr>
                </a:solidFill>
                <a:latin typeface="楷体" pitchFamily="49" charset="-122"/>
                <a:ea typeface="楷体" pitchFamily="49" charset="-122"/>
              </a:rPr>
              <a:t>开始或停止</a:t>
            </a:r>
          </a:p>
        </p:txBody>
      </p:sp>
      <p:sp>
        <p:nvSpPr>
          <p:cNvPr id="10" name="TextBox 9"/>
          <p:cNvSpPr txBox="1"/>
          <p:nvPr/>
        </p:nvSpPr>
        <p:spPr>
          <a:xfrm>
            <a:off x="827584" y="2364240"/>
            <a:ext cx="803425" cy="5170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chemeClr val="bg1">
                    <a:alpha val="99000"/>
                  </a:schemeClr>
                </a:solidFill>
                <a:latin typeface="楷体" pitchFamily="49" charset="-122"/>
                <a:ea typeface="楷体" pitchFamily="49" charset="-122"/>
              </a:rPr>
              <a:t>准备</a:t>
            </a:r>
          </a:p>
        </p:txBody>
      </p:sp>
      <p:sp>
        <p:nvSpPr>
          <p:cNvPr id="11" name="TextBox 10"/>
          <p:cNvSpPr txBox="1"/>
          <p:nvPr/>
        </p:nvSpPr>
        <p:spPr>
          <a:xfrm>
            <a:off x="1978381" y="2404909"/>
            <a:ext cx="1217000" cy="4616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000" b="1" dirty="0">
                <a:solidFill>
                  <a:schemeClr val="bg1">
                    <a:alpha val="99000"/>
                  </a:schemeClr>
                </a:solidFill>
                <a:latin typeface="楷体" pitchFamily="49" charset="-122"/>
                <a:ea typeface="楷体" pitchFamily="49" charset="-122"/>
              </a:rPr>
              <a:t>循环上限</a:t>
            </a:r>
          </a:p>
        </p:txBody>
      </p:sp>
      <p:sp>
        <p:nvSpPr>
          <p:cNvPr id="12" name="TextBox 11"/>
          <p:cNvSpPr txBox="1"/>
          <p:nvPr/>
        </p:nvSpPr>
        <p:spPr>
          <a:xfrm>
            <a:off x="3481913" y="2390178"/>
            <a:ext cx="1217000" cy="4616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000" b="1" dirty="0">
                <a:solidFill>
                  <a:schemeClr val="bg1">
                    <a:alpha val="99000"/>
                  </a:schemeClr>
                </a:solidFill>
                <a:latin typeface="楷体" pitchFamily="49" charset="-122"/>
                <a:ea typeface="楷体" pitchFamily="49" charset="-122"/>
              </a:rPr>
              <a:t>循环下限</a:t>
            </a:r>
          </a:p>
        </p:txBody>
      </p:sp>
      <p:sp>
        <p:nvSpPr>
          <p:cNvPr id="13" name="TextBox 12"/>
          <p:cNvSpPr txBox="1"/>
          <p:nvPr/>
        </p:nvSpPr>
        <p:spPr>
          <a:xfrm>
            <a:off x="719562" y="3222764"/>
            <a:ext cx="803425" cy="5170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400" b="1" dirty="0">
                <a:solidFill>
                  <a:schemeClr val="bg1">
                    <a:alpha val="99000"/>
                  </a:schemeClr>
                </a:solidFill>
                <a:latin typeface="楷体" pitchFamily="49" charset="-122"/>
                <a:ea typeface="楷体" pitchFamily="49" charset="-122"/>
              </a:rPr>
              <a:t>处理</a:t>
            </a:r>
          </a:p>
        </p:txBody>
      </p:sp>
      <p:sp>
        <p:nvSpPr>
          <p:cNvPr id="14" name="TextBox 13"/>
          <p:cNvSpPr txBox="1"/>
          <p:nvPr/>
        </p:nvSpPr>
        <p:spPr>
          <a:xfrm>
            <a:off x="1978381" y="3260239"/>
            <a:ext cx="1217000" cy="461665"/>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2000" b="1" dirty="0">
                <a:solidFill>
                  <a:schemeClr val="bg1">
                    <a:alpha val="99000"/>
                  </a:schemeClr>
                </a:solidFill>
                <a:latin typeface="楷体" pitchFamily="49" charset="-122"/>
                <a:ea typeface="楷体" pitchFamily="49" charset="-122"/>
              </a:rPr>
              <a:t>输入输出</a:t>
            </a:r>
          </a:p>
        </p:txBody>
      </p:sp>
    </p:spTree>
    <p:extLst>
      <p:ext uri="{BB962C8B-B14F-4D97-AF65-F5344CB8AC3E}">
        <p14:creationId xmlns:p14="http://schemas.microsoft.com/office/powerpoint/2010/main" val="115238995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fltVal val="0"/>
                                          </p:val>
                                        </p:tav>
                                        <p:tav tm="100000">
                                          <p:val>
                                            <p:strVal val="#ppt_w"/>
                                          </p:val>
                                        </p:tav>
                                      </p:tavLst>
                                    </p:anim>
                                    <p:anim calcmode="lin" valueType="num">
                                      <p:cBhvr>
                                        <p:cTn id="22" dur="500" fill="hold"/>
                                        <p:tgtEl>
                                          <p:spTgt spid="7"/>
                                        </p:tgtEl>
                                        <p:attrNameLst>
                                          <p:attrName>ppt_h</p:attrName>
                                        </p:attrNameLst>
                                      </p:cBhvr>
                                      <p:tavLst>
                                        <p:tav tm="0">
                                          <p:val>
                                            <p:fltVal val="0"/>
                                          </p:val>
                                        </p:tav>
                                        <p:tav tm="100000">
                                          <p:val>
                                            <p:strVal val="#ppt_h"/>
                                          </p:val>
                                        </p:tav>
                                      </p:tavLst>
                                    </p:anim>
                                    <p:animEffect transition="in" filter="fade">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53" presetClass="entr" presetSubtype="16"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 calcmode="lin" valueType="num">
                                      <p:cBhvr>
                                        <p:cTn id="28" dur="500" fill="hold"/>
                                        <p:tgtEl>
                                          <p:spTgt spid="8"/>
                                        </p:tgtEl>
                                        <p:attrNameLst>
                                          <p:attrName>ppt_w</p:attrName>
                                        </p:attrNameLst>
                                      </p:cBhvr>
                                      <p:tavLst>
                                        <p:tav tm="0">
                                          <p:val>
                                            <p:fltVal val="0"/>
                                          </p:val>
                                        </p:tav>
                                        <p:tav tm="100000">
                                          <p:val>
                                            <p:strVal val="#ppt_w"/>
                                          </p:val>
                                        </p:tav>
                                      </p:tavLst>
                                    </p:anim>
                                    <p:anim calcmode="lin" valueType="num">
                                      <p:cBhvr>
                                        <p:cTn id="29" dur="500" fill="hold"/>
                                        <p:tgtEl>
                                          <p:spTgt spid="8"/>
                                        </p:tgtEl>
                                        <p:attrNameLst>
                                          <p:attrName>ppt_h</p:attrName>
                                        </p:attrNameLst>
                                      </p:cBhvr>
                                      <p:tavLst>
                                        <p:tav tm="0">
                                          <p:val>
                                            <p:fltVal val="0"/>
                                          </p:val>
                                        </p:tav>
                                        <p:tav tm="100000">
                                          <p:val>
                                            <p:strVal val="#ppt_h"/>
                                          </p:val>
                                        </p:tav>
                                      </p:tavLst>
                                    </p:anim>
                                    <p:animEffect transition="in" filter="fade">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53" presetClass="entr" presetSubtype="16" fill="hold" grpId="0" nodeType="click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 calcmode="lin" valueType="num">
                                      <p:cBhvr>
                                        <p:cTn id="42" dur="500" fill="hold"/>
                                        <p:tgtEl>
                                          <p:spTgt spid="10"/>
                                        </p:tgtEl>
                                        <p:attrNameLst>
                                          <p:attrName>ppt_w</p:attrName>
                                        </p:attrNameLst>
                                      </p:cBhvr>
                                      <p:tavLst>
                                        <p:tav tm="0">
                                          <p:val>
                                            <p:fltVal val="0"/>
                                          </p:val>
                                        </p:tav>
                                        <p:tav tm="100000">
                                          <p:val>
                                            <p:strVal val="#ppt_w"/>
                                          </p:val>
                                        </p:tav>
                                      </p:tavLst>
                                    </p:anim>
                                    <p:anim calcmode="lin" valueType="num">
                                      <p:cBhvr>
                                        <p:cTn id="43" dur="500" fill="hold"/>
                                        <p:tgtEl>
                                          <p:spTgt spid="10"/>
                                        </p:tgtEl>
                                        <p:attrNameLst>
                                          <p:attrName>ppt_h</p:attrName>
                                        </p:attrNameLst>
                                      </p:cBhvr>
                                      <p:tavLst>
                                        <p:tav tm="0">
                                          <p:val>
                                            <p:fltVal val="0"/>
                                          </p:val>
                                        </p:tav>
                                        <p:tav tm="100000">
                                          <p:val>
                                            <p:strVal val="#ppt_h"/>
                                          </p:val>
                                        </p:tav>
                                      </p:tavLst>
                                    </p:anim>
                                    <p:animEffect transition="in" filter="fade">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500" fill="hold"/>
                                        <p:tgtEl>
                                          <p:spTgt spid="11"/>
                                        </p:tgtEl>
                                        <p:attrNameLst>
                                          <p:attrName>ppt_w</p:attrName>
                                        </p:attrNameLst>
                                      </p:cBhvr>
                                      <p:tavLst>
                                        <p:tav tm="0">
                                          <p:val>
                                            <p:fltVal val="0"/>
                                          </p:val>
                                        </p:tav>
                                        <p:tav tm="100000">
                                          <p:val>
                                            <p:strVal val="#ppt_w"/>
                                          </p:val>
                                        </p:tav>
                                      </p:tavLst>
                                    </p:anim>
                                    <p:anim calcmode="lin" valueType="num">
                                      <p:cBhvr>
                                        <p:cTn id="50" dur="500" fill="hold"/>
                                        <p:tgtEl>
                                          <p:spTgt spid="11"/>
                                        </p:tgtEl>
                                        <p:attrNameLst>
                                          <p:attrName>ppt_h</p:attrName>
                                        </p:attrNameLst>
                                      </p:cBhvr>
                                      <p:tavLst>
                                        <p:tav tm="0">
                                          <p:val>
                                            <p:fltVal val="0"/>
                                          </p:val>
                                        </p:tav>
                                        <p:tav tm="100000">
                                          <p:val>
                                            <p:strVal val="#ppt_h"/>
                                          </p:val>
                                        </p:tav>
                                      </p:tavLst>
                                    </p:anim>
                                    <p:animEffect transition="in" filter="fade">
                                      <p:cBhvr>
                                        <p:cTn id="51" dur="5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53" presetClass="entr" presetSubtype="16" fill="hold" grpId="0" nodeType="click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p:cTn id="56" dur="500" fill="hold"/>
                                        <p:tgtEl>
                                          <p:spTgt spid="12"/>
                                        </p:tgtEl>
                                        <p:attrNameLst>
                                          <p:attrName>ppt_w</p:attrName>
                                        </p:attrNameLst>
                                      </p:cBhvr>
                                      <p:tavLst>
                                        <p:tav tm="0">
                                          <p:val>
                                            <p:fltVal val="0"/>
                                          </p:val>
                                        </p:tav>
                                        <p:tav tm="100000">
                                          <p:val>
                                            <p:strVal val="#ppt_w"/>
                                          </p:val>
                                        </p:tav>
                                      </p:tavLst>
                                    </p:anim>
                                    <p:anim calcmode="lin" valueType="num">
                                      <p:cBhvr>
                                        <p:cTn id="57" dur="500" fill="hold"/>
                                        <p:tgtEl>
                                          <p:spTgt spid="12"/>
                                        </p:tgtEl>
                                        <p:attrNameLst>
                                          <p:attrName>ppt_h</p:attrName>
                                        </p:attrNameLst>
                                      </p:cBhvr>
                                      <p:tavLst>
                                        <p:tav tm="0">
                                          <p:val>
                                            <p:fltVal val="0"/>
                                          </p:val>
                                        </p:tav>
                                        <p:tav tm="100000">
                                          <p:val>
                                            <p:strVal val="#ppt_h"/>
                                          </p:val>
                                        </p:tav>
                                      </p:tavLst>
                                    </p:anim>
                                    <p:animEffect transition="in" filter="fade">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childTnLst>
                          </p:cTn>
                        </p:par>
                      </p:childTnLst>
                    </p:cTn>
                  </p:par>
                  <p:par>
                    <p:cTn id="66" fill="hold">
                      <p:stCondLst>
                        <p:cond delay="indefinite"/>
                      </p:stCondLst>
                      <p:childTnLst>
                        <p:par>
                          <p:cTn id="67" fill="hold">
                            <p:stCondLst>
                              <p:cond delay="0"/>
                            </p:stCondLst>
                            <p:childTnLst>
                              <p:par>
                                <p:cTn id="68" presetID="53" presetClass="entr" presetSubtype="16" fill="hold" grpId="0" nodeType="clickEffect">
                                  <p:stCondLst>
                                    <p:cond delay="0"/>
                                  </p:stCondLst>
                                  <p:childTnLst>
                                    <p:set>
                                      <p:cBhvr>
                                        <p:cTn id="69" dur="1" fill="hold">
                                          <p:stCondLst>
                                            <p:cond delay="0"/>
                                          </p:stCondLst>
                                        </p:cTn>
                                        <p:tgtEl>
                                          <p:spTgt spid="14"/>
                                        </p:tgtEl>
                                        <p:attrNameLst>
                                          <p:attrName>style.visibility</p:attrName>
                                        </p:attrNameLst>
                                      </p:cBhvr>
                                      <p:to>
                                        <p:strVal val="visible"/>
                                      </p:to>
                                    </p:set>
                                    <p:anim calcmode="lin" valueType="num">
                                      <p:cBhvr>
                                        <p:cTn id="70" dur="500" fill="hold"/>
                                        <p:tgtEl>
                                          <p:spTgt spid="14"/>
                                        </p:tgtEl>
                                        <p:attrNameLst>
                                          <p:attrName>ppt_w</p:attrName>
                                        </p:attrNameLst>
                                      </p:cBhvr>
                                      <p:tavLst>
                                        <p:tav tm="0">
                                          <p:val>
                                            <p:fltVal val="0"/>
                                          </p:val>
                                        </p:tav>
                                        <p:tav tm="100000">
                                          <p:val>
                                            <p:strVal val="#ppt_w"/>
                                          </p:val>
                                        </p:tav>
                                      </p:tavLst>
                                    </p:anim>
                                    <p:anim calcmode="lin" valueType="num">
                                      <p:cBhvr>
                                        <p:cTn id="71" dur="500" fill="hold"/>
                                        <p:tgtEl>
                                          <p:spTgt spid="14"/>
                                        </p:tgtEl>
                                        <p:attrNameLst>
                                          <p:attrName>ppt_h</p:attrName>
                                        </p:attrNameLst>
                                      </p:cBhvr>
                                      <p:tavLst>
                                        <p:tav tm="0">
                                          <p:val>
                                            <p:fltVal val="0"/>
                                          </p:val>
                                        </p:tav>
                                        <p:tav tm="100000">
                                          <p:val>
                                            <p:strVal val="#ppt_h"/>
                                          </p:val>
                                        </p:tav>
                                      </p:tavLst>
                                    </p:anim>
                                    <p:animEffect transition="in" filter="fade">
                                      <p:cBhvr>
                                        <p:cTn id="7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P spid="7" grpId="0"/>
      <p:bldP spid="8" grpId="0"/>
      <p:bldP spid="9" grpId="0"/>
      <p:bldP spid="10" grpId="0"/>
      <p:bldP spid="11" grpId="0"/>
      <p:bldP spid="12" grpId="0"/>
      <p:bldP spid="13"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579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051" y="339502"/>
            <a:ext cx="7489825" cy="45231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55066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5.1 </a:t>
            </a:r>
            <a:r>
              <a:rPr lang="zh-CN" altLang="en-US" b="1" dirty="0">
                <a:latin typeface="楷体" pitchFamily="49" charset="-122"/>
                <a:ea typeface="楷体" pitchFamily="49" charset="-122"/>
              </a:rPr>
              <a:t>结构程序设计</a:t>
            </a:r>
            <a:endParaRPr lang="zh-CN" altLang="en-US" dirty="0"/>
          </a:p>
        </p:txBody>
      </p:sp>
      <p:sp>
        <p:nvSpPr>
          <p:cNvPr id="4" name="内容占位符 3"/>
          <p:cNvSpPr>
            <a:spLocks noGrp="1"/>
          </p:cNvSpPr>
          <p:nvPr>
            <p:ph idx="1"/>
          </p:nvPr>
        </p:nvSpPr>
        <p:spPr>
          <a:xfrm>
            <a:off x="389436" y="1085852"/>
            <a:ext cx="8363938" cy="3286098"/>
          </a:xfrm>
        </p:spPr>
        <p:txBody>
          <a:bodyPr>
            <a:normAutofit fontScale="85000" lnSpcReduction="20000"/>
          </a:bodyPr>
          <a:lstStyle/>
          <a:p>
            <a:pPr marL="2381" indent="469106">
              <a:lnSpc>
                <a:spcPct val="120000"/>
              </a:lnSpc>
              <a:buNone/>
            </a:pPr>
            <a:r>
              <a:rPr lang="zh-CN" altLang="en-US" sz="3400" b="1" dirty="0">
                <a:effectLst/>
                <a:latin typeface="楷体" pitchFamily="49" charset="-122"/>
                <a:ea typeface="楷体" pitchFamily="49" charset="-122"/>
              </a:rPr>
              <a:t>编程实际上就是把一件事情交给计算机去做，你认为如何去做就用“程序语言”的形式描述给计算机。如果你原本就不明白如何去做，也不要期望计算机能够理解你想要做什么。</a:t>
            </a:r>
            <a:endParaRPr lang="en-US" altLang="zh-CN" sz="3400" b="1" dirty="0">
              <a:effectLst/>
              <a:latin typeface="楷体" pitchFamily="49" charset="-122"/>
              <a:ea typeface="楷体" pitchFamily="49" charset="-122"/>
            </a:endParaRPr>
          </a:p>
          <a:p>
            <a:pPr marL="2381" indent="469106">
              <a:lnSpc>
                <a:spcPct val="120000"/>
              </a:lnSpc>
              <a:buNone/>
            </a:pPr>
            <a:endParaRPr lang="en-US" altLang="zh-CN" sz="3400" b="1" dirty="0">
              <a:effectLst/>
              <a:latin typeface="楷体" pitchFamily="49" charset="-122"/>
              <a:ea typeface="楷体" pitchFamily="49" charset="-122"/>
            </a:endParaRPr>
          </a:p>
          <a:p>
            <a:pPr marL="2381" indent="469106">
              <a:lnSpc>
                <a:spcPct val="120000"/>
              </a:lnSpc>
              <a:buNone/>
            </a:pPr>
            <a:r>
              <a:rPr lang="zh-CN" altLang="en-US" sz="3400" b="1" dirty="0">
                <a:effectLst/>
                <a:latin typeface="楷体" pitchFamily="49" charset="-122"/>
                <a:ea typeface="楷体" pitchFamily="49" charset="-122"/>
              </a:rPr>
              <a:t>编程要务：把事情分析清楚，把事件的逻辑关系和依赖关系搞清楚，然后再去写代码实现。</a:t>
            </a:r>
            <a:endParaRPr lang="en-US" altLang="zh-CN" b="1" dirty="0">
              <a:effectLst/>
              <a:latin typeface="楷体" pitchFamily="49" charset="-122"/>
              <a:ea typeface="楷体" pitchFamily="49" charset="-122"/>
            </a:endParaRPr>
          </a:p>
        </p:txBody>
      </p:sp>
    </p:spTree>
    <p:extLst>
      <p:ext uri="{BB962C8B-B14F-4D97-AF65-F5344CB8AC3E}">
        <p14:creationId xmlns:p14="http://schemas.microsoft.com/office/powerpoint/2010/main" val="2980507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slide(fromTop)">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lide(fromTop)">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5.3.2   </a:t>
            </a:r>
            <a:r>
              <a:rPr lang="zh-CN" altLang="en-US" b="1" dirty="0">
                <a:latin typeface="Times New Roman" pitchFamily="18" charset="0"/>
                <a:ea typeface="楷体" pitchFamily="49" charset="-122"/>
                <a:cs typeface="Times New Roman" pitchFamily="18" charset="0"/>
              </a:rPr>
              <a:t>盒图（ </a:t>
            </a:r>
            <a:r>
              <a:rPr lang="en-US" altLang="zh-CN" b="1" dirty="0">
                <a:latin typeface="Times New Roman" pitchFamily="18" charset="0"/>
                <a:ea typeface="楷体" pitchFamily="49" charset="-122"/>
                <a:cs typeface="Times New Roman" pitchFamily="18" charset="0"/>
              </a:rPr>
              <a:t>N- S </a:t>
            </a:r>
            <a:r>
              <a:rPr lang="zh-CN" altLang="en-US" b="1" dirty="0">
                <a:latin typeface="Times New Roman" pitchFamily="18" charset="0"/>
                <a:ea typeface="楷体" pitchFamily="49" charset="-122"/>
                <a:cs typeface="Times New Roman" pitchFamily="18" charset="0"/>
              </a:rPr>
              <a:t>图）</a:t>
            </a:r>
          </a:p>
        </p:txBody>
      </p:sp>
      <p:sp>
        <p:nvSpPr>
          <p:cNvPr id="547843" name="Rectangle 3"/>
          <p:cNvSpPr>
            <a:spLocks noGrp="1" noChangeArrowheads="1"/>
          </p:cNvSpPr>
          <p:nvPr>
            <p:ph type="body" idx="1"/>
          </p:nvPr>
        </p:nvSpPr>
        <p:spPr>
          <a:xfrm>
            <a:off x="395536" y="987574"/>
            <a:ext cx="8363938" cy="1163395"/>
          </a:xfrm>
        </p:spPr>
        <p:txBody>
          <a:bodyPr/>
          <a:lstStyle/>
          <a:p>
            <a:r>
              <a:rPr lang="zh-CN" altLang="en-US" sz="2800" b="1" dirty="0">
                <a:latin typeface="楷体" pitchFamily="49" charset="-122"/>
                <a:ea typeface="楷体" pitchFamily="49" charset="-122"/>
              </a:rPr>
              <a:t>出于要有一种不允许违背结构程序设计精神的图形工具的考虑，</a:t>
            </a:r>
            <a:r>
              <a:rPr lang="en-US" altLang="zh-CN" sz="2800" b="1" dirty="0" err="1">
                <a:latin typeface="楷体" pitchFamily="49" charset="-122"/>
                <a:ea typeface="楷体" pitchFamily="49" charset="-122"/>
              </a:rPr>
              <a:t>Nassi</a:t>
            </a:r>
            <a:r>
              <a:rPr lang="en-US" altLang="zh-CN" sz="2800" b="1" dirty="0">
                <a:latin typeface="楷体" pitchFamily="49" charset="-122"/>
                <a:ea typeface="楷体" pitchFamily="49" charset="-122"/>
              </a:rPr>
              <a:t> </a:t>
            </a:r>
            <a:r>
              <a:rPr lang="zh-CN" altLang="en-US" sz="2800" b="1" dirty="0">
                <a:latin typeface="楷体" pitchFamily="49" charset="-122"/>
                <a:ea typeface="楷体" pitchFamily="49" charset="-122"/>
              </a:rPr>
              <a:t>和 </a:t>
            </a:r>
            <a:r>
              <a:rPr lang="en-US" altLang="zh-CN" sz="2800" b="1" dirty="0" err="1">
                <a:latin typeface="楷体" pitchFamily="49" charset="-122"/>
                <a:ea typeface="楷体" pitchFamily="49" charset="-122"/>
              </a:rPr>
              <a:t>Shneiderman</a:t>
            </a:r>
            <a:r>
              <a:rPr lang="en-US" altLang="zh-CN" sz="2800" b="1" dirty="0">
                <a:latin typeface="楷体" pitchFamily="49" charset="-122"/>
                <a:ea typeface="楷体" pitchFamily="49" charset="-122"/>
              </a:rPr>
              <a:t> </a:t>
            </a:r>
            <a:r>
              <a:rPr lang="zh-CN" altLang="en-US" sz="2800" b="1" dirty="0">
                <a:latin typeface="楷体" pitchFamily="49" charset="-122"/>
                <a:ea typeface="楷体" pitchFamily="49" charset="-122"/>
              </a:rPr>
              <a:t>提出用盒图代替传统的流程图，简称为 </a:t>
            </a:r>
            <a:r>
              <a:rPr lang="en-US" altLang="zh-CN" sz="2800" b="1" dirty="0">
                <a:latin typeface="楷体" pitchFamily="49" charset="-122"/>
                <a:ea typeface="楷体" pitchFamily="49" charset="-122"/>
              </a:rPr>
              <a:t>N-S </a:t>
            </a:r>
            <a:r>
              <a:rPr lang="zh-CN" altLang="en-US" sz="2800" b="1" dirty="0">
                <a:latin typeface="楷体" pitchFamily="49" charset="-122"/>
                <a:ea typeface="楷体" pitchFamily="49" charset="-122"/>
              </a:rPr>
              <a:t>图。</a:t>
            </a:r>
          </a:p>
        </p:txBody>
      </p:sp>
      <p:pic>
        <p:nvPicPr>
          <p:cNvPr id="5" name="Picture 4" descr="rj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2157634"/>
            <a:ext cx="6264696" cy="2856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868529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wipe(up)">
                                      <p:cBhvr>
                                        <p:cTn id="7" dur="500"/>
                                        <p:tgtEl>
                                          <p:spTgt spid="547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Times New Roman" pitchFamily="18" charset="0"/>
                <a:ea typeface="楷体" pitchFamily="49" charset="-122"/>
                <a:cs typeface="Times New Roman" pitchFamily="18" charset="0"/>
              </a:rPr>
              <a:t>5.3.2   </a:t>
            </a:r>
            <a:r>
              <a:rPr lang="zh-CN" altLang="en-US" b="1" dirty="0">
                <a:latin typeface="Times New Roman" pitchFamily="18" charset="0"/>
                <a:ea typeface="楷体" pitchFamily="49" charset="-122"/>
                <a:cs typeface="Times New Roman" pitchFamily="18" charset="0"/>
              </a:rPr>
              <a:t>盒图（ </a:t>
            </a:r>
            <a:r>
              <a:rPr lang="en-US" altLang="zh-CN" b="1" dirty="0">
                <a:latin typeface="Times New Roman" pitchFamily="18" charset="0"/>
                <a:ea typeface="楷体" pitchFamily="49" charset="-122"/>
                <a:cs typeface="Times New Roman" pitchFamily="18" charset="0"/>
              </a:rPr>
              <a:t>N- S </a:t>
            </a:r>
            <a:r>
              <a:rPr lang="zh-CN" altLang="en-US" b="1" dirty="0">
                <a:latin typeface="Times New Roman" pitchFamily="18" charset="0"/>
                <a:ea typeface="楷体" pitchFamily="49" charset="-122"/>
                <a:cs typeface="Times New Roman" pitchFamily="18" charset="0"/>
              </a:rPr>
              <a:t>图）</a:t>
            </a:r>
            <a:endParaRPr lang="zh-CN" altLang="en-US" dirty="0"/>
          </a:p>
        </p:txBody>
      </p:sp>
      <p:sp>
        <p:nvSpPr>
          <p:cNvPr id="6" name="Rectangle 3"/>
          <p:cNvSpPr txBox="1">
            <a:spLocks noChangeArrowheads="1"/>
          </p:cNvSpPr>
          <p:nvPr/>
        </p:nvSpPr>
        <p:spPr>
          <a:xfrm>
            <a:off x="395536" y="987574"/>
            <a:ext cx="8363938" cy="3727174"/>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2800" b="1" dirty="0">
                <a:latin typeface="楷体" pitchFamily="49" charset="-122"/>
                <a:ea typeface="楷体" pitchFamily="49" charset="-122"/>
              </a:rPr>
              <a:t>盒图的特点：</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功能域</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即，一个特定控制结构的作用域</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明确，可以从盒图上一眼就看出来</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不可能任意转移控制</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很容易确定局部和全程数据的作用域。</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很容易表现嵌套关系，也可以表示模块的层次结构</a:t>
            </a:r>
          </a:p>
        </p:txBody>
      </p:sp>
    </p:spTree>
    <p:extLst>
      <p:ext uri="{BB962C8B-B14F-4D97-AF65-F5344CB8AC3E}">
        <p14:creationId xmlns:p14="http://schemas.microsoft.com/office/powerpoint/2010/main" val="1906351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wipe(up)">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6">
                                            <p:txEl>
                                              <p:pRg st="1" end="1"/>
                                            </p:txEl>
                                          </p:spTgt>
                                        </p:tgtEl>
                                        <p:attrNameLst>
                                          <p:attrName>style.visibility</p:attrName>
                                        </p:attrNameLst>
                                      </p:cBhvr>
                                      <p:to>
                                        <p:strVal val="visible"/>
                                      </p:to>
                                    </p:set>
                                    <p:animEffect transition="in" filter="wipe(up)">
                                      <p:cBhvr>
                                        <p:cTn id="12" dur="500"/>
                                        <p:tgtEl>
                                          <p:spTgt spid="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animEffect transition="in" filter="wipe(up)">
                                      <p:cBhvr>
                                        <p:cTn id="17" dur="500"/>
                                        <p:tgtEl>
                                          <p:spTgt spid="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wipe(up)">
                                      <p:cBhvr>
                                        <p:cTn id="22" dur="500"/>
                                        <p:tgtEl>
                                          <p:spTgt spid="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6">
                                            <p:txEl>
                                              <p:pRg st="4" end="4"/>
                                            </p:txEl>
                                          </p:spTgt>
                                        </p:tgtEl>
                                        <p:attrNameLst>
                                          <p:attrName>style.visibility</p:attrName>
                                        </p:attrNameLst>
                                      </p:cBhvr>
                                      <p:to>
                                        <p:strVal val="visible"/>
                                      </p:to>
                                    </p:set>
                                    <p:animEffect transition="in" filter="wipe(up)">
                                      <p:cBhvr>
                                        <p:cTn id="27" dur="500"/>
                                        <p:tgtEl>
                                          <p:spTgt spid="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6" name="Rectangle 4"/>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N-S </a:t>
            </a:r>
            <a:r>
              <a:rPr lang="zh-CN" altLang="en-US" b="1" dirty="0">
                <a:latin typeface="Times New Roman" pitchFamily="18" charset="0"/>
                <a:ea typeface="楷体" pitchFamily="49" charset="-122"/>
                <a:cs typeface="Times New Roman" pitchFamily="18" charset="0"/>
              </a:rPr>
              <a:t>图的嵌套定义形式</a:t>
            </a:r>
          </a:p>
        </p:txBody>
      </p:sp>
      <p:pic>
        <p:nvPicPr>
          <p:cNvPr id="55091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4" y="1168003"/>
            <a:ext cx="8207375" cy="2689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2196719"/>
            <a:ext cx="1288168" cy="964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矩形 2"/>
          <p:cNvSpPr/>
          <p:nvPr/>
        </p:nvSpPr>
        <p:spPr bwMode="auto">
          <a:xfrm>
            <a:off x="6012160" y="1901193"/>
            <a:ext cx="1432184" cy="273041"/>
          </a:xfrm>
          <a:prstGeom prst="rect">
            <a:avLst/>
          </a:prstGeom>
          <a:solidFill>
            <a:schemeClr val="tx1"/>
          </a:solidFill>
          <a:ln>
            <a:solidFill>
              <a:schemeClr val="bg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2200" dirty="0">
                <a:solidFill>
                  <a:schemeClr val="bg1">
                    <a:alpha val="98824"/>
                  </a:schemeClr>
                </a:solidFill>
                <a:latin typeface="Segoe UI" pitchFamily="34" charset="0"/>
                <a:ea typeface="Segoe UI" pitchFamily="34" charset="0"/>
                <a:cs typeface="Segoe UI" pitchFamily="34" charset="0"/>
              </a:rPr>
              <a:t>=1</a:t>
            </a:r>
            <a:endParaRPr lang="zh-CN" altLang="en-US" sz="2200" dirty="0">
              <a:solidFill>
                <a:schemeClr val="bg1">
                  <a:alpha val="98824"/>
                </a:schemeClr>
              </a:soli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3957498719"/>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64" name="Rectangle 4"/>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N-S </a:t>
            </a:r>
            <a:r>
              <a:rPr lang="zh-CN" altLang="en-US" b="1" dirty="0">
                <a:latin typeface="Times New Roman" pitchFamily="18" charset="0"/>
                <a:ea typeface="楷体" pitchFamily="49" charset="-122"/>
                <a:cs typeface="Times New Roman" pitchFamily="18" charset="0"/>
              </a:rPr>
              <a:t>图的嵌套定义形式</a:t>
            </a:r>
            <a:endParaRPr lang="en-US" altLang="zh-CN" b="1" dirty="0">
              <a:latin typeface="Times New Roman" pitchFamily="18" charset="0"/>
              <a:ea typeface="楷体" pitchFamily="49" charset="-122"/>
              <a:cs typeface="Times New Roman" pitchFamily="18" charset="0"/>
            </a:endParaRPr>
          </a:p>
        </p:txBody>
      </p:sp>
      <p:pic>
        <p:nvPicPr>
          <p:cNvPr id="55296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750" y="960570"/>
            <a:ext cx="6913563" cy="346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07233647"/>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5.3.2   </a:t>
            </a:r>
            <a:r>
              <a:rPr lang="zh-CN" altLang="en-US" b="1" dirty="0">
                <a:latin typeface="Times New Roman" pitchFamily="18" charset="0"/>
                <a:ea typeface="楷体" pitchFamily="49" charset="-122"/>
                <a:cs typeface="Times New Roman" pitchFamily="18" charset="0"/>
              </a:rPr>
              <a:t>盒图（ </a:t>
            </a:r>
            <a:r>
              <a:rPr lang="en-US" altLang="zh-CN" b="1" dirty="0">
                <a:latin typeface="Times New Roman" pitchFamily="18" charset="0"/>
                <a:ea typeface="楷体" pitchFamily="49" charset="-122"/>
                <a:cs typeface="Times New Roman" pitchFamily="18" charset="0"/>
              </a:rPr>
              <a:t>N- S </a:t>
            </a:r>
            <a:r>
              <a:rPr lang="zh-CN" altLang="en-US" b="1" dirty="0">
                <a:latin typeface="Times New Roman" pitchFamily="18" charset="0"/>
                <a:ea typeface="楷体" pitchFamily="49" charset="-122"/>
                <a:cs typeface="Times New Roman" pitchFamily="18" charset="0"/>
              </a:rPr>
              <a:t>图）</a:t>
            </a:r>
          </a:p>
        </p:txBody>
      </p:sp>
      <p:sp>
        <p:nvSpPr>
          <p:cNvPr id="547843" name="Rectangle 3"/>
          <p:cNvSpPr>
            <a:spLocks noGrp="1" noChangeArrowheads="1"/>
          </p:cNvSpPr>
          <p:nvPr>
            <p:ph type="body" idx="1"/>
          </p:nvPr>
        </p:nvSpPr>
        <p:spPr>
          <a:xfrm>
            <a:off x="395536" y="987574"/>
            <a:ext cx="8363938" cy="2900794"/>
          </a:xfrm>
        </p:spPr>
        <p:txBody>
          <a:bodyPr/>
          <a:lstStyle/>
          <a:p>
            <a:r>
              <a:rPr lang="zh-CN" altLang="en-US" sz="2800" b="1" dirty="0">
                <a:latin typeface="楷体" pitchFamily="49" charset="-122"/>
                <a:ea typeface="楷体" pitchFamily="49" charset="-122"/>
              </a:rPr>
              <a:t>优点：</a:t>
            </a:r>
            <a:endParaRPr lang="en-US" altLang="zh-CN" sz="2800" b="1" dirty="0">
              <a:latin typeface="楷体" pitchFamily="49" charset="-122"/>
              <a:ea typeface="楷体" pitchFamily="49" charset="-122"/>
            </a:endParaRPr>
          </a:p>
          <a:p>
            <a:pPr lvl="1"/>
            <a:r>
              <a:rPr lang="zh-CN" altLang="en-US" sz="2500" b="1" dirty="0">
                <a:latin typeface="楷体" pitchFamily="49" charset="-122"/>
                <a:ea typeface="楷体" pitchFamily="49" charset="-122"/>
              </a:rPr>
              <a:t>只能描述结构化程序所允许的标准结构。</a:t>
            </a:r>
            <a:endParaRPr lang="en-US" altLang="zh-CN" sz="2500" b="1" dirty="0">
              <a:latin typeface="楷体" pitchFamily="49" charset="-122"/>
              <a:ea typeface="楷体" pitchFamily="49" charset="-122"/>
            </a:endParaRPr>
          </a:p>
          <a:p>
            <a:pPr lvl="1"/>
            <a:r>
              <a:rPr lang="zh-CN" altLang="en-US" sz="2500" b="1" dirty="0">
                <a:latin typeface="楷体" pitchFamily="49" charset="-122"/>
                <a:ea typeface="楷体" pitchFamily="49" charset="-122"/>
              </a:rPr>
              <a:t>程序结构用方框表示，清晰可见。</a:t>
            </a:r>
            <a:endParaRPr lang="en-US" altLang="zh-CN" sz="2500" b="1" dirty="0">
              <a:latin typeface="楷体" pitchFamily="49" charset="-122"/>
              <a:ea typeface="楷体" pitchFamily="49" charset="-122"/>
            </a:endParaRPr>
          </a:p>
          <a:p>
            <a:pPr lvl="1"/>
            <a:endParaRPr lang="zh-CN" altLang="en-US" sz="2500" b="1" dirty="0">
              <a:latin typeface="楷体" pitchFamily="49" charset="-122"/>
              <a:ea typeface="楷体" pitchFamily="49" charset="-122"/>
            </a:endParaRPr>
          </a:p>
          <a:p>
            <a:r>
              <a:rPr lang="zh-CN" altLang="en-US" sz="2800" b="1" dirty="0">
                <a:latin typeface="楷体" pitchFamily="49" charset="-122"/>
                <a:ea typeface="楷体" pitchFamily="49" charset="-122"/>
              </a:rPr>
              <a:t>缺点：</a:t>
            </a:r>
          </a:p>
          <a:p>
            <a:pPr lvl="1"/>
            <a:r>
              <a:rPr lang="zh-CN" altLang="en-US" sz="2500" b="1" dirty="0">
                <a:latin typeface="楷体" pitchFamily="49" charset="-122"/>
                <a:ea typeface="楷体" pitchFamily="49" charset="-122"/>
              </a:rPr>
              <a:t>当程序内嵌套层数增多时，内层方块越画越小，增加了画图的困难，并使图形的清晰性受到影响。</a:t>
            </a:r>
          </a:p>
        </p:txBody>
      </p:sp>
    </p:spTree>
    <p:extLst>
      <p:ext uri="{BB962C8B-B14F-4D97-AF65-F5344CB8AC3E}">
        <p14:creationId xmlns:p14="http://schemas.microsoft.com/office/powerpoint/2010/main" val="4094344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47843">
                                            <p:txEl>
                                              <p:pRg st="0" end="0"/>
                                            </p:txEl>
                                          </p:spTgt>
                                        </p:tgtEl>
                                        <p:attrNameLst>
                                          <p:attrName>style.visibility</p:attrName>
                                        </p:attrNameLst>
                                      </p:cBhvr>
                                      <p:to>
                                        <p:strVal val="visible"/>
                                      </p:to>
                                    </p:set>
                                    <p:animEffect transition="in" filter="wipe(up)">
                                      <p:cBhvr>
                                        <p:cTn id="7" dur="500"/>
                                        <p:tgtEl>
                                          <p:spTgt spid="54784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47843">
                                            <p:txEl>
                                              <p:pRg st="1" end="1"/>
                                            </p:txEl>
                                          </p:spTgt>
                                        </p:tgtEl>
                                        <p:attrNameLst>
                                          <p:attrName>style.visibility</p:attrName>
                                        </p:attrNameLst>
                                      </p:cBhvr>
                                      <p:to>
                                        <p:strVal val="visible"/>
                                      </p:to>
                                    </p:set>
                                    <p:animEffect transition="in" filter="wipe(up)">
                                      <p:cBhvr>
                                        <p:cTn id="12" dur="500"/>
                                        <p:tgtEl>
                                          <p:spTgt spid="54784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47843">
                                            <p:txEl>
                                              <p:pRg st="2" end="2"/>
                                            </p:txEl>
                                          </p:spTgt>
                                        </p:tgtEl>
                                        <p:attrNameLst>
                                          <p:attrName>style.visibility</p:attrName>
                                        </p:attrNameLst>
                                      </p:cBhvr>
                                      <p:to>
                                        <p:strVal val="visible"/>
                                      </p:to>
                                    </p:set>
                                    <p:animEffect transition="in" filter="wipe(up)">
                                      <p:cBhvr>
                                        <p:cTn id="17" dur="500"/>
                                        <p:tgtEl>
                                          <p:spTgt spid="54784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47843">
                                            <p:txEl>
                                              <p:pRg st="4" end="4"/>
                                            </p:txEl>
                                          </p:spTgt>
                                        </p:tgtEl>
                                        <p:attrNameLst>
                                          <p:attrName>style.visibility</p:attrName>
                                        </p:attrNameLst>
                                      </p:cBhvr>
                                      <p:to>
                                        <p:strVal val="visible"/>
                                      </p:to>
                                    </p:set>
                                    <p:animEffect transition="in" filter="wipe(up)">
                                      <p:cBhvr>
                                        <p:cTn id="22" dur="500"/>
                                        <p:tgtEl>
                                          <p:spTgt spid="54784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47843">
                                            <p:txEl>
                                              <p:pRg st="5" end="5"/>
                                            </p:txEl>
                                          </p:spTgt>
                                        </p:tgtEl>
                                        <p:attrNameLst>
                                          <p:attrName>style.visibility</p:attrName>
                                        </p:attrNameLst>
                                      </p:cBhvr>
                                      <p:to>
                                        <p:strVal val="visible"/>
                                      </p:to>
                                    </p:set>
                                    <p:animEffect transition="in" filter="wipe(up)">
                                      <p:cBhvr>
                                        <p:cTn id="27" dur="500"/>
                                        <p:tgtEl>
                                          <p:spTgt spid="54784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1" name="Rectangle 3"/>
          <p:cNvSpPr>
            <a:spLocks noGrp="1" noChangeArrowheads="1"/>
          </p:cNvSpPr>
          <p:nvPr>
            <p:ph type="body" idx="1"/>
          </p:nvPr>
        </p:nvSpPr>
        <p:spPr>
          <a:xfrm>
            <a:off x="389436" y="771550"/>
            <a:ext cx="8363938" cy="689420"/>
          </a:xfrm>
        </p:spPr>
        <p:txBody>
          <a:bodyPr/>
          <a:lstStyle/>
          <a:p>
            <a:pPr>
              <a:lnSpc>
                <a:spcPct val="80000"/>
              </a:lnSpc>
            </a:pPr>
            <a:r>
              <a:rPr lang="zh-CN" altLang="en-US" sz="2800" b="1" dirty="0">
                <a:latin typeface="楷体" pitchFamily="49" charset="-122"/>
                <a:ea typeface="楷体" pitchFamily="49" charset="-122"/>
              </a:rPr>
              <a:t>日立公司发明。用二维树形结构的图来表示程序的控制流，控制流程自上而下，从左往右地执行。</a:t>
            </a:r>
          </a:p>
        </p:txBody>
      </p:sp>
      <p:sp>
        <p:nvSpPr>
          <p:cNvPr id="555012" name="Rectangle 4"/>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5.3.3 </a:t>
            </a:r>
            <a:r>
              <a:rPr lang="zh-CN" altLang="en-US" b="1" dirty="0">
                <a:latin typeface="Times New Roman" pitchFamily="18" charset="0"/>
                <a:ea typeface="楷体" pitchFamily="49" charset="-122"/>
                <a:cs typeface="Times New Roman" pitchFamily="18" charset="0"/>
              </a:rPr>
              <a:t>问题分析图（ </a:t>
            </a:r>
            <a:r>
              <a:rPr lang="en-US" altLang="zh-CN" b="1" dirty="0">
                <a:latin typeface="Times New Roman" pitchFamily="18" charset="0"/>
                <a:ea typeface="楷体" pitchFamily="49" charset="-122"/>
                <a:cs typeface="Times New Roman" pitchFamily="18" charset="0"/>
              </a:rPr>
              <a:t>PAD )</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366" y="1491630"/>
            <a:ext cx="7920037" cy="3550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63038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55011">
                                            <p:txEl>
                                              <p:pRg st="0" end="0"/>
                                            </p:txEl>
                                          </p:spTgt>
                                        </p:tgtEl>
                                        <p:attrNameLst>
                                          <p:attrName>style.visibility</p:attrName>
                                        </p:attrNameLst>
                                      </p:cBhvr>
                                      <p:to>
                                        <p:strVal val="visible"/>
                                      </p:to>
                                    </p:set>
                                    <p:animEffect transition="in" filter="wipe(up)">
                                      <p:cBhvr>
                                        <p:cTn id="7" dur="500"/>
                                        <p:tgtEl>
                                          <p:spTgt spid="5550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5011"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5011" name="Rectangle 3"/>
          <p:cNvSpPr>
            <a:spLocks noGrp="1" noChangeArrowheads="1"/>
          </p:cNvSpPr>
          <p:nvPr>
            <p:ph type="body" idx="1"/>
          </p:nvPr>
        </p:nvSpPr>
        <p:spPr>
          <a:xfrm>
            <a:off x="389436" y="771550"/>
            <a:ext cx="8363938" cy="3884140"/>
          </a:xfrm>
        </p:spPr>
        <p:txBody>
          <a:bodyPr/>
          <a:lstStyle/>
          <a:p>
            <a:pPr>
              <a:lnSpc>
                <a:spcPct val="80000"/>
              </a:lnSpc>
            </a:pPr>
            <a:r>
              <a:rPr lang="zh-CN" altLang="en-US" sz="2800" b="1" dirty="0">
                <a:latin typeface="楷体" pitchFamily="49" charset="-122"/>
                <a:ea typeface="楷体" pitchFamily="49" charset="-122"/>
              </a:rPr>
              <a:t>优点：</a:t>
            </a:r>
            <a:endParaRPr lang="en-US" altLang="zh-CN" sz="2800" b="1" dirty="0">
              <a:latin typeface="楷体" pitchFamily="49" charset="-122"/>
              <a:ea typeface="楷体" pitchFamily="49" charset="-122"/>
            </a:endParaRPr>
          </a:p>
          <a:p>
            <a:pPr lvl="1">
              <a:lnSpc>
                <a:spcPct val="80000"/>
              </a:lnSpc>
            </a:pPr>
            <a:r>
              <a:rPr lang="zh-CN" altLang="en-US" sz="2500" b="1" dirty="0">
                <a:latin typeface="楷体" pitchFamily="49" charset="-122"/>
                <a:ea typeface="楷体" pitchFamily="49" charset="-122"/>
              </a:rPr>
              <a:t>所设计出来的程序必然是结构化程序</a:t>
            </a:r>
            <a:endParaRPr lang="en-US" altLang="zh-CN" sz="2500" b="1" dirty="0">
              <a:latin typeface="楷体" pitchFamily="49" charset="-122"/>
              <a:ea typeface="楷体" pitchFamily="49" charset="-122"/>
            </a:endParaRPr>
          </a:p>
          <a:p>
            <a:pPr lvl="1">
              <a:lnSpc>
                <a:spcPct val="80000"/>
              </a:lnSpc>
            </a:pPr>
            <a:r>
              <a:rPr lang="zh-CN" altLang="en-US" sz="2500" b="1" dirty="0">
                <a:latin typeface="楷体" pitchFamily="49" charset="-122"/>
                <a:ea typeface="楷体" pitchFamily="49" charset="-122"/>
              </a:rPr>
              <a:t>程序结构清晰，结构化程度高。图中最左面的竖线是程序的主线，即第一层结构。随着程序层次的增加，</a:t>
            </a:r>
            <a:r>
              <a:rPr lang="en-US" altLang="zh-CN" sz="2500" b="1" dirty="0">
                <a:latin typeface="楷体" pitchFamily="49" charset="-122"/>
                <a:ea typeface="楷体" pitchFamily="49" charset="-122"/>
              </a:rPr>
              <a:t>PAD</a:t>
            </a:r>
            <a:r>
              <a:rPr lang="zh-CN" altLang="en-US" sz="2500" b="1" dirty="0">
                <a:latin typeface="楷体" pitchFamily="49" charset="-122"/>
                <a:ea typeface="楷体" pitchFamily="49" charset="-122"/>
              </a:rPr>
              <a:t>图逐渐向右延伸，每增加一个层次，图形向右扩展一条竖线。</a:t>
            </a:r>
            <a:r>
              <a:rPr lang="en-US" altLang="zh-CN" sz="2500" b="1" dirty="0">
                <a:latin typeface="楷体" pitchFamily="49" charset="-122"/>
                <a:ea typeface="楷体" pitchFamily="49" charset="-122"/>
              </a:rPr>
              <a:t>PAD</a:t>
            </a:r>
            <a:r>
              <a:rPr lang="zh-CN" altLang="en-US" sz="2500" b="1" dirty="0">
                <a:latin typeface="楷体" pitchFamily="49" charset="-122"/>
                <a:ea typeface="楷体" pitchFamily="49" charset="-122"/>
              </a:rPr>
              <a:t>图中竖线的总条数就是程序的层次数</a:t>
            </a:r>
            <a:endParaRPr lang="en-US" altLang="zh-CN" sz="2500" b="1" dirty="0">
              <a:latin typeface="楷体" pitchFamily="49" charset="-122"/>
              <a:ea typeface="楷体" pitchFamily="49" charset="-122"/>
            </a:endParaRPr>
          </a:p>
          <a:p>
            <a:pPr lvl="1">
              <a:lnSpc>
                <a:spcPct val="80000"/>
              </a:lnSpc>
            </a:pPr>
            <a:r>
              <a:rPr lang="zh-CN" altLang="en-US" sz="2500" b="1" dirty="0">
                <a:latin typeface="楷体" pitchFamily="49" charset="-122"/>
                <a:ea typeface="楷体" pitchFamily="49" charset="-122"/>
              </a:rPr>
              <a:t>支持自顶向下，逐步求精的设计方法</a:t>
            </a:r>
            <a:endParaRPr lang="en-US" altLang="zh-CN" sz="2500" b="1" dirty="0">
              <a:latin typeface="楷体" pitchFamily="49" charset="-122"/>
              <a:ea typeface="楷体" pitchFamily="49" charset="-122"/>
            </a:endParaRPr>
          </a:p>
          <a:p>
            <a:pPr lvl="1">
              <a:lnSpc>
                <a:spcPct val="80000"/>
              </a:lnSpc>
            </a:pPr>
            <a:r>
              <a:rPr lang="zh-CN" altLang="en-US" sz="2500" b="1" dirty="0">
                <a:latin typeface="楷体" pitchFamily="49" charset="-122"/>
                <a:ea typeface="楷体" pitchFamily="49" charset="-122"/>
              </a:rPr>
              <a:t>既可以表示程序逻辑，也可以描绘数据结构</a:t>
            </a:r>
            <a:endParaRPr lang="en-US" altLang="zh-CN" sz="2500" b="1" dirty="0">
              <a:latin typeface="楷体" pitchFamily="49" charset="-122"/>
              <a:ea typeface="楷体" pitchFamily="49" charset="-122"/>
            </a:endParaRPr>
          </a:p>
          <a:p>
            <a:pPr lvl="1">
              <a:lnSpc>
                <a:spcPct val="80000"/>
              </a:lnSpc>
            </a:pPr>
            <a:r>
              <a:rPr lang="zh-CN" altLang="en-US" sz="2500" b="1" dirty="0">
                <a:latin typeface="楷体" pitchFamily="49" charset="-122"/>
                <a:ea typeface="楷体" pitchFamily="49" charset="-122"/>
              </a:rPr>
              <a:t>用</a:t>
            </a:r>
            <a:r>
              <a:rPr lang="en-US" altLang="zh-CN" sz="2500" b="1" dirty="0">
                <a:latin typeface="楷体" pitchFamily="49" charset="-122"/>
                <a:ea typeface="楷体" pitchFamily="49" charset="-122"/>
              </a:rPr>
              <a:t>PAD</a:t>
            </a:r>
            <a:r>
              <a:rPr lang="zh-CN" altLang="en-US" sz="2500" b="1" dirty="0">
                <a:latin typeface="楷体" pitchFamily="49" charset="-122"/>
                <a:ea typeface="楷体" pitchFamily="49" charset="-122"/>
              </a:rPr>
              <a:t>图表现程序逻辑，易读易写，使用方便</a:t>
            </a:r>
            <a:endParaRPr lang="en-US" altLang="zh-CN" sz="2500" b="1" dirty="0">
              <a:latin typeface="楷体" pitchFamily="49" charset="-122"/>
              <a:ea typeface="楷体" pitchFamily="49" charset="-122"/>
            </a:endParaRPr>
          </a:p>
          <a:p>
            <a:pPr lvl="1">
              <a:lnSpc>
                <a:spcPct val="80000"/>
              </a:lnSpc>
            </a:pPr>
            <a:r>
              <a:rPr lang="zh-CN" altLang="en-US" sz="2500" b="1" dirty="0">
                <a:latin typeface="楷体" pitchFamily="49" charset="-122"/>
                <a:ea typeface="楷体" pitchFamily="49" charset="-122"/>
              </a:rPr>
              <a:t>容易转换成高级语言源程序，也可用软件工具实现自动转换</a:t>
            </a:r>
          </a:p>
        </p:txBody>
      </p:sp>
      <p:sp>
        <p:nvSpPr>
          <p:cNvPr id="555012" name="Rectangle 4"/>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5.3.3 </a:t>
            </a:r>
            <a:r>
              <a:rPr lang="zh-CN" altLang="en-US" b="1" dirty="0">
                <a:latin typeface="Times New Roman" pitchFamily="18" charset="0"/>
                <a:ea typeface="楷体" pitchFamily="49" charset="-122"/>
                <a:cs typeface="Times New Roman" pitchFamily="18" charset="0"/>
              </a:rPr>
              <a:t>问题分析图（ </a:t>
            </a:r>
            <a:r>
              <a:rPr lang="en-US" altLang="zh-CN" b="1" dirty="0">
                <a:latin typeface="Times New Roman" pitchFamily="18" charset="0"/>
                <a:ea typeface="楷体" pitchFamily="49" charset="-122"/>
                <a:cs typeface="Times New Roman" pitchFamily="18" charset="0"/>
              </a:rPr>
              <a:t>PAD )</a:t>
            </a:r>
          </a:p>
        </p:txBody>
      </p:sp>
    </p:spTree>
    <p:extLst>
      <p:ext uri="{BB962C8B-B14F-4D97-AF65-F5344CB8AC3E}">
        <p14:creationId xmlns:p14="http://schemas.microsoft.com/office/powerpoint/2010/main" val="11253686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55011">
                                            <p:txEl>
                                              <p:pRg st="1" end="1"/>
                                            </p:txEl>
                                          </p:spTgt>
                                        </p:tgtEl>
                                        <p:attrNameLst>
                                          <p:attrName>style.visibility</p:attrName>
                                        </p:attrNameLst>
                                      </p:cBhvr>
                                      <p:to>
                                        <p:strVal val="visible"/>
                                      </p:to>
                                    </p:set>
                                    <p:animEffect transition="in" filter="wipe(up)">
                                      <p:cBhvr>
                                        <p:cTn id="7" dur="500"/>
                                        <p:tgtEl>
                                          <p:spTgt spid="55501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55011">
                                            <p:txEl>
                                              <p:pRg st="2" end="2"/>
                                            </p:txEl>
                                          </p:spTgt>
                                        </p:tgtEl>
                                        <p:attrNameLst>
                                          <p:attrName>style.visibility</p:attrName>
                                        </p:attrNameLst>
                                      </p:cBhvr>
                                      <p:to>
                                        <p:strVal val="visible"/>
                                      </p:to>
                                    </p:set>
                                    <p:animEffect transition="in" filter="wipe(up)">
                                      <p:cBhvr>
                                        <p:cTn id="12" dur="500"/>
                                        <p:tgtEl>
                                          <p:spTgt spid="555011">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55011">
                                            <p:txEl>
                                              <p:pRg st="3" end="3"/>
                                            </p:txEl>
                                          </p:spTgt>
                                        </p:tgtEl>
                                        <p:attrNameLst>
                                          <p:attrName>style.visibility</p:attrName>
                                        </p:attrNameLst>
                                      </p:cBhvr>
                                      <p:to>
                                        <p:strVal val="visible"/>
                                      </p:to>
                                    </p:set>
                                    <p:animEffect transition="in" filter="wipe(up)">
                                      <p:cBhvr>
                                        <p:cTn id="17" dur="500"/>
                                        <p:tgtEl>
                                          <p:spTgt spid="555011">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55011">
                                            <p:txEl>
                                              <p:pRg st="4" end="4"/>
                                            </p:txEl>
                                          </p:spTgt>
                                        </p:tgtEl>
                                        <p:attrNameLst>
                                          <p:attrName>style.visibility</p:attrName>
                                        </p:attrNameLst>
                                      </p:cBhvr>
                                      <p:to>
                                        <p:strVal val="visible"/>
                                      </p:to>
                                    </p:set>
                                    <p:animEffect transition="in" filter="wipe(up)">
                                      <p:cBhvr>
                                        <p:cTn id="22" dur="500"/>
                                        <p:tgtEl>
                                          <p:spTgt spid="555011">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55011">
                                            <p:txEl>
                                              <p:pRg st="5" end="5"/>
                                            </p:txEl>
                                          </p:spTgt>
                                        </p:tgtEl>
                                        <p:attrNameLst>
                                          <p:attrName>style.visibility</p:attrName>
                                        </p:attrNameLst>
                                      </p:cBhvr>
                                      <p:to>
                                        <p:strVal val="visible"/>
                                      </p:to>
                                    </p:set>
                                    <p:animEffect transition="in" filter="wipe(up)">
                                      <p:cBhvr>
                                        <p:cTn id="27" dur="500"/>
                                        <p:tgtEl>
                                          <p:spTgt spid="555011">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55011">
                                            <p:txEl>
                                              <p:pRg st="6" end="6"/>
                                            </p:txEl>
                                          </p:spTgt>
                                        </p:tgtEl>
                                        <p:attrNameLst>
                                          <p:attrName>style.visibility</p:attrName>
                                        </p:attrNameLst>
                                      </p:cBhvr>
                                      <p:to>
                                        <p:strVal val="visible"/>
                                      </p:to>
                                    </p:set>
                                    <p:animEffect transition="in" filter="wipe(up)">
                                      <p:cBhvr>
                                        <p:cTn id="32" dur="500"/>
                                        <p:tgtEl>
                                          <p:spTgt spid="555011">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4" name="Rectangle 4"/>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PAD </a:t>
            </a:r>
            <a:r>
              <a:rPr lang="zh-CN" altLang="en-US" b="1" dirty="0">
                <a:latin typeface="Times New Roman" pitchFamily="18" charset="0"/>
                <a:ea typeface="楷体" pitchFamily="49" charset="-122"/>
                <a:cs typeface="Times New Roman" pitchFamily="18" charset="0"/>
              </a:rPr>
              <a:t>描述的示例</a:t>
            </a:r>
          </a:p>
        </p:txBody>
      </p:sp>
      <p:pic>
        <p:nvPicPr>
          <p:cNvPr id="55808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4" y="1006078"/>
            <a:ext cx="7991475" cy="3405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37179485"/>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5.3.4 </a:t>
            </a:r>
            <a:r>
              <a:rPr lang="zh-CN" altLang="en-US" b="1" dirty="0">
                <a:latin typeface="Times New Roman" pitchFamily="18" charset="0"/>
                <a:ea typeface="楷体" pitchFamily="49" charset="-122"/>
                <a:cs typeface="Times New Roman" pitchFamily="18" charset="0"/>
              </a:rPr>
              <a:t>判定表</a:t>
            </a:r>
          </a:p>
        </p:txBody>
      </p:sp>
      <p:sp>
        <p:nvSpPr>
          <p:cNvPr id="560131" name="Rectangle 3"/>
          <p:cNvSpPr>
            <a:spLocks noGrp="1" noChangeArrowheads="1"/>
          </p:cNvSpPr>
          <p:nvPr>
            <p:ph type="body" idx="1"/>
          </p:nvPr>
        </p:nvSpPr>
        <p:spPr>
          <a:xfrm>
            <a:off x="250825" y="844154"/>
            <a:ext cx="8229600" cy="3303981"/>
          </a:xfrm>
        </p:spPr>
        <p:txBody>
          <a:bodyPr/>
          <a:lstStyle/>
          <a:p>
            <a:r>
              <a:rPr lang="zh-CN" altLang="en-US" sz="2800" b="1" dirty="0">
                <a:latin typeface="楷体" pitchFamily="49" charset="-122"/>
                <a:ea typeface="楷体" pitchFamily="49" charset="-122"/>
              </a:rPr>
              <a:t>判定表能够清晰地表示复杂的条件组合与应做的动作之间的对应关系。</a:t>
            </a:r>
          </a:p>
          <a:p>
            <a:r>
              <a:rPr lang="zh-CN" altLang="en-US" sz="2800" b="1" dirty="0">
                <a:latin typeface="楷体" pitchFamily="49" charset="-122"/>
                <a:ea typeface="楷体" pitchFamily="49" charset="-122"/>
              </a:rPr>
              <a:t>如果数据流处理时需要依赖多个逻辑条件的取值，用判定表来描述比较合适。</a:t>
            </a:r>
          </a:p>
          <a:p>
            <a:pPr marL="0" indent="0">
              <a:buNone/>
            </a:pPr>
            <a:r>
              <a:rPr lang="zh-CN" altLang="en-US" sz="2800" b="1" dirty="0">
                <a:latin typeface="楷体" pitchFamily="49" charset="-122"/>
                <a:ea typeface="楷体" pitchFamily="49" charset="-122"/>
              </a:rPr>
              <a:t>（</a:t>
            </a:r>
            <a:r>
              <a:rPr lang="en-US" altLang="zh-CN" sz="2800" b="1" dirty="0">
                <a:latin typeface="楷体" pitchFamily="49" charset="-122"/>
                <a:ea typeface="楷体" pitchFamily="49" charset="-122"/>
              </a:rPr>
              <a:t>1</a:t>
            </a:r>
            <a:r>
              <a:rPr lang="zh-CN" altLang="en-US" sz="2800" b="1" dirty="0">
                <a:latin typeface="楷体" pitchFamily="49" charset="-122"/>
                <a:ea typeface="楷体" pitchFamily="49" charset="-122"/>
              </a:rPr>
              <a:t>）判定表组成</a:t>
            </a:r>
          </a:p>
          <a:p>
            <a:pPr lvl="1"/>
            <a:r>
              <a:rPr lang="zh-CN" altLang="en-US" sz="2500" b="1" dirty="0">
                <a:latin typeface="楷体" pitchFamily="49" charset="-122"/>
                <a:ea typeface="楷体" pitchFamily="49" charset="-122"/>
              </a:rPr>
              <a:t>条件部分给出所有的</a:t>
            </a:r>
            <a:br>
              <a:rPr lang="zh-CN" altLang="en-US" sz="2500" b="1" dirty="0">
                <a:latin typeface="楷体" pitchFamily="49" charset="-122"/>
                <a:ea typeface="楷体" pitchFamily="49" charset="-122"/>
              </a:rPr>
            </a:br>
            <a:r>
              <a:rPr lang="zh-CN" altLang="en-US" sz="2500" b="1" dirty="0">
                <a:latin typeface="楷体" pitchFamily="49" charset="-122"/>
                <a:ea typeface="楷体" pitchFamily="49" charset="-122"/>
              </a:rPr>
              <a:t>两分支判断的列表；</a:t>
            </a:r>
          </a:p>
          <a:p>
            <a:pPr lvl="1"/>
            <a:r>
              <a:rPr lang="zh-CN" altLang="en-US" sz="2500" b="1" dirty="0">
                <a:latin typeface="楷体" pitchFamily="49" charset="-122"/>
                <a:ea typeface="楷体" pitchFamily="49" charset="-122"/>
              </a:rPr>
              <a:t>动作部分给出相应的处理；</a:t>
            </a:r>
          </a:p>
        </p:txBody>
      </p:sp>
      <p:pic>
        <p:nvPicPr>
          <p:cNvPr id="56013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499742"/>
            <a:ext cx="3708400" cy="169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55680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0131">
                                            <p:txEl>
                                              <p:pRg st="0" end="0"/>
                                            </p:txEl>
                                          </p:spTgt>
                                        </p:tgtEl>
                                        <p:attrNameLst>
                                          <p:attrName>style.visibility</p:attrName>
                                        </p:attrNameLst>
                                      </p:cBhvr>
                                      <p:to>
                                        <p:strVal val="visible"/>
                                      </p:to>
                                    </p:set>
                                    <p:animEffect transition="in" filter="wipe(up)">
                                      <p:cBhvr>
                                        <p:cTn id="7" dur="500"/>
                                        <p:tgtEl>
                                          <p:spTgt spid="560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0131">
                                            <p:txEl>
                                              <p:pRg st="1" end="1"/>
                                            </p:txEl>
                                          </p:spTgt>
                                        </p:tgtEl>
                                        <p:attrNameLst>
                                          <p:attrName>style.visibility</p:attrName>
                                        </p:attrNameLst>
                                      </p:cBhvr>
                                      <p:to>
                                        <p:strVal val="visible"/>
                                      </p:to>
                                    </p:set>
                                    <p:animEffect transition="in" filter="wipe(up)">
                                      <p:cBhvr>
                                        <p:cTn id="12" dur="500"/>
                                        <p:tgtEl>
                                          <p:spTgt spid="560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60131">
                                            <p:txEl>
                                              <p:pRg st="2" end="2"/>
                                            </p:txEl>
                                          </p:spTgt>
                                        </p:tgtEl>
                                        <p:attrNameLst>
                                          <p:attrName>style.visibility</p:attrName>
                                        </p:attrNameLst>
                                      </p:cBhvr>
                                      <p:to>
                                        <p:strVal val="visible"/>
                                      </p:to>
                                    </p:set>
                                    <p:animEffect transition="in" filter="wipe(up)">
                                      <p:cBhvr>
                                        <p:cTn id="17" dur="500"/>
                                        <p:tgtEl>
                                          <p:spTgt spid="560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60131">
                                            <p:txEl>
                                              <p:pRg st="3" end="3"/>
                                            </p:txEl>
                                          </p:spTgt>
                                        </p:tgtEl>
                                        <p:attrNameLst>
                                          <p:attrName>style.visibility</p:attrName>
                                        </p:attrNameLst>
                                      </p:cBhvr>
                                      <p:to>
                                        <p:strVal val="visible"/>
                                      </p:to>
                                    </p:set>
                                    <p:animEffect transition="in" filter="wipe(up)">
                                      <p:cBhvr>
                                        <p:cTn id="22" dur="500"/>
                                        <p:tgtEl>
                                          <p:spTgt spid="560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60131">
                                            <p:txEl>
                                              <p:pRg st="4" end="4"/>
                                            </p:txEl>
                                          </p:spTgt>
                                        </p:tgtEl>
                                        <p:attrNameLst>
                                          <p:attrName>style.visibility</p:attrName>
                                        </p:attrNameLst>
                                      </p:cBhvr>
                                      <p:to>
                                        <p:strVal val="visible"/>
                                      </p:to>
                                    </p:set>
                                    <p:animEffect transition="in" filter="wipe(up)">
                                      <p:cBhvr>
                                        <p:cTn id="27" dur="500"/>
                                        <p:tgtEl>
                                          <p:spTgt spid="5601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560132"/>
                                        </p:tgtEl>
                                        <p:attrNameLst>
                                          <p:attrName>style.visibility</p:attrName>
                                        </p:attrNameLst>
                                      </p:cBhvr>
                                      <p:to>
                                        <p:strVal val="visible"/>
                                      </p:to>
                                    </p:set>
                                    <p:animEffect transition="in" filter="blinds(horizontal)">
                                      <p:cBhvr>
                                        <p:cTn id="32" dur="500"/>
                                        <p:tgtEl>
                                          <p:spTgt spid="560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6" name="Rectangle 4"/>
          <p:cNvSpPr>
            <a:spLocks noGrp="1" noChangeArrowheads="1"/>
          </p:cNvSpPr>
          <p:nvPr>
            <p:ph type="title"/>
          </p:nvPr>
        </p:nvSpPr>
        <p:spPr>
          <a:xfrm>
            <a:off x="389436" y="171460"/>
            <a:ext cx="8363938" cy="387798"/>
          </a:xfrm>
        </p:spPr>
        <p:txBody>
          <a:bodyPr/>
          <a:lstStyle/>
          <a:p>
            <a:r>
              <a:rPr lang="zh-CN" altLang="en-US" sz="2800" b="1" dirty="0">
                <a:gradFill>
                  <a:gsLst>
                    <a:gs pos="0">
                      <a:schemeClr val="tx1"/>
                    </a:gs>
                    <a:gs pos="86000">
                      <a:schemeClr val="tx1"/>
                    </a:gs>
                  </a:gsLst>
                  <a:lin ang="5400000" scaled="0"/>
                </a:gradFill>
                <a:latin typeface="楷体" pitchFamily="49" charset="-122"/>
                <a:ea typeface="楷体" pitchFamily="49" charset="-122"/>
                <a:cs typeface="+mn-cs"/>
              </a:rPr>
              <a:t>例 </a:t>
            </a:r>
            <a:r>
              <a:rPr lang="en-US" altLang="zh-CN" sz="2800" b="1" dirty="0">
                <a:gradFill>
                  <a:gsLst>
                    <a:gs pos="0">
                      <a:schemeClr val="tx1"/>
                    </a:gs>
                    <a:gs pos="86000">
                      <a:schemeClr val="tx1"/>
                    </a:gs>
                  </a:gsLst>
                  <a:lin ang="5400000" scaled="0"/>
                </a:gradFill>
                <a:latin typeface="楷体" pitchFamily="49" charset="-122"/>
                <a:ea typeface="楷体" pitchFamily="49" charset="-122"/>
                <a:cs typeface="+mn-cs"/>
              </a:rPr>
              <a:t>1 </a:t>
            </a:r>
            <a:r>
              <a:rPr lang="zh-CN" altLang="en-US" sz="2800" b="1" dirty="0">
                <a:gradFill>
                  <a:gsLst>
                    <a:gs pos="0">
                      <a:schemeClr val="tx1"/>
                    </a:gs>
                    <a:gs pos="86000">
                      <a:schemeClr val="tx1"/>
                    </a:gs>
                  </a:gsLst>
                  <a:lin ang="5400000" scaled="0"/>
                </a:gradFill>
                <a:latin typeface="楷体" pitchFamily="49" charset="-122"/>
                <a:ea typeface="楷体" pitchFamily="49" charset="-122"/>
                <a:cs typeface="+mn-cs"/>
              </a:rPr>
              <a:t>：检查发货单判定表</a:t>
            </a:r>
          </a:p>
        </p:txBody>
      </p:sp>
      <p:pic>
        <p:nvPicPr>
          <p:cNvPr id="56115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4" y="951310"/>
            <a:ext cx="7559675" cy="3233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298438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172451" y="4644628"/>
            <a:ext cx="576263" cy="357188"/>
          </a:xfrm>
          <a:prstGeom prst="rect">
            <a:avLst/>
          </a:prstGeom>
        </p:spPr>
        <p:txBody>
          <a:bodyPr/>
          <a:lstStyle/>
          <a:p>
            <a:fld id="{3E438D78-73C8-4984-9452-694F9A5BBDF8}" type="slidenum">
              <a:rPr lang="en-US" altLang="zh-CN"/>
              <a:pPr/>
              <a:t>7</a:t>
            </a:fld>
            <a:r>
              <a:rPr lang="en-US" altLang="zh-CN"/>
              <a:t>   </a:t>
            </a:r>
          </a:p>
        </p:txBody>
      </p:sp>
      <p:sp>
        <p:nvSpPr>
          <p:cNvPr id="510978" name="Rectangle 2"/>
          <p:cNvSpPr>
            <a:spLocks noGrp="1" noChangeArrowheads="1"/>
          </p:cNvSpPr>
          <p:nvPr>
            <p:ph type="title"/>
          </p:nvPr>
        </p:nvSpPr>
        <p:spPr/>
        <p:txBody>
          <a:bodyPr/>
          <a:lstStyle/>
          <a:p>
            <a:r>
              <a:rPr lang="en-US" altLang="zh-CN" b="1" dirty="0">
                <a:latin typeface="楷体" pitchFamily="49" charset="-122"/>
                <a:ea typeface="楷体" pitchFamily="49" charset="-122"/>
              </a:rPr>
              <a:t>5.1 </a:t>
            </a:r>
            <a:r>
              <a:rPr lang="zh-CN" altLang="en-US" b="1" dirty="0">
                <a:latin typeface="楷体" pitchFamily="49" charset="-122"/>
                <a:ea typeface="楷体" pitchFamily="49" charset="-122"/>
              </a:rPr>
              <a:t>结构程序设计</a:t>
            </a:r>
            <a:endParaRPr lang="en-US" altLang="zh-CN" dirty="0"/>
          </a:p>
        </p:txBody>
      </p:sp>
      <p:sp>
        <p:nvSpPr>
          <p:cNvPr id="510979" name="Rectangle 3"/>
          <p:cNvSpPr>
            <a:spLocks noGrp="1" noChangeArrowheads="1"/>
          </p:cNvSpPr>
          <p:nvPr>
            <p:ph type="body" idx="1"/>
          </p:nvPr>
        </p:nvSpPr>
        <p:spPr>
          <a:xfrm>
            <a:off x="389436" y="843558"/>
            <a:ext cx="8363938" cy="4136517"/>
          </a:xfrm>
        </p:spPr>
        <p:txBody>
          <a:bodyPr/>
          <a:lstStyle/>
          <a:p>
            <a:r>
              <a:rPr lang="zh-CN" altLang="en-US" sz="2800" b="1" dirty="0">
                <a:latin typeface="Times New Roman" pitchFamily="18" charset="0"/>
                <a:ea typeface="楷体" pitchFamily="49" charset="-122"/>
                <a:cs typeface="Times New Roman" pitchFamily="18" charset="0"/>
              </a:rPr>
              <a:t>结构化程序，最早由 </a:t>
            </a:r>
            <a:r>
              <a:rPr lang="en-US" altLang="zh-CN" sz="2800" b="1" dirty="0">
                <a:latin typeface="Times New Roman" pitchFamily="18" charset="0"/>
                <a:ea typeface="楷体" pitchFamily="49" charset="-122"/>
                <a:cs typeface="Times New Roman" pitchFamily="18" charset="0"/>
              </a:rPr>
              <a:t>E . W . Di </a:t>
            </a:r>
            <a:r>
              <a:rPr lang="en-US" altLang="zh-CN" sz="2800" b="1" dirty="0" err="1">
                <a:latin typeface="Times New Roman" pitchFamily="18" charset="0"/>
                <a:ea typeface="楷体" pitchFamily="49" charset="-122"/>
                <a:cs typeface="Times New Roman" pitchFamily="18" charset="0"/>
              </a:rPr>
              <a:t>jkstra</a:t>
            </a:r>
            <a:r>
              <a:rPr lang="en-US" altLang="zh-CN" sz="2800" b="1" dirty="0">
                <a:latin typeface="Times New Roman" pitchFamily="18" charset="0"/>
                <a:ea typeface="楷体" pitchFamily="49" charset="-122"/>
                <a:cs typeface="Times New Roman" pitchFamily="18" charset="0"/>
              </a:rPr>
              <a:t> </a:t>
            </a:r>
            <a:r>
              <a:rPr lang="zh-CN" altLang="en-US" sz="2800" b="1" dirty="0">
                <a:latin typeface="Times New Roman" pitchFamily="18" charset="0"/>
                <a:ea typeface="楷体" pitchFamily="49" charset="-122"/>
                <a:cs typeface="Times New Roman" pitchFamily="18" charset="0"/>
              </a:rPr>
              <a:t>在 </a:t>
            </a:r>
            <a:r>
              <a:rPr lang="en-US" altLang="zh-CN" sz="2800" b="1" dirty="0">
                <a:latin typeface="Times New Roman" pitchFamily="18" charset="0"/>
                <a:ea typeface="楷体" pitchFamily="49" charset="-122"/>
                <a:cs typeface="Times New Roman" pitchFamily="18" charset="0"/>
              </a:rPr>
              <a:t>60 </a:t>
            </a:r>
            <a:r>
              <a:rPr lang="zh-CN" altLang="en-US" sz="2800" b="1" dirty="0">
                <a:latin typeface="Times New Roman" pitchFamily="18" charset="0"/>
                <a:ea typeface="楷体" pitchFamily="49" charset="-122"/>
                <a:cs typeface="Times New Roman" pitchFamily="18" charset="0"/>
              </a:rPr>
              <a:t>年代中期提出。</a:t>
            </a:r>
          </a:p>
          <a:p>
            <a:r>
              <a:rPr lang="zh-CN" altLang="en-US" sz="2800" b="1" dirty="0">
                <a:latin typeface="Times New Roman" pitchFamily="18" charset="0"/>
                <a:ea typeface="楷体" pitchFamily="49" charset="-122"/>
                <a:cs typeface="Times New Roman" pitchFamily="18" charset="0"/>
              </a:rPr>
              <a:t>经典定义：如果一个程序的代码块仅仅通过</a:t>
            </a:r>
            <a:r>
              <a:rPr lang="zh-CN" altLang="en-US" sz="2800" b="1" dirty="0">
                <a:solidFill>
                  <a:srgbClr val="F8F57B"/>
                </a:solidFill>
                <a:latin typeface="Times New Roman" pitchFamily="18" charset="0"/>
                <a:ea typeface="楷体" pitchFamily="49" charset="-122"/>
                <a:cs typeface="Times New Roman" pitchFamily="18" charset="0"/>
              </a:rPr>
              <a:t>顺序、选择和循环</a:t>
            </a:r>
            <a:r>
              <a:rPr lang="zh-CN" altLang="en-US" sz="2800" b="1" dirty="0">
                <a:latin typeface="Times New Roman" pitchFamily="18" charset="0"/>
                <a:ea typeface="楷体" pitchFamily="49" charset="-122"/>
                <a:cs typeface="Times New Roman" pitchFamily="18" charset="0"/>
              </a:rPr>
              <a:t>这 </a:t>
            </a:r>
            <a:r>
              <a:rPr lang="en-US" altLang="zh-CN" sz="2800" b="1" dirty="0">
                <a:latin typeface="Times New Roman" pitchFamily="18" charset="0"/>
                <a:ea typeface="楷体" pitchFamily="49" charset="-122"/>
                <a:cs typeface="Times New Roman" pitchFamily="18" charset="0"/>
              </a:rPr>
              <a:t>3 </a:t>
            </a:r>
            <a:r>
              <a:rPr lang="zh-CN" altLang="en-US" sz="2800" b="1" dirty="0">
                <a:latin typeface="Times New Roman" pitchFamily="18" charset="0"/>
                <a:ea typeface="楷体" pitchFamily="49" charset="-122"/>
                <a:cs typeface="Times New Roman" pitchFamily="18" charset="0"/>
              </a:rPr>
              <a:t>种基本控制结构进行连接，而且每个代码块只有</a:t>
            </a:r>
            <a:r>
              <a:rPr lang="zh-CN" altLang="en-US" sz="2800" b="1" dirty="0">
                <a:solidFill>
                  <a:srgbClr val="F8F57B"/>
                </a:solidFill>
                <a:latin typeface="Times New Roman" pitchFamily="18" charset="0"/>
                <a:ea typeface="楷体" pitchFamily="49" charset="-122"/>
                <a:cs typeface="Times New Roman" pitchFamily="18" charset="0"/>
              </a:rPr>
              <a:t>一个入口和一个出口</a:t>
            </a:r>
            <a:r>
              <a:rPr lang="zh-CN" altLang="en-US" sz="2800" b="1" dirty="0">
                <a:latin typeface="Times New Roman" pitchFamily="18" charset="0"/>
                <a:ea typeface="楷体" pitchFamily="49" charset="-122"/>
                <a:cs typeface="Times New Roman" pitchFamily="18" charset="0"/>
              </a:rPr>
              <a:t>，则称这个程序是结构化的。</a:t>
            </a:r>
          </a:p>
          <a:p>
            <a:r>
              <a:rPr lang="zh-CN" altLang="en-US" sz="2800" b="1" dirty="0">
                <a:latin typeface="Times New Roman" pitchFamily="18" charset="0"/>
                <a:ea typeface="楷体" pitchFamily="49" charset="-122"/>
                <a:cs typeface="Times New Roman" pitchFamily="18" charset="0"/>
              </a:rPr>
              <a:t>比较全面的定义：结构程序设计是尽可能少用</a:t>
            </a:r>
            <a:r>
              <a:rPr lang="en-US" altLang="zh-CN" sz="2800" b="1" dirty="0">
                <a:latin typeface="Times New Roman" pitchFamily="18" charset="0"/>
                <a:ea typeface="楷体" pitchFamily="49" charset="-122"/>
                <a:cs typeface="Times New Roman" pitchFamily="18" charset="0"/>
              </a:rPr>
              <a:t>GOTO </a:t>
            </a:r>
            <a:r>
              <a:rPr lang="zh-CN" altLang="en-US" sz="2800" b="1" dirty="0">
                <a:latin typeface="Times New Roman" pitchFamily="18" charset="0"/>
                <a:ea typeface="楷体" pitchFamily="49" charset="-122"/>
                <a:cs typeface="Times New Roman" pitchFamily="18" charset="0"/>
              </a:rPr>
              <a:t>语句的程序设计方法，最好仅仅在检测出错误时才使用 </a:t>
            </a:r>
            <a:r>
              <a:rPr lang="en-US" altLang="zh-CN" sz="2800" b="1" dirty="0">
                <a:latin typeface="Times New Roman" pitchFamily="18" charset="0"/>
                <a:ea typeface="楷体" pitchFamily="49" charset="-122"/>
                <a:cs typeface="Times New Roman" pitchFamily="18" charset="0"/>
              </a:rPr>
              <a:t>GOTO </a:t>
            </a:r>
            <a:r>
              <a:rPr lang="zh-CN" altLang="en-US" sz="2800" b="1" dirty="0">
                <a:latin typeface="Times New Roman" pitchFamily="18" charset="0"/>
                <a:ea typeface="楷体" pitchFamily="49" charset="-122"/>
                <a:cs typeface="Times New Roman" pitchFamily="18" charset="0"/>
              </a:rPr>
              <a:t>语句，而且应该总是使用前向的 </a:t>
            </a:r>
            <a:r>
              <a:rPr lang="en-US" altLang="zh-CN" sz="2800" b="1" dirty="0">
                <a:latin typeface="Times New Roman" pitchFamily="18" charset="0"/>
                <a:ea typeface="楷体" pitchFamily="49" charset="-122"/>
                <a:cs typeface="Times New Roman" pitchFamily="18" charset="0"/>
              </a:rPr>
              <a:t>GOTO </a:t>
            </a:r>
            <a:r>
              <a:rPr lang="zh-CN" altLang="en-US" sz="2800" b="1" dirty="0">
                <a:latin typeface="Times New Roman" pitchFamily="18" charset="0"/>
                <a:ea typeface="楷体" pitchFamily="49" charset="-122"/>
                <a:cs typeface="Times New Roman" pitchFamily="18" charset="0"/>
              </a:rPr>
              <a:t>语句。</a:t>
            </a:r>
          </a:p>
        </p:txBody>
      </p:sp>
    </p:spTree>
    <p:extLst>
      <p:ext uri="{BB962C8B-B14F-4D97-AF65-F5344CB8AC3E}">
        <p14:creationId xmlns:p14="http://schemas.microsoft.com/office/powerpoint/2010/main" val="2858265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0979">
                                            <p:txEl>
                                              <p:pRg st="0" end="0"/>
                                            </p:txEl>
                                          </p:spTgt>
                                        </p:tgtEl>
                                        <p:attrNameLst>
                                          <p:attrName>style.visibility</p:attrName>
                                        </p:attrNameLst>
                                      </p:cBhvr>
                                      <p:to>
                                        <p:strVal val="visible"/>
                                      </p:to>
                                    </p:set>
                                    <p:animEffect transition="in" filter="wipe(up)">
                                      <p:cBhvr>
                                        <p:cTn id="7" dur="500"/>
                                        <p:tgtEl>
                                          <p:spTgt spid="51097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0979">
                                            <p:txEl>
                                              <p:pRg st="1" end="1"/>
                                            </p:txEl>
                                          </p:spTgt>
                                        </p:tgtEl>
                                        <p:attrNameLst>
                                          <p:attrName>style.visibility</p:attrName>
                                        </p:attrNameLst>
                                      </p:cBhvr>
                                      <p:to>
                                        <p:strVal val="visible"/>
                                      </p:to>
                                    </p:set>
                                    <p:animEffect transition="in" filter="wipe(up)">
                                      <p:cBhvr>
                                        <p:cTn id="12" dur="500"/>
                                        <p:tgtEl>
                                          <p:spTgt spid="51097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0979">
                                            <p:txEl>
                                              <p:pRg st="2" end="2"/>
                                            </p:txEl>
                                          </p:spTgt>
                                        </p:tgtEl>
                                        <p:attrNameLst>
                                          <p:attrName>style.visibility</p:attrName>
                                        </p:attrNameLst>
                                      </p:cBhvr>
                                      <p:to>
                                        <p:strVal val="visible"/>
                                      </p:to>
                                    </p:set>
                                    <p:animEffect transition="in" filter="wipe(up)">
                                      <p:cBhvr>
                                        <p:cTn id="17" dur="500"/>
                                        <p:tgtEl>
                                          <p:spTgt spid="51097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02" name="Rectangle 2"/>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5.3.4 </a:t>
            </a:r>
            <a:r>
              <a:rPr lang="zh-CN" altLang="en-US" b="1" dirty="0">
                <a:latin typeface="Times New Roman" pitchFamily="18" charset="0"/>
                <a:ea typeface="楷体" pitchFamily="49" charset="-122"/>
                <a:cs typeface="Times New Roman" pitchFamily="18" charset="0"/>
              </a:rPr>
              <a:t>判定表</a:t>
            </a:r>
            <a:endParaRPr lang="zh-CN" altLang="en-US" dirty="0"/>
          </a:p>
        </p:txBody>
      </p:sp>
      <p:sp>
        <p:nvSpPr>
          <p:cNvPr id="563203" name="Rectangle 3"/>
          <p:cNvSpPr>
            <a:spLocks noGrp="1" noChangeArrowheads="1"/>
          </p:cNvSpPr>
          <p:nvPr>
            <p:ph type="body" idx="1"/>
          </p:nvPr>
        </p:nvSpPr>
        <p:spPr>
          <a:xfrm>
            <a:off x="457200" y="852488"/>
            <a:ext cx="8229600" cy="810991"/>
          </a:xfrm>
        </p:spPr>
        <p:txBody>
          <a:bodyPr/>
          <a:lstStyle/>
          <a:p>
            <a:pPr marL="0" indent="0">
              <a:buNone/>
            </a:pPr>
            <a:r>
              <a:rPr lang="zh-CN" altLang="en-US" dirty="0"/>
              <a:t>（</a:t>
            </a:r>
            <a:r>
              <a:rPr lang="en-US" altLang="zh-CN" sz="2800" b="1" dirty="0">
                <a:latin typeface="楷体" pitchFamily="49" charset="-122"/>
                <a:ea typeface="楷体" pitchFamily="49" charset="-122"/>
              </a:rPr>
              <a:t>2</a:t>
            </a:r>
            <a:r>
              <a:rPr lang="zh-CN" altLang="en-US" sz="2800" b="1" dirty="0">
                <a:latin typeface="楷体" pitchFamily="49" charset="-122"/>
                <a:ea typeface="楷体" pitchFamily="49" charset="-122"/>
              </a:rPr>
              <a:t>）判定表的应用</a:t>
            </a:r>
            <a:endParaRPr lang="en-US" altLang="zh-CN" sz="2800" b="1" dirty="0">
              <a:latin typeface="楷体" pitchFamily="49" charset="-122"/>
              <a:ea typeface="楷体" pitchFamily="49" charset="-122"/>
            </a:endParaRPr>
          </a:p>
          <a:p>
            <a:pPr lvl="1"/>
            <a:r>
              <a:rPr lang="zh-CN" altLang="en-US" sz="2500" b="1" dirty="0">
                <a:latin typeface="楷体" pitchFamily="49" charset="-122"/>
                <a:ea typeface="楷体" pitchFamily="49" charset="-122"/>
              </a:rPr>
              <a:t>使用判断表进行数据处理说明</a:t>
            </a:r>
          </a:p>
        </p:txBody>
      </p:sp>
      <p:pic>
        <p:nvPicPr>
          <p:cNvPr id="56320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9984" y="1779662"/>
            <a:ext cx="7921625" cy="3076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39055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3203">
                                            <p:txEl>
                                              <p:pRg st="0" end="0"/>
                                            </p:txEl>
                                          </p:spTgt>
                                        </p:tgtEl>
                                        <p:attrNameLst>
                                          <p:attrName>style.visibility</p:attrName>
                                        </p:attrNameLst>
                                      </p:cBhvr>
                                      <p:to>
                                        <p:strVal val="visible"/>
                                      </p:to>
                                    </p:set>
                                    <p:animEffect transition="in" filter="wipe(up)">
                                      <p:cBhvr>
                                        <p:cTn id="7" dur="500"/>
                                        <p:tgtEl>
                                          <p:spTgt spid="56320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3203">
                                            <p:txEl>
                                              <p:pRg st="1" end="1"/>
                                            </p:txEl>
                                          </p:spTgt>
                                        </p:tgtEl>
                                        <p:attrNameLst>
                                          <p:attrName>style.visibility</p:attrName>
                                        </p:attrNameLst>
                                      </p:cBhvr>
                                      <p:to>
                                        <p:strVal val="visible"/>
                                      </p:to>
                                    </p:set>
                                    <p:animEffect transition="in" filter="wipe(up)">
                                      <p:cBhvr>
                                        <p:cTn id="12" dur="500"/>
                                        <p:tgtEl>
                                          <p:spTgt spid="56320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63204"/>
                                        </p:tgtEl>
                                        <p:attrNameLst>
                                          <p:attrName>style.visibility</p:attrName>
                                        </p:attrNameLst>
                                      </p:cBhvr>
                                      <p:to>
                                        <p:strVal val="visible"/>
                                      </p:to>
                                    </p:set>
                                    <p:animEffect transition="in" filter="blinds(horizontal)">
                                      <p:cBhvr>
                                        <p:cTn id="17" dur="500"/>
                                        <p:tgtEl>
                                          <p:spTgt spid="5632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6" name="Rectangle 4"/>
          <p:cNvSpPr>
            <a:spLocks noGrp="1" noChangeArrowheads="1"/>
          </p:cNvSpPr>
          <p:nvPr>
            <p:ph type="title"/>
          </p:nvPr>
        </p:nvSpPr>
        <p:spPr>
          <a:xfrm>
            <a:off x="389436" y="171460"/>
            <a:ext cx="8363938" cy="387798"/>
          </a:xfrm>
        </p:spPr>
        <p:txBody>
          <a:bodyPr/>
          <a:lstStyle/>
          <a:p>
            <a:r>
              <a:rPr lang="zh-CN" altLang="en-US" sz="2800" b="1" dirty="0">
                <a:gradFill>
                  <a:gsLst>
                    <a:gs pos="0">
                      <a:schemeClr val="tx1"/>
                    </a:gs>
                    <a:gs pos="86000">
                      <a:schemeClr val="tx1"/>
                    </a:gs>
                  </a:gsLst>
                  <a:lin ang="5400000" scaled="0"/>
                </a:gradFill>
                <a:latin typeface="楷体" pitchFamily="49" charset="-122"/>
                <a:ea typeface="楷体" pitchFamily="49" charset="-122"/>
                <a:cs typeface="+mn-cs"/>
              </a:rPr>
              <a:t>例 </a:t>
            </a:r>
            <a:r>
              <a:rPr lang="en-US" altLang="zh-CN" sz="2800" b="1" dirty="0">
                <a:gradFill>
                  <a:gsLst>
                    <a:gs pos="0">
                      <a:schemeClr val="tx1"/>
                    </a:gs>
                    <a:gs pos="86000">
                      <a:schemeClr val="tx1"/>
                    </a:gs>
                  </a:gsLst>
                  <a:lin ang="5400000" scaled="0"/>
                </a:gradFill>
                <a:latin typeface="楷体" pitchFamily="49" charset="-122"/>
                <a:ea typeface="楷体" pitchFamily="49" charset="-122"/>
                <a:cs typeface="+mn-cs"/>
              </a:rPr>
              <a:t>2 </a:t>
            </a:r>
            <a:r>
              <a:rPr lang="zh-CN" altLang="en-US" sz="2800" b="1" dirty="0">
                <a:gradFill>
                  <a:gsLst>
                    <a:gs pos="0">
                      <a:schemeClr val="tx1"/>
                    </a:gs>
                    <a:gs pos="86000">
                      <a:schemeClr val="tx1"/>
                    </a:gs>
                  </a:gsLst>
                  <a:lin ang="5400000" scaled="0"/>
                </a:gradFill>
                <a:latin typeface="楷体" pitchFamily="49" charset="-122"/>
                <a:ea typeface="楷体" pitchFamily="49" charset="-122"/>
                <a:cs typeface="+mn-cs"/>
              </a:rPr>
              <a:t>：行李托运费计算</a:t>
            </a:r>
          </a:p>
        </p:txBody>
      </p:sp>
      <p:sp>
        <p:nvSpPr>
          <p:cNvPr id="2" name="矩形 1"/>
          <p:cNvSpPr/>
          <p:nvPr/>
        </p:nvSpPr>
        <p:spPr>
          <a:xfrm>
            <a:off x="395536" y="597554"/>
            <a:ext cx="8568952" cy="1938992"/>
          </a:xfrm>
          <a:prstGeom prst="rect">
            <a:avLst/>
          </a:prstGeom>
        </p:spPr>
        <p:txBody>
          <a:bodyPr wrap="square">
            <a:spAutoFit/>
          </a:bodyPr>
          <a:lstStyle/>
          <a:p>
            <a:r>
              <a:rPr lang="zh-CN" altLang="en-US" sz="2400" b="1" dirty="0">
                <a:latin typeface="楷体" pitchFamily="49" charset="-122"/>
                <a:ea typeface="楷体" pitchFamily="49" charset="-122"/>
              </a:rPr>
              <a:t>假设某航空公司规定，乘客可以免费托运重量不超过</a:t>
            </a:r>
            <a:r>
              <a:rPr lang="en-US" altLang="zh-CN" sz="2400" b="1" dirty="0">
                <a:latin typeface="楷体" pitchFamily="49" charset="-122"/>
                <a:ea typeface="楷体" pitchFamily="49" charset="-122"/>
              </a:rPr>
              <a:t>30kg</a:t>
            </a:r>
            <a:r>
              <a:rPr lang="zh-CN" altLang="en-US" sz="2400" b="1" dirty="0">
                <a:latin typeface="楷体" pitchFamily="49" charset="-122"/>
                <a:ea typeface="楷体" pitchFamily="49" charset="-122"/>
              </a:rPr>
              <a:t>的行李。当行李重量超过</a:t>
            </a:r>
            <a:r>
              <a:rPr lang="en-US" altLang="zh-CN" sz="2400" b="1" dirty="0">
                <a:latin typeface="楷体" pitchFamily="49" charset="-122"/>
                <a:ea typeface="楷体" pitchFamily="49" charset="-122"/>
              </a:rPr>
              <a:t>30kg</a:t>
            </a:r>
            <a:r>
              <a:rPr lang="zh-CN" altLang="en-US" sz="2400" b="1" dirty="0">
                <a:latin typeface="楷体" pitchFamily="49" charset="-122"/>
                <a:ea typeface="楷体" pitchFamily="49" charset="-122"/>
              </a:rPr>
              <a:t>时，对头等舱的国内乘客超重部分每公斤收费</a:t>
            </a:r>
            <a:r>
              <a:rPr lang="en-US" altLang="zh-CN" sz="2400" b="1" dirty="0">
                <a:latin typeface="楷体" pitchFamily="49" charset="-122"/>
                <a:ea typeface="楷体" pitchFamily="49" charset="-122"/>
              </a:rPr>
              <a:t>4</a:t>
            </a:r>
            <a:r>
              <a:rPr lang="zh-CN" altLang="en-US" sz="2400" b="1" dirty="0">
                <a:latin typeface="楷体" pitchFamily="49" charset="-122"/>
                <a:ea typeface="楷体" pitchFamily="49" charset="-122"/>
              </a:rPr>
              <a:t>元，对其他舱的国内乘客超重部分每公斤收费</a:t>
            </a:r>
            <a:r>
              <a:rPr lang="en-US" altLang="zh-CN" sz="2400" b="1" dirty="0">
                <a:latin typeface="楷体" pitchFamily="49" charset="-122"/>
                <a:ea typeface="楷体" pitchFamily="49" charset="-122"/>
              </a:rPr>
              <a:t>6</a:t>
            </a:r>
            <a:r>
              <a:rPr lang="zh-CN" altLang="en-US" sz="2400" b="1" dirty="0">
                <a:latin typeface="楷体" pitchFamily="49" charset="-122"/>
                <a:ea typeface="楷体" pitchFamily="49" charset="-122"/>
              </a:rPr>
              <a:t>元，对外国乘客超重部分每公斤收费比国内乘客多一倍，对残疾乘客超重部分每公斤收费比正常乘客少一半。</a:t>
            </a:r>
          </a:p>
        </p:txBody>
      </p:sp>
      <p:pic>
        <p:nvPicPr>
          <p:cNvPr id="16385"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1126" y="2465209"/>
            <a:ext cx="6048375" cy="259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6866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6385"/>
                                        </p:tgtEl>
                                        <p:attrNameLst>
                                          <p:attrName>style.visibility</p:attrName>
                                        </p:attrNameLst>
                                      </p:cBhvr>
                                      <p:to>
                                        <p:strVal val="visible"/>
                                      </p:to>
                                    </p:set>
                                    <p:animEffect transition="in" filter="barn(inVertical)">
                                      <p:cBhvr>
                                        <p:cTn id="12" dur="500"/>
                                        <p:tgtEl>
                                          <p:spTgt spid="163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1156" name="Rectangle 4"/>
          <p:cNvSpPr>
            <a:spLocks noGrp="1" noChangeArrowheads="1"/>
          </p:cNvSpPr>
          <p:nvPr>
            <p:ph type="title"/>
          </p:nvPr>
        </p:nvSpPr>
        <p:spPr>
          <a:xfrm>
            <a:off x="389436" y="171460"/>
            <a:ext cx="8363938" cy="457048"/>
          </a:xfrm>
        </p:spPr>
        <p:txBody>
          <a:bodyPr/>
          <a:lstStyle/>
          <a:p>
            <a:r>
              <a:rPr lang="en-US" altLang="zh-CN" b="1" dirty="0">
                <a:latin typeface="Times New Roman" pitchFamily="18" charset="0"/>
                <a:ea typeface="楷体" pitchFamily="49" charset="-122"/>
                <a:cs typeface="Times New Roman" pitchFamily="18" charset="0"/>
              </a:rPr>
              <a:t>5.3.4 </a:t>
            </a:r>
            <a:r>
              <a:rPr lang="zh-CN" altLang="en-US" b="1" dirty="0">
                <a:latin typeface="Times New Roman" pitchFamily="18" charset="0"/>
                <a:ea typeface="楷体" pitchFamily="49" charset="-122"/>
                <a:cs typeface="Times New Roman" pitchFamily="18" charset="0"/>
              </a:rPr>
              <a:t>判定表</a:t>
            </a:r>
          </a:p>
        </p:txBody>
      </p:sp>
      <p:sp>
        <p:nvSpPr>
          <p:cNvPr id="2" name="矩形 1"/>
          <p:cNvSpPr/>
          <p:nvPr/>
        </p:nvSpPr>
        <p:spPr>
          <a:xfrm>
            <a:off x="395536" y="771550"/>
            <a:ext cx="8568952" cy="3970318"/>
          </a:xfrm>
          <a:prstGeom prst="rect">
            <a:avLst/>
          </a:prstGeom>
        </p:spPr>
        <p:txBody>
          <a:bodyPr wrap="square">
            <a:spAutoFit/>
          </a:bodyPr>
          <a:lstStyle/>
          <a:p>
            <a:r>
              <a:rPr lang="zh-CN" altLang="en-US" sz="2800" b="1" dirty="0">
                <a:latin typeface="楷体" pitchFamily="49" charset="-122"/>
                <a:ea typeface="楷体" pitchFamily="49" charset="-122"/>
              </a:rPr>
              <a:t>从上面这个例子可以看出，判定表能够简洁而又无歧义地描述处理规则。</a:t>
            </a:r>
            <a:endParaRPr lang="en-US" altLang="zh-CN" sz="2800" b="1" dirty="0">
              <a:latin typeface="楷体" pitchFamily="49" charset="-122"/>
              <a:ea typeface="楷体" pitchFamily="49" charset="-122"/>
            </a:endParaRPr>
          </a:p>
          <a:p>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当把判定表和布尔代数或卡诺图结合起来使用时，可以对判定表进行校验或化简。</a:t>
            </a:r>
            <a:endParaRPr lang="en-US" altLang="zh-CN" sz="2800" b="1" dirty="0">
              <a:latin typeface="楷体" pitchFamily="49" charset="-122"/>
              <a:ea typeface="楷体" pitchFamily="49" charset="-122"/>
            </a:endParaRPr>
          </a:p>
          <a:p>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但是，判定表并不适于作为一种通用的设计工具，没有一种简单的方法使它能同时清晰地表示顺序和重复等处理特性。</a:t>
            </a:r>
          </a:p>
        </p:txBody>
      </p:sp>
    </p:spTree>
    <p:extLst>
      <p:ext uri="{BB962C8B-B14F-4D97-AF65-F5344CB8AC3E}">
        <p14:creationId xmlns:p14="http://schemas.microsoft.com/office/powerpoint/2010/main" val="2262081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wipe(up)">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wipe(up)">
                                      <p:cBhvr>
                                        <p:cTn id="17" dur="500"/>
                                        <p:tgtEl>
                                          <p:spTgt spid="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5.3.5 </a:t>
            </a:r>
            <a:r>
              <a:rPr lang="zh-CN" altLang="en-US" b="1" dirty="0">
                <a:latin typeface="Times New Roman" pitchFamily="18" charset="0"/>
                <a:ea typeface="楷体" pitchFamily="49" charset="-122"/>
                <a:cs typeface="Times New Roman" pitchFamily="18" charset="0"/>
              </a:rPr>
              <a:t>判定树</a:t>
            </a:r>
          </a:p>
        </p:txBody>
      </p:sp>
      <p:sp>
        <p:nvSpPr>
          <p:cNvPr id="576515" name="Rectangle 3"/>
          <p:cNvSpPr>
            <a:spLocks noGrp="1" noChangeArrowheads="1"/>
          </p:cNvSpPr>
          <p:nvPr>
            <p:ph type="body" idx="1"/>
          </p:nvPr>
        </p:nvSpPr>
        <p:spPr>
          <a:xfrm>
            <a:off x="389436" y="699542"/>
            <a:ext cx="8363938" cy="1637371"/>
          </a:xfrm>
        </p:spPr>
        <p:txBody>
          <a:bodyPr/>
          <a:lstStyle/>
          <a:p>
            <a:r>
              <a:rPr lang="zh-CN" altLang="en-US" sz="2800" b="1" dirty="0">
                <a:solidFill>
                  <a:schemeClr val="tx1"/>
                </a:solidFill>
                <a:latin typeface="楷体" pitchFamily="49" charset="-122"/>
                <a:ea typeface="楷体" pitchFamily="49" charset="-122"/>
              </a:rPr>
              <a:t>判定树是判定表的变种，能清晰表示复杂的条件组合与操作之间的关系，形式简单，不需要做任何说明，是常见的系统分析工具。</a:t>
            </a:r>
          </a:p>
          <a:p>
            <a:r>
              <a:rPr lang="zh-CN" altLang="en-US" sz="2800" b="1" dirty="0">
                <a:solidFill>
                  <a:schemeClr val="tx1"/>
                </a:solidFill>
                <a:latin typeface="楷体" pitchFamily="49" charset="-122"/>
                <a:ea typeface="楷体" pitchFamily="49" charset="-122"/>
              </a:rPr>
              <a:t>例</a:t>
            </a:r>
            <a:r>
              <a:rPr lang="en-US" altLang="zh-CN" sz="2800" b="1" dirty="0">
                <a:solidFill>
                  <a:schemeClr val="tx1"/>
                </a:solidFill>
                <a:latin typeface="楷体" pitchFamily="49" charset="-122"/>
                <a:ea typeface="楷体" pitchFamily="49" charset="-122"/>
              </a:rPr>
              <a:t>1</a:t>
            </a:r>
            <a:r>
              <a:rPr lang="zh-CN" altLang="en-US" sz="2800" b="1" dirty="0">
                <a:solidFill>
                  <a:schemeClr val="tx1"/>
                </a:solidFill>
                <a:latin typeface="楷体" pitchFamily="49" charset="-122"/>
                <a:ea typeface="楷体" pitchFamily="49" charset="-122"/>
              </a:rPr>
              <a:t>：检查发货单的判定树</a:t>
            </a:r>
          </a:p>
        </p:txBody>
      </p:sp>
      <p:pic>
        <p:nvPicPr>
          <p:cNvPr id="5765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2842023"/>
            <a:ext cx="6762750" cy="1650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3054268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wipe(up)">
                                      <p:cBhvr>
                                        <p:cTn id="7" dur="500"/>
                                        <p:tgtEl>
                                          <p:spTgt spid="576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76515">
                                            <p:txEl>
                                              <p:pRg st="1" end="1"/>
                                            </p:txEl>
                                          </p:spTgt>
                                        </p:tgtEl>
                                        <p:attrNameLst>
                                          <p:attrName>style.visibility</p:attrName>
                                        </p:attrNameLst>
                                      </p:cBhvr>
                                      <p:to>
                                        <p:strVal val="visible"/>
                                      </p:to>
                                    </p:set>
                                    <p:animEffect transition="in" filter="wipe(up)">
                                      <p:cBhvr>
                                        <p:cTn id="12" dur="500"/>
                                        <p:tgtEl>
                                          <p:spTgt spid="5765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576516"/>
                                        </p:tgtEl>
                                        <p:attrNameLst>
                                          <p:attrName>style.visibility</p:attrName>
                                        </p:attrNameLst>
                                      </p:cBhvr>
                                      <p:to>
                                        <p:strVal val="visible"/>
                                      </p:to>
                                    </p:set>
                                    <p:animEffect transition="in" filter="blinds(horizontal)">
                                      <p:cBhvr>
                                        <p:cTn id="17" dur="500"/>
                                        <p:tgtEl>
                                          <p:spTgt spid="5765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4" name="Rectangle 4"/>
          <p:cNvSpPr>
            <a:spLocks noGrp="1" noChangeArrowheads="1"/>
          </p:cNvSpPr>
          <p:nvPr>
            <p:ph type="title"/>
          </p:nvPr>
        </p:nvSpPr>
        <p:spPr>
          <a:xfrm>
            <a:off x="389436" y="171460"/>
            <a:ext cx="8363938" cy="387798"/>
          </a:xfrm>
        </p:spPr>
        <p:txBody>
          <a:bodyPr/>
          <a:lstStyle/>
          <a:p>
            <a:r>
              <a:rPr lang="en-US" altLang="zh-CN" sz="2800" b="1" dirty="0">
                <a:solidFill>
                  <a:schemeClr val="tx1"/>
                </a:solidFill>
                <a:latin typeface="楷体" pitchFamily="49" charset="-122"/>
                <a:ea typeface="楷体" pitchFamily="49" charset="-122"/>
                <a:cs typeface="+mn-cs"/>
              </a:rPr>
              <a:t>“</a:t>
            </a:r>
            <a:r>
              <a:rPr lang="zh-CN" altLang="en-US" sz="2800" b="1" dirty="0">
                <a:solidFill>
                  <a:schemeClr val="tx1"/>
                </a:solidFill>
                <a:latin typeface="楷体" pitchFamily="49" charset="-122"/>
                <a:ea typeface="楷体" pitchFamily="49" charset="-122"/>
                <a:cs typeface="+mn-cs"/>
              </a:rPr>
              <a:t>计算行李费”的判定树</a:t>
            </a:r>
          </a:p>
        </p:txBody>
      </p:sp>
      <p:pic>
        <p:nvPicPr>
          <p:cNvPr id="604166" name="Picture 6" descr="rj6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131590"/>
            <a:ext cx="8353425" cy="31325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863554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ChangeArrowheads="1"/>
          </p:cNvSpPr>
          <p:nvPr>
            <p:ph type="title"/>
          </p:nvPr>
        </p:nvSpPr>
        <p:spPr/>
        <p:txBody>
          <a:bodyPr/>
          <a:lstStyle/>
          <a:p>
            <a:r>
              <a:rPr lang="en-US" altLang="zh-CN" b="1" dirty="0">
                <a:latin typeface="Times New Roman" pitchFamily="18" charset="0"/>
                <a:ea typeface="楷体" pitchFamily="49" charset="-122"/>
                <a:cs typeface="Times New Roman" pitchFamily="18" charset="0"/>
              </a:rPr>
              <a:t>5.3.5 </a:t>
            </a:r>
            <a:r>
              <a:rPr lang="zh-CN" altLang="en-US" b="1" dirty="0">
                <a:latin typeface="Times New Roman" pitchFamily="18" charset="0"/>
                <a:ea typeface="楷体" pitchFamily="49" charset="-122"/>
                <a:cs typeface="Times New Roman" pitchFamily="18" charset="0"/>
              </a:rPr>
              <a:t>判定树</a:t>
            </a:r>
          </a:p>
        </p:txBody>
      </p:sp>
      <p:sp>
        <p:nvSpPr>
          <p:cNvPr id="576515" name="Rectangle 3"/>
          <p:cNvSpPr>
            <a:spLocks noGrp="1" noChangeArrowheads="1"/>
          </p:cNvSpPr>
          <p:nvPr>
            <p:ph type="body" idx="1"/>
          </p:nvPr>
        </p:nvSpPr>
        <p:spPr>
          <a:xfrm>
            <a:off x="389436" y="981791"/>
            <a:ext cx="8363938" cy="3390159"/>
          </a:xfrm>
        </p:spPr>
        <p:txBody>
          <a:bodyPr/>
          <a:lstStyle/>
          <a:p>
            <a:r>
              <a:rPr lang="zh-CN" altLang="en-US" sz="2800" b="1" dirty="0">
                <a:solidFill>
                  <a:schemeClr val="tx1"/>
                </a:solidFill>
                <a:latin typeface="楷体" pitchFamily="49" charset="-122"/>
                <a:ea typeface="楷体" pitchFamily="49" charset="-122"/>
              </a:rPr>
              <a:t>优点：</a:t>
            </a:r>
            <a:endParaRPr lang="en-US" altLang="zh-CN" sz="28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比判定表更为直观</a:t>
            </a:r>
            <a:endParaRPr lang="en-US" altLang="zh-CN" sz="2500" b="1" dirty="0">
              <a:solidFill>
                <a:schemeClr val="tx1"/>
              </a:solidFill>
              <a:latin typeface="楷体" pitchFamily="49" charset="-122"/>
              <a:ea typeface="楷体" pitchFamily="49" charset="-122"/>
            </a:endParaRPr>
          </a:p>
          <a:p>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缺点：</a:t>
            </a:r>
            <a:endParaRPr lang="en-US" altLang="zh-CN" sz="28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简洁性不足，数据元素的同一个值往往重复写多遍，而且越接近树的叶端重复次数越多</a:t>
            </a:r>
            <a:endParaRPr lang="en-US" altLang="zh-CN" sz="2500" b="1" dirty="0">
              <a:solidFill>
                <a:schemeClr val="tx1"/>
              </a:solidFill>
              <a:latin typeface="楷体" pitchFamily="49" charset="-122"/>
              <a:ea typeface="楷体" pitchFamily="49" charset="-122"/>
            </a:endParaRPr>
          </a:p>
          <a:p>
            <a:pPr lvl="1"/>
            <a:r>
              <a:rPr lang="zh-CN" altLang="en-US" sz="2500" b="1" dirty="0">
                <a:solidFill>
                  <a:schemeClr val="tx1"/>
                </a:solidFill>
                <a:latin typeface="楷体" pitchFamily="49" charset="-122"/>
                <a:ea typeface="楷体" pitchFamily="49" charset="-122"/>
              </a:rPr>
              <a:t>画判定树的次序可能对最终画出的判定树的简洁程度有较大影响</a:t>
            </a:r>
            <a:endParaRPr lang="en-US" altLang="zh-CN" sz="2500" b="1" dirty="0">
              <a:solidFill>
                <a:schemeClr val="tx1"/>
              </a:solidFill>
              <a:latin typeface="楷体" pitchFamily="49" charset="-122"/>
              <a:ea typeface="楷体" pitchFamily="49" charset="-122"/>
            </a:endParaRPr>
          </a:p>
        </p:txBody>
      </p:sp>
    </p:spTree>
    <p:extLst>
      <p:ext uri="{BB962C8B-B14F-4D97-AF65-F5344CB8AC3E}">
        <p14:creationId xmlns:p14="http://schemas.microsoft.com/office/powerpoint/2010/main" val="37948915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76515">
                                            <p:txEl>
                                              <p:pRg st="0" end="0"/>
                                            </p:txEl>
                                          </p:spTgt>
                                        </p:tgtEl>
                                        <p:attrNameLst>
                                          <p:attrName>style.visibility</p:attrName>
                                        </p:attrNameLst>
                                      </p:cBhvr>
                                      <p:to>
                                        <p:strVal val="visible"/>
                                      </p:to>
                                    </p:set>
                                    <p:animEffect transition="in" filter="wipe(up)">
                                      <p:cBhvr>
                                        <p:cTn id="7" dur="500"/>
                                        <p:tgtEl>
                                          <p:spTgt spid="5765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76515">
                                            <p:txEl>
                                              <p:pRg st="1" end="1"/>
                                            </p:txEl>
                                          </p:spTgt>
                                        </p:tgtEl>
                                        <p:attrNameLst>
                                          <p:attrName>style.visibility</p:attrName>
                                        </p:attrNameLst>
                                      </p:cBhvr>
                                      <p:to>
                                        <p:strVal val="visible"/>
                                      </p:to>
                                    </p:set>
                                    <p:animEffect transition="in" filter="wipe(up)">
                                      <p:cBhvr>
                                        <p:cTn id="12" dur="500"/>
                                        <p:tgtEl>
                                          <p:spTgt spid="57651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76515">
                                            <p:txEl>
                                              <p:pRg st="3" end="3"/>
                                            </p:txEl>
                                          </p:spTgt>
                                        </p:tgtEl>
                                        <p:attrNameLst>
                                          <p:attrName>style.visibility</p:attrName>
                                        </p:attrNameLst>
                                      </p:cBhvr>
                                      <p:to>
                                        <p:strVal val="visible"/>
                                      </p:to>
                                    </p:set>
                                    <p:animEffect transition="in" filter="wipe(up)">
                                      <p:cBhvr>
                                        <p:cTn id="17" dur="500"/>
                                        <p:tgtEl>
                                          <p:spTgt spid="57651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76515">
                                            <p:txEl>
                                              <p:pRg st="4" end="4"/>
                                            </p:txEl>
                                          </p:spTgt>
                                        </p:tgtEl>
                                        <p:attrNameLst>
                                          <p:attrName>style.visibility</p:attrName>
                                        </p:attrNameLst>
                                      </p:cBhvr>
                                      <p:to>
                                        <p:strVal val="visible"/>
                                      </p:to>
                                    </p:set>
                                    <p:animEffect transition="in" filter="wipe(up)">
                                      <p:cBhvr>
                                        <p:cTn id="22" dur="500"/>
                                        <p:tgtEl>
                                          <p:spTgt spid="576515">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76515">
                                            <p:txEl>
                                              <p:pRg st="5" end="5"/>
                                            </p:txEl>
                                          </p:spTgt>
                                        </p:tgtEl>
                                        <p:attrNameLst>
                                          <p:attrName>style.visibility</p:attrName>
                                        </p:attrNameLst>
                                      </p:cBhvr>
                                      <p:to>
                                        <p:strVal val="visible"/>
                                      </p:to>
                                    </p:set>
                                    <p:animEffect transition="in" filter="wipe(up)">
                                      <p:cBhvr>
                                        <p:cTn id="27" dur="500"/>
                                        <p:tgtEl>
                                          <p:spTgt spid="57651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7" name="Rectangle 3"/>
          <p:cNvSpPr>
            <a:spLocks noGrp="1" noChangeArrowheads="1"/>
          </p:cNvSpPr>
          <p:nvPr>
            <p:ph type="body" idx="1"/>
          </p:nvPr>
        </p:nvSpPr>
        <p:spPr>
          <a:xfrm>
            <a:off x="389436" y="785800"/>
            <a:ext cx="3253870" cy="4136517"/>
          </a:xfrm>
        </p:spPr>
        <p:txBody>
          <a:bodyPr/>
          <a:lstStyle/>
          <a:p>
            <a:r>
              <a:rPr lang="en-US" altLang="zh-CN" b="1" dirty="0">
                <a:latin typeface="Times New Roman" pitchFamily="18" charset="0"/>
                <a:ea typeface="楷体" pitchFamily="49" charset="-122"/>
                <a:cs typeface="Times New Roman" pitchFamily="18" charset="0"/>
              </a:rPr>
              <a:t>process Design Language ,PDL</a:t>
            </a:r>
          </a:p>
          <a:p>
            <a:r>
              <a:rPr lang="zh-CN" altLang="en-US" b="1" dirty="0">
                <a:latin typeface="楷体" pitchFamily="49" charset="-122"/>
                <a:ea typeface="楷体" pitchFamily="49" charset="-122"/>
              </a:rPr>
              <a:t>也称伪码（ </a:t>
            </a:r>
            <a:r>
              <a:rPr lang="en-US" altLang="zh-CN" b="1" dirty="0">
                <a:latin typeface="楷体" pitchFamily="49" charset="-122"/>
                <a:ea typeface="楷体" pitchFamily="49" charset="-122"/>
              </a:rPr>
              <a:t>pseudo code ) </a:t>
            </a:r>
            <a:r>
              <a:rPr lang="zh-CN" altLang="en-US" b="1" dirty="0">
                <a:latin typeface="楷体" pitchFamily="49" charset="-122"/>
                <a:ea typeface="楷体" pitchFamily="49" charset="-122"/>
              </a:rPr>
              <a:t>，是一种介于自然语言和形式化语言之间的语言，用于描述功能模块的</a:t>
            </a:r>
            <a:r>
              <a:rPr lang="zh-CN" altLang="en-US" b="1" dirty="0">
                <a:solidFill>
                  <a:srgbClr val="F8F57B"/>
                </a:solidFill>
                <a:latin typeface="楷体" pitchFamily="49" charset="-122"/>
                <a:ea typeface="楷体" pitchFamily="49" charset="-122"/>
              </a:rPr>
              <a:t>算法设计</a:t>
            </a:r>
            <a:r>
              <a:rPr lang="zh-CN" altLang="en-US" b="1" dirty="0">
                <a:latin typeface="楷体" pitchFamily="49" charset="-122"/>
                <a:ea typeface="楷体" pitchFamily="49" charset="-122"/>
              </a:rPr>
              <a:t>和</a:t>
            </a:r>
            <a:r>
              <a:rPr lang="zh-CN" altLang="en-US" b="1" dirty="0">
                <a:solidFill>
                  <a:srgbClr val="F8F57B"/>
                </a:solidFill>
                <a:latin typeface="楷体" pitchFamily="49" charset="-122"/>
                <a:ea typeface="楷体" pitchFamily="49" charset="-122"/>
              </a:rPr>
              <a:t>处理细节</a:t>
            </a:r>
            <a:r>
              <a:rPr lang="zh-CN" altLang="en-US" b="1" dirty="0">
                <a:latin typeface="楷体" pitchFamily="49" charset="-122"/>
                <a:ea typeface="楷体" pitchFamily="49" charset="-122"/>
              </a:rPr>
              <a:t>的语言。</a:t>
            </a:r>
          </a:p>
          <a:p>
            <a:r>
              <a:rPr lang="zh-CN" altLang="en-US" b="1" dirty="0">
                <a:latin typeface="楷体" pitchFamily="49" charset="-122"/>
                <a:ea typeface="楷体" pitchFamily="49" charset="-122"/>
              </a:rPr>
              <a:t>特点：易编写，易理解，容易转换成源程序。</a:t>
            </a:r>
          </a:p>
        </p:txBody>
      </p:sp>
      <p:sp>
        <p:nvSpPr>
          <p:cNvPr id="5" name="Rectangle 2"/>
          <p:cNvSpPr txBox="1">
            <a:spLocks noChangeArrowheads="1"/>
          </p:cNvSpPr>
          <p:nvPr/>
        </p:nvSpPr>
        <p:spPr>
          <a:xfrm>
            <a:off x="389436" y="171460"/>
            <a:ext cx="8363938" cy="498598"/>
          </a:xfrm>
          <a:prstGeom prst="rect">
            <a:avLst/>
          </a:prstGeom>
        </p:spPr>
        <p:txBody>
          <a:bodyPr vert="horz" wrap="square" lIns="0" tIns="0" rIns="0" bIns="0" rtlCol="0" anchor="t">
            <a:spAutoFit/>
          </a:bodyPr>
          <a:lstStyle/>
          <a:p>
            <a:pPr lvl="0">
              <a:lnSpc>
                <a:spcPct val="90000"/>
              </a:lnSpc>
              <a:spcBef>
                <a:spcPct val="0"/>
              </a:spcBef>
            </a:pPr>
            <a:r>
              <a:rPr kumimoji="0" lang="en-US" altLang="zh-CN"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Times New Roman" pitchFamily="18" charset="0"/>
                <a:ea typeface="楷体" pitchFamily="49" charset="-122"/>
                <a:cs typeface="Times New Roman" pitchFamily="18" charset="0"/>
              </a:rPr>
              <a:t>5.3.6 </a:t>
            </a:r>
            <a:r>
              <a:rPr lang="zh-CN" altLang="en-US" sz="3600" b="1" dirty="0">
                <a:latin typeface="Times New Roman" pitchFamily="18" charset="0"/>
                <a:ea typeface="楷体" pitchFamily="49" charset="-122"/>
                <a:cs typeface="Times New Roman" pitchFamily="18" charset="0"/>
              </a:rPr>
              <a:t>过程设计语言</a:t>
            </a:r>
            <a:endParaRPr kumimoji="0" lang="zh-CN" altLang="en-US"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Times New Roman" pitchFamily="18" charset="0"/>
              <a:ea typeface="楷体" pitchFamily="49" charset="-122"/>
              <a:cs typeface="Times New Roman" pitchFamily="18" charset="0"/>
            </a:endParaRPr>
          </a:p>
        </p:txBody>
      </p:sp>
      <p:sp>
        <p:nvSpPr>
          <p:cNvPr id="7" name="Rectangle 3"/>
          <p:cNvSpPr txBox="1">
            <a:spLocks noChangeArrowheads="1"/>
          </p:cNvSpPr>
          <p:nvPr/>
        </p:nvSpPr>
        <p:spPr>
          <a:xfrm>
            <a:off x="3929058" y="285734"/>
            <a:ext cx="5000660" cy="4678204"/>
          </a:xfrm>
          <a:prstGeom prst="rect">
            <a:avLst/>
          </a:prstGeom>
        </p:spPr>
        <p:txBody>
          <a:bodyPr vert="horz" wrap="square" lIns="0" tIns="0" rIns="0" bIns="0" rtlCol="0">
            <a:spAutoFit/>
          </a:bodyPr>
          <a:lstStyle/>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例：商店业务处理系统中“检查发货单”</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IF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发货单金额超过＄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500  THEN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a:t>
            </a:r>
            <a:r>
              <a:rPr kumimoji="0" lang="en-US" altLang="zh-CN" sz="2000" b="1" i="0" u="none" strike="noStrike" kern="1200" cap="none" spc="0" normalizeH="0" baseline="0" noProof="0" dirty="0" err="1">
                <a:ln>
                  <a:noFill/>
                </a:ln>
                <a:effectLst/>
                <a:uLnTx/>
                <a:uFillTx/>
                <a:latin typeface="Times New Roman" pitchFamily="18" charset="0"/>
                <a:ea typeface="楷体" pitchFamily="49" charset="-122"/>
                <a:cs typeface="Times New Roman" pitchFamily="18" charset="0"/>
              </a:rPr>
              <a:t>lF</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欠款超过了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60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天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THEN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在偿还欠款前不予批准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ELSE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（欠款未超期）</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发批准书，发货单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END IF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ELSE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（发货单金额未超过＄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500 )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IF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欠款超过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60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天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THEN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发批准书，发货单及赊欠报告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ELSE </a:t>
            </a: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（欠款未超期）</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发批准书，发货单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zh-CN" altLang="en-US"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      </a:t>
            </a: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END IF </a:t>
            </a:r>
          </a:p>
          <a:p>
            <a:pPr marL="345132" marR="0" lvl="0" indent="-345132" algn="l" defTabSz="685487" rtl="0" eaLnBrk="1" fontAlgn="auto" latinLnBrk="0" hangingPunct="1">
              <a:lnSpc>
                <a:spcPct val="90000"/>
              </a:lnSpc>
              <a:spcBef>
                <a:spcPct val="20000"/>
              </a:spcBef>
              <a:spcAft>
                <a:spcPts val="0"/>
              </a:spcAft>
              <a:buClrTx/>
              <a:buSzPct val="90000"/>
              <a:buFontTx/>
              <a:buBlip>
                <a:blip r:embed="rId2"/>
              </a:buBlip>
              <a:tabLst/>
              <a:defRPr/>
            </a:pPr>
            <a:r>
              <a:rPr kumimoji="0" lang="en-US" altLang="zh-CN" sz="2000" b="1" i="0" u="none" strike="noStrike" kern="1200" cap="none" spc="0" normalizeH="0" baseline="0" noProof="0" dirty="0">
                <a:ln>
                  <a:noFill/>
                </a:ln>
                <a:effectLst/>
                <a:uLnTx/>
                <a:uFillTx/>
                <a:latin typeface="Times New Roman" pitchFamily="18" charset="0"/>
                <a:ea typeface="楷体" pitchFamily="49" charset="-122"/>
                <a:cs typeface="Times New Roman" pitchFamily="18" charset="0"/>
              </a:rPr>
              <a:t>END IF</a:t>
            </a:r>
          </a:p>
        </p:txBody>
      </p:sp>
    </p:spTree>
    <p:extLst>
      <p:ext uri="{BB962C8B-B14F-4D97-AF65-F5344CB8AC3E}">
        <p14:creationId xmlns:p14="http://schemas.microsoft.com/office/powerpoint/2010/main" val="582037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4227">
                                            <p:txEl>
                                              <p:pRg st="0" end="0"/>
                                            </p:txEl>
                                          </p:spTgt>
                                        </p:tgtEl>
                                        <p:attrNameLst>
                                          <p:attrName>style.visibility</p:attrName>
                                        </p:attrNameLst>
                                      </p:cBhvr>
                                      <p:to>
                                        <p:strVal val="visible"/>
                                      </p:to>
                                    </p:set>
                                    <p:animEffect transition="in" filter="wipe(up)">
                                      <p:cBhvr>
                                        <p:cTn id="7" dur="500"/>
                                        <p:tgtEl>
                                          <p:spTgt spid="56422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4227">
                                            <p:txEl>
                                              <p:pRg st="1" end="1"/>
                                            </p:txEl>
                                          </p:spTgt>
                                        </p:tgtEl>
                                        <p:attrNameLst>
                                          <p:attrName>style.visibility</p:attrName>
                                        </p:attrNameLst>
                                      </p:cBhvr>
                                      <p:to>
                                        <p:strVal val="visible"/>
                                      </p:to>
                                    </p:set>
                                    <p:animEffect transition="in" filter="wipe(up)">
                                      <p:cBhvr>
                                        <p:cTn id="12" dur="500"/>
                                        <p:tgtEl>
                                          <p:spTgt spid="56422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64227">
                                            <p:txEl>
                                              <p:pRg st="2" end="2"/>
                                            </p:txEl>
                                          </p:spTgt>
                                        </p:tgtEl>
                                        <p:attrNameLst>
                                          <p:attrName>style.visibility</p:attrName>
                                        </p:attrNameLst>
                                      </p:cBhvr>
                                      <p:to>
                                        <p:strVal val="visible"/>
                                      </p:to>
                                    </p:set>
                                    <p:animEffect transition="in" filter="wipe(up)">
                                      <p:cBhvr>
                                        <p:cTn id="17" dur="500"/>
                                        <p:tgtEl>
                                          <p:spTgt spid="56422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6"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arn(inHorizontal)">
                                      <p:cBhvr>
                                        <p:cTn id="2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6274" name="Rectangle 2"/>
          <p:cNvSpPr>
            <a:spLocks noGrp="1" noChangeArrowheads="1"/>
          </p:cNvSpPr>
          <p:nvPr>
            <p:ph type="title"/>
          </p:nvPr>
        </p:nvSpPr>
        <p:spPr>
          <a:xfrm>
            <a:off x="389436" y="171460"/>
            <a:ext cx="8363938" cy="498598"/>
          </a:xfrm>
        </p:spPr>
        <p:txBody>
          <a:bodyPr/>
          <a:lstStyle/>
          <a:p>
            <a:pPr lvl="0"/>
            <a:r>
              <a:rPr altLang="zh-CN" b="1" dirty="0">
                <a:latin typeface="Times New Roman" pitchFamily="18" charset="0"/>
                <a:ea typeface="楷体" pitchFamily="49" charset="-122"/>
                <a:cs typeface="Times New Roman" pitchFamily="18" charset="0"/>
              </a:rPr>
              <a:t>5.3.6 </a:t>
            </a:r>
            <a:r>
              <a:rPr lang="zh-CN" altLang="en-US" sz="3600" b="1" dirty="0">
                <a:latin typeface="Times New Roman" pitchFamily="18" charset="0"/>
                <a:ea typeface="楷体" pitchFamily="49" charset="-122"/>
                <a:cs typeface="Times New Roman" pitchFamily="18" charset="0"/>
              </a:rPr>
              <a:t>过程设计语言</a:t>
            </a:r>
            <a:endParaRPr lang="zh-CN" altLang="en-US" dirty="0"/>
          </a:p>
        </p:txBody>
      </p:sp>
      <p:sp>
        <p:nvSpPr>
          <p:cNvPr id="566275" name="Rectangle 3"/>
          <p:cNvSpPr>
            <a:spLocks noGrp="1" noChangeArrowheads="1"/>
          </p:cNvSpPr>
          <p:nvPr>
            <p:ph type="body" idx="1"/>
          </p:nvPr>
        </p:nvSpPr>
        <p:spPr>
          <a:xfrm>
            <a:off x="389436" y="1085852"/>
            <a:ext cx="8363938" cy="3114699"/>
          </a:xfrm>
        </p:spPr>
        <p:txBody>
          <a:bodyPr/>
          <a:lstStyle/>
          <a:p>
            <a:pPr>
              <a:lnSpc>
                <a:spcPct val="80000"/>
              </a:lnSpc>
            </a:pPr>
            <a:r>
              <a:rPr lang="en-US" altLang="zh-CN" sz="2800" b="1" dirty="0">
                <a:latin typeface="Times New Roman" pitchFamily="18" charset="0"/>
                <a:ea typeface="楷体" pitchFamily="49" charset="-122"/>
                <a:cs typeface="Times New Roman" pitchFamily="18" charset="0"/>
              </a:rPr>
              <a:t>PDL </a:t>
            </a:r>
            <a:r>
              <a:rPr lang="zh-CN" altLang="en-US" sz="2800" b="1" dirty="0">
                <a:latin typeface="Times New Roman" pitchFamily="18" charset="0"/>
                <a:ea typeface="楷体" pitchFamily="49" charset="-122"/>
                <a:cs typeface="Times New Roman" pitchFamily="18" charset="0"/>
              </a:rPr>
              <a:t>的特性</a:t>
            </a:r>
            <a:endParaRPr lang="en-US" altLang="zh-CN" sz="2800" b="1" dirty="0">
              <a:latin typeface="Times New Roman" pitchFamily="18" charset="0"/>
              <a:ea typeface="楷体" pitchFamily="49" charset="-122"/>
              <a:cs typeface="Times New Roman" pitchFamily="18" charset="0"/>
            </a:endParaRPr>
          </a:p>
          <a:p>
            <a:pPr lvl="1">
              <a:lnSpc>
                <a:spcPct val="80000"/>
              </a:lnSpc>
            </a:pPr>
            <a:r>
              <a:rPr lang="zh-CN" altLang="en-US" sz="2500" b="1" dirty="0">
                <a:solidFill>
                  <a:srgbClr val="F8F57B"/>
                </a:solidFill>
                <a:latin typeface="Times New Roman" pitchFamily="18" charset="0"/>
                <a:ea typeface="楷体" pitchFamily="49" charset="-122"/>
                <a:cs typeface="Times New Roman" pitchFamily="18" charset="0"/>
              </a:rPr>
              <a:t>正文</a:t>
            </a:r>
            <a:r>
              <a:rPr lang="zh-CN" altLang="en-US" sz="2500" b="1" dirty="0">
                <a:latin typeface="Times New Roman" pitchFamily="18" charset="0"/>
                <a:ea typeface="楷体" pitchFamily="49" charset="-122"/>
                <a:cs typeface="Times New Roman" pitchFamily="18" charset="0"/>
              </a:rPr>
              <a:t>用严格的程序语言的基本</a:t>
            </a:r>
            <a:r>
              <a:rPr lang="zh-CN" altLang="en-US" sz="2500" b="1" dirty="0">
                <a:solidFill>
                  <a:srgbClr val="F8F57B"/>
                </a:solidFill>
                <a:latin typeface="Times New Roman" pitchFamily="18" charset="0"/>
                <a:ea typeface="楷体" pitchFamily="49" charset="-122"/>
                <a:cs typeface="Times New Roman" pitchFamily="18" charset="0"/>
              </a:rPr>
              <a:t>控制结构</a:t>
            </a:r>
            <a:r>
              <a:rPr lang="zh-CN" altLang="en-US" sz="2500" b="1" dirty="0">
                <a:latin typeface="Times New Roman" pitchFamily="18" charset="0"/>
                <a:ea typeface="楷体" pitchFamily="49" charset="-122"/>
                <a:cs typeface="Times New Roman" pitchFamily="18" charset="0"/>
              </a:rPr>
              <a:t>分割，称为“外语法”，如 </a:t>
            </a:r>
            <a:r>
              <a:rPr lang="en-US" altLang="zh-CN" sz="2500" b="1" dirty="0">
                <a:latin typeface="Times New Roman" pitchFamily="18" charset="0"/>
                <a:ea typeface="楷体" pitchFamily="49" charset="-122"/>
                <a:cs typeface="Times New Roman" pitchFamily="18" charset="0"/>
              </a:rPr>
              <a:t>If … … Then … … Else </a:t>
            </a:r>
            <a:r>
              <a:rPr lang="zh-CN" altLang="en-US" sz="2500" b="1" dirty="0">
                <a:latin typeface="Times New Roman" pitchFamily="18" charset="0"/>
                <a:ea typeface="楷体" pitchFamily="49" charset="-122"/>
                <a:cs typeface="Times New Roman" pitchFamily="18" charset="0"/>
              </a:rPr>
              <a:t>、 </a:t>
            </a:r>
            <a:r>
              <a:rPr lang="en-US" altLang="zh-CN" sz="2500" b="1" dirty="0">
                <a:latin typeface="Times New Roman" pitchFamily="18" charset="0"/>
                <a:ea typeface="楷体" pitchFamily="49" charset="-122"/>
                <a:cs typeface="Times New Roman" pitchFamily="18" charset="0"/>
              </a:rPr>
              <a:t>While … … DO </a:t>
            </a:r>
            <a:r>
              <a:rPr lang="zh-CN" altLang="en-US" sz="2500" b="1" dirty="0">
                <a:latin typeface="Times New Roman" pitchFamily="18" charset="0"/>
                <a:ea typeface="楷体" pitchFamily="49" charset="-122"/>
                <a:cs typeface="Times New Roman" pitchFamily="18" charset="0"/>
              </a:rPr>
              <a:t>、 </a:t>
            </a:r>
            <a:r>
              <a:rPr lang="en-US" altLang="zh-CN" sz="2500" b="1" dirty="0">
                <a:latin typeface="Times New Roman" pitchFamily="18" charset="0"/>
                <a:ea typeface="楷体" pitchFamily="49" charset="-122"/>
                <a:cs typeface="Times New Roman" pitchFamily="18" charset="0"/>
              </a:rPr>
              <a:t>Repeat … … Until </a:t>
            </a:r>
            <a:r>
              <a:rPr lang="zh-CN" altLang="en-US" sz="2500" b="1" dirty="0">
                <a:latin typeface="Times New Roman" pitchFamily="18" charset="0"/>
                <a:ea typeface="楷体" pitchFamily="49" charset="-122"/>
                <a:cs typeface="Times New Roman" pitchFamily="18" charset="0"/>
              </a:rPr>
              <a:t>、 </a:t>
            </a:r>
            <a:r>
              <a:rPr lang="en-US" altLang="zh-CN" sz="2500" b="1" dirty="0">
                <a:latin typeface="Times New Roman" pitchFamily="18" charset="0"/>
                <a:ea typeface="楷体" pitchFamily="49" charset="-122"/>
                <a:cs typeface="Times New Roman" pitchFamily="18" charset="0"/>
              </a:rPr>
              <a:t>Case … … of </a:t>
            </a:r>
            <a:r>
              <a:rPr lang="zh-CN" altLang="en-US" sz="2500" b="1" dirty="0">
                <a:latin typeface="Times New Roman" pitchFamily="18" charset="0"/>
                <a:ea typeface="楷体" pitchFamily="49" charset="-122"/>
                <a:cs typeface="Times New Roman" pitchFamily="18" charset="0"/>
              </a:rPr>
              <a:t>。 </a:t>
            </a:r>
          </a:p>
          <a:p>
            <a:pPr lvl="1">
              <a:lnSpc>
                <a:spcPct val="80000"/>
              </a:lnSpc>
            </a:pPr>
            <a:r>
              <a:rPr lang="zh-CN" altLang="en-US" sz="2500" b="1" dirty="0">
                <a:solidFill>
                  <a:srgbClr val="F8F57B"/>
                </a:solidFill>
                <a:latin typeface="Times New Roman" pitchFamily="18" charset="0"/>
                <a:ea typeface="楷体" pitchFamily="49" charset="-122"/>
                <a:cs typeface="Times New Roman" pitchFamily="18" charset="0"/>
              </a:rPr>
              <a:t>操作</a:t>
            </a:r>
            <a:r>
              <a:rPr lang="zh-CN" altLang="en-US" sz="2500" b="1" dirty="0">
                <a:latin typeface="Times New Roman" pitchFamily="18" charset="0"/>
                <a:ea typeface="楷体" pitchFamily="49" charset="-122"/>
                <a:cs typeface="Times New Roman" pitchFamily="18" charset="0"/>
              </a:rPr>
              <a:t>用自然语言表示，描述处理特点，称为“内语法”。</a:t>
            </a:r>
          </a:p>
          <a:p>
            <a:pPr lvl="1">
              <a:lnSpc>
                <a:spcPct val="80000"/>
              </a:lnSpc>
            </a:pPr>
            <a:r>
              <a:rPr lang="zh-CN" altLang="en-US" sz="2500" b="1" dirty="0">
                <a:latin typeface="Times New Roman" pitchFamily="18" charset="0"/>
                <a:ea typeface="楷体" pitchFamily="49" charset="-122"/>
                <a:cs typeface="Times New Roman" pitchFamily="18" charset="0"/>
              </a:rPr>
              <a:t>具有数据说明机制，包括简单的（如纯量和数组）与复杂的（如链表或层次的数据结构）数据说明。</a:t>
            </a:r>
          </a:p>
          <a:p>
            <a:pPr lvl="1">
              <a:lnSpc>
                <a:spcPct val="80000"/>
              </a:lnSpc>
            </a:pPr>
            <a:r>
              <a:rPr lang="zh-CN" altLang="en-US" sz="2500" b="1" dirty="0">
                <a:latin typeface="Times New Roman" pitchFamily="18" charset="0"/>
                <a:ea typeface="楷体" pitchFamily="49" charset="-122"/>
                <a:cs typeface="Times New Roman" pitchFamily="18" charset="0"/>
              </a:rPr>
              <a:t>具有模块定义和调用机制，因此开发人员应根据系统编程所用的语种，说明</a:t>
            </a:r>
            <a:r>
              <a:rPr lang="en-US" altLang="zh-CN" sz="2500" b="1" dirty="0">
                <a:latin typeface="Times New Roman" pitchFamily="18" charset="0"/>
                <a:ea typeface="楷体" pitchFamily="49" charset="-122"/>
                <a:cs typeface="Times New Roman" pitchFamily="18" charset="0"/>
              </a:rPr>
              <a:t>PDL </a:t>
            </a:r>
            <a:r>
              <a:rPr lang="zh-CN" altLang="en-US" sz="2500" b="1" dirty="0">
                <a:latin typeface="Times New Roman" pitchFamily="18" charset="0"/>
                <a:ea typeface="楷体" pitchFamily="49" charset="-122"/>
                <a:cs typeface="Times New Roman" pitchFamily="18" charset="0"/>
              </a:rPr>
              <a:t>表示的有关程序结构。</a:t>
            </a:r>
          </a:p>
        </p:txBody>
      </p:sp>
    </p:spTree>
    <p:extLst>
      <p:ext uri="{BB962C8B-B14F-4D97-AF65-F5344CB8AC3E}">
        <p14:creationId xmlns:p14="http://schemas.microsoft.com/office/powerpoint/2010/main" val="3871717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6275">
                                            <p:txEl>
                                              <p:pRg st="1" end="1"/>
                                            </p:txEl>
                                          </p:spTgt>
                                        </p:tgtEl>
                                        <p:attrNameLst>
                                          <p:attrName>style.visibility</p:attrName>
                                        </p:attrNameLst>
                                      </p:cBhvr>
                                      <p:to>
                                        <p:strVal val="visible"/>
                                      </p:to>
                                    </p:set>
                                    <p:animEffect transition="in" filter="wipe(up)">
                                      <p:cBhvr>
                                        <p:cTn id="7" dur="500"/>
                                        <p:tgtEl>
                                          <p:spTgt spid="566275">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6275">
                                            <p:txEl>
                                              <p:pRg st="2" end="2"/>
                                            </p:txEl>
                                          </p:spTgt>
                                        </p:tgtEl>
                                        <p:attrNameLst>
                                          <p:attrName>style.visibility</p:attrName>
                                        </p:attrNameLst>
                                      </p:cBhvr>
                                      <p:to>
                                        <p:strVal val="visible"/>
                                      </p:to>
                                    </p:set>
                                    <p:animEffect transition="in" filter="wipe(up)">
                                      <p:cBhvr>
                                        <p:cTn id="12" dur="500"/>
                                        <p:tgtEl>
                                          <p:spTgt spid="56627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66275">
                                            <p:txEl>
                                              <p:pRg st="3" end="3"/>
                                            </p:txEl>
                                          </p:spTgt>
                                        </p:tgtEl>
                                        <p:attrNameLst>
                                          <p:attrName>style.visibility</p:attrName>
                                        </p:attrNameLst>
                                      </p:cBhvr>
                                      <p:to>
                                        <p:strVal val="visible"/>
                                      </p:to>
                                    </p:set>
                                    <p:animEffect transition="in" filter="wipe(up)">
                                      <p:cBhvr>
                                        <p:cTn id="17" dur="500"/>
                                        <p:tgtEl>
                                          <p:spTgt spid="56627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66275">
                                            <p:txEl>
                                              <p:pRg st="4" end="4"/>
                                            </p:txEl>
                                          </p:spTgt>
                                        </p:tgtEl>
                                        <p:attrNameLst>
                                          <p:attrName>style.visibility</p:attrName>
                                        </p:attrNameLst>
                                      </p:cBhvr>
                                      <p:to>
                                        <p:strVal val="visible"/>
                                      </p:to>
                                    </p:set>
                                    <p:animEffect transition="in" filter="wipe(up)">
                                      <p:cBhvr>
                                        <p:cTn id="22" dur="500"/>
                                        <p:tgtEl>
                                          <p:spTgt spid="5662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3" name="Rectangle 3"/>
          <p:cNvSpPr>
            <a:spLocks noGrp="1" noChangeArrowheads="1"/>
          </p:cNvSpPr>
          <p:nvPr>
            <p:ph type="body" idx="1"/>
          </p:nvPr>
        </p:nvSpPr>
        <p:spPr>
          <a:xfrm>
            <a:off x="389436" y="1085852"/>
            <a:ext cx="8363938" cy="2746906"/>
          </a:xfrm>
        </p:spPr>
        <p:txBody>
          <a:bodyPr/>
          <a:lstStyle/>
          <a:p>
            <a:r>
              <a:rPr lang="en-US" altLang="zh-CN" sz="2800" b="1" dirty="0">
                <a:latin typeface="Times New Roman" pitchFamily="18" charset="0"/>
                <a:ea typeface="楷体" pitchFamily="49" charset="-122"/>
                <a:cs typeface="Times New Roman" pitchFamily="18" charset="0"/>
              </a:rPr>
              <a:t>PDL </a:t>
            </a:r>
            <a:r>
              <a:rPr lang="zh-CN" altLang="en-US" sz="2800" b="1" dirty="0">
                <a:latin typeface="Times New Roman" pitchFamily="18" charset="0"/>
                <a:ea typeface="楷体" pitchFamily="49" charset="-122"/>
                <a:cs typeface="Times New Roman" pitchFamily="18" charset="0"/>
              </a:rPr>
              <a:t>优点</a:t>
            </a:r>
            <a:endParaRPr lang="en-US" altLang="zh-CN" sz="2800" b="1" dirty="0">
              <a:latin typeface="Times New Roman" pitchFamily="18" charset="0"/>
              <a:ea typeface="楷体" pitchFamily="49" charset="-122"/>
              <a:cs typeface="Times New Roman" pitchFamily="18" charset="0"/>
            </a:endParaRPr>
          </a:p>
          <a:p>
            <a:pPr lvl="1"/>
            <a:r>
              <a:rPr lang="zh-CN" altLang="en-US" sz="2500" b="1" dirty="0">
                <a:latin typeface="Times New Roman" pitchFamily="18" charset="0"/>
                <a:ea typeface="楷体" pitchFamily="49" charset="-122"/>
                <a:cs typeface="Times New Roman" pitchFamily="18" charset="0"/>
              </a:rPr>
              <a:t>提供的机制比图形全面，为保证详细设计与编码的质量创造了有利条件。</a:t>
            </a:r>
          </a:p>
          <a:p>
            <a:pPr lvl="1"/>
            <a:r>
              <a:rPr lang="zh-CN" altLang="en-US" sz="2500" b="1" dirty="0">
                <a:latin typeface="Times New Roman" pitchFamily="18" charset="0"/>
                <a:ea typeface="楷体" pitchFamily="49" charset="-122"/>
                <a:cs typeface="Times New Roman" pitchFamily="18" charset="0"/>
              </a:rPr>
              <a:t>可作为注释嵌入在源程序中一起作为程序的文档，并可同高级程序设计语言一样进行编辑、修改，有利于软件的维护。</a:t>
            </a:r>
          </a:p>
          <a:p>
            <a:pPr lvl="1"/>
            <a:r>
              <a:rPr lang="zh-CN" altLang="en-US" sz="2500" b="1" dirty="0">
                <a:latin typeface="Times New Roman" pitchFamily="18" charset="0"/>
                <a:ea typeface="楷体" pitchFamily="49" charset="-122"/>
                <a:cs typeface="Times New Roman" pitchFamily="18" charset="0"/>
              </a:rPr>
              <a:t>可自动生成程序代码，提高软件生产率。</a:t>
            </a:r>
          </a:p>
        </p:txBody>
      </p:sp>
      <p:sp>
        <p:nvSpPr>
          <p:cNvPr id="5" name="Rectangle 2"/>
          <p:cNvSpPr txBox="1">
            <a:spLocks noChangeArrowheads="1"/>
          </p:cNvSpPr>
          <p:nvPr/>
        </p:nvSpPr>
        <p:spPr>
          <a:xfrm>
            <a:off x="389436" y="171460"/>
            <a:ext cx="8363938" cy="498598"/>
          </a:xfrm>
          <a:prstGeom prst="rect">
            <a:avLst/>
          </a:prstGeom>
        </p:spPr>
        <p:txBody>
          <a:bodyPr vert="horz" wrap="square" lIns="0" tIns="0" rIns="0" bIns="0" rtlCol="0" anchor="t">
            <a:spAutoFit/>
          </a:bodyPr>
          <a:lstStyle/>
          <a:p>
            <a:pPr marL="0" marR="0" lvl="0" indent="0" algn="l" defTabSz="685487" rtl="0" eaLnBrk="1" fontAlgn="auto" latinLnBrk="0" hangingPunct="1">
              <a:lnSpc>
                <a:spcPct val="90000"/>
              </a:lnSpc>
              <a:spcBef>
                <a:spcPct val="0"/>
              </a:spcBef>
              <a:spcAft>
                <a:spcPts val="0"/>
              </a:spcAft>
              <a:buClrTx/>
              <a:buSzTx/>
              <a:buFontTx/>
              <a:buNone/>
              <a:tabLst/>
              <a:defRPr/>
            </a:pPr>
            <a:r>
              <a:rPr kumimoji="0" lang="en-US" altLang="zh-CN" sz="33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Times New Roman" pitchFamily="18" charset="0"/>
                <a:ea typeface="楷体" pitchFamily="49" charset="-122"/>
                <a:cs typeface="Times New Roman" pitchFamily="18" charset="0"/>
              </a:rPr>
              <a:t>5.3.6 </a:t>
            </a:r>
            <a:r>
              <a:rPr kumimoji="0" lang="zh-CN" altLang="en-US" sz="3600" b="1" i="0" u="none" strike="noStrike" kern="1200" cap="none" spc="-75" normalizeH="0" baseline="0" noProof="0">
                <a:ln w="3175">
                  <a:noFill/>
                </a:ln>
                <a:gradFill flip="none" rotWithShape="1">
                  <a:gsLst>
                    <a:gs pos="0">
                      <a:schemeClr val="tx1"/>
                    </a:gs>
                    <a:gs pos="86000">
                      <a:schemeClr val="tx1"/>
                    </a:gs>
                  </a:gsLst>
                  <a:lin ang="5400000" scaled="0"/>
                  <a:tileRect/>
                </a:gradFill>
                <a:effectLst/>
                <a:uLnTx/>
                <a:uFillTx/>
                <a:latin typeface="Times New Roman" pitchFamily="18" charset="0"/>
                <a:ea typeface="楷体" pitchFamily="49" charset="-122"/>
                <a:cs typeface="Times New Roman" pitchFamily="18" charset="0"/>
              </a:rPr>
              <a:t>过程设计语言</a:t>
            </a:r>
            <a:endParaRPr kumimoji="0" lang="zh-CN" altLang="en-US"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spTree>
    <p:extLst>
      <p:ext uri="{BB962C8B-B14F-4D97-AF65-F5344CB8AC3E}">
        <p14:creationId xmlns:p14="http://schemas.microsoft.com/office/powerpoint/2010/main" val="188583779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68323">
                                            <p:txEl>
                                              <p:pRg st="1" end="1"/>
                                            </p:txEl>
                                          </p:spTgt>
                                        </p:tgtEl>
                                        <p:attrNameLst>
                                          <p:attrName>style.visibility</p:attrName>
                                        </p:attrNameLst>
                                      </p:cBhvr>
                                      <p:to>
                                        <p:strVal val="visible"/>
                                      </p:to>
                                    </p:set>
                                    <p:animEffect transition="in" filter="wipe(up)">
                                      <p:cBhvr>
                                        <p:cTn id="7" dur="500"/>
                                        <p:tgtEl>
                                          <p:spTgt spid="56832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68323">
                                            <p:txEl>
                                              <p:pRg st="2" end="2"/>
                                            </p:txEl>
                                          </p:spTgt>
                                        </p:tgtEl>
                                        <p:attrNameLst>
                                          <p:attrName>style.visibility</p:attrName>
                                        </p:attrNameLst>
                                      </p:cBhvr>
                                      <p:to>
                                        <p:strVal val="visible"/>
                                      </p:to>
                                    </p:set>
                                    <p:animEffect transition="in" filter="wipe(up)">
                                      <p:cBhvr>
                                        <p:cTn id="12" dur="500"/>
                                        <p:tgtEl>
                                          <p:spTgt spid="56832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68323">
                                            <p:txEl>
                                              <p:pRg st="3" end="3"/>
                                            </p:txEl>
                                          </p:spTgt>
                                        </p:tgtEl>
                                        <p:attrNameLst>
                                          <p:attrName>style.visibility</p:attrName>
                                        </p:attrNameLst>
                                      </p:cBhvr>
                                      <p:to>
                                        <p:strVal val="visible"/>
                                      </p:to>
                                    </p:set>
                                    <p:animEffect transition="in" filter="wipe(up)">
                                      <p:cBhvr>
                                        <p:cTn id="17" dur="500"/>
                                        <p:tgtEl>
                                          <p:spTgt spid="56832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20986" y="846575"/>
            <a:ext cx="1943606" cy="1910000"/>
            <a:chOff x="708848" y="1820882"/>
            <a:chExt cx="3429000" cy="2791497"/>
          </a:xfrm>
          <a:solidFill>
            <a:srgbClr val="0070C0"/>
          </a:solidFill>
        </p:grpSpPr>
        <p:sp>
          <p:nvSpPr>
            <p:cNvPr id="4"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5"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结构程序设计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6" name="Group 13"/>
          <p:cNvGrpSpPr/>
          <p:nvPr/>
        </p:nvGrpSpPr>
        <p:grpSpPr>
          <a:xfrm>
            <a:off x="3714744" y="846575"/>
            <a:ext cx="1943606" cy="1910000"/>
            <a:chOff x="3503612" y="425134"/>
            <a:chExt cx="3162300" cy="2546666"/>
          </a:xfrm>
        </p:grpSpPr>
        <p:sp>
          <p:nvSpPr>
            <p:cNvPr id="7" name="Rectangle 10"/>
            <p:cNvSpPr/>
            <p:nvPr/>
          </p:nvSpPr>
          <p:spPr bwMode="auto">
            <a:xfrm>
              <a:off x="3503612" y="425134"/>
              <a:ext cx="3162300" cy="2546666"/>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8" name="Content Placeholder 4"/>
            <p:cNvSpPr txBox="1">
              <a:spLocks/>
            </p:cNvSpPr>
            <p:nvPr/>
          </p:nvSpPr>
          <p:spPr>
            <a:xfrm>
              <a:off x="3887877" y="1391858"/>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人机界面设计</a:t>
              </a:r>
              <a:endParaRPr lang="en-US" alt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9" name="Group 14"/>
          <p:cNvGrpSpPr/>
          <p:nvPr/>
        </p:nvGrpSpPr>
        <p:grpSpPr>
          <a:xfrm>
            <a:off x="6628920" y="846576"/>
            <a:ext cx="1943608" cy="1886991"/>
            <a:chOff x="8489660" y="1820883"/>
            <a:chExt cx="3429000" cy="2791498"/>
          </a:xfrm>
          <a:solidFill>
            <a:srgbClr val="0070C0"/>
          </a:solidFill>
        </p:grpSpPr>
        <p:sp>
          <p:nvSpPr>
            <p:cNvPr id="10" name="Rectangle 15"/>
            <p:cNvSpPr/>
            <p:nvPr/>
          </p:nvSpPr>
          <p:spPr bwMode="auto">
            <a:xfrm>
              <a:off x="8489660" y="1820883"/>
              <a:ext cx="3429000" cy="2791498"/>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1" name="Content Placeholder 4"/>
            <p:cNvSpPr txBox="1">
              <a:spLocks/>
            </p:cNvSpPr>
            <p:nvPr/>
          </p:nvSpPr>
          <p:spPr>
            <a:xfrm>
              <a:off x="8718382" y="2692795"/>
              <a:ext cx="2895602" cy="983460"/>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过程设计的工具</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4"/>
          <p:cNvGrpSpPr/>
          <p:nvPr/>
        </p:nvGrpSpPr>
        <p:grpSpPr>
          <a:xfrm>
            <a:off x="3721034" y="2857502"/>
            <a:ext cx="1943606" cy="1910000"/>
            <a:chOff x="708848" y="1820882"/>
            <a:chExt cx="3429000" cy="2791497"/>
          </a:xfrm>
        </p:grpSpPr>
        <p:sp>
          <p:nvSpPr>
            <p:cNvPr id="13"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971135" y="2929973"/>
              <a:ext cx="2895601" cy="97161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程序复杂度衡量</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5" name="Group 14"/>
          <p:cNvGrpSpPr/>
          <p:nvPr/>
        </p:nvGrpSpPr>
        <p:grpSpPr>
          <a:xfrm>
            <a:off x="634418" y="2857502"/>
            <a:ext cx="1943608" cy="1886991"/>
            <a:chOff x="8489660" y="1820883"/>
            <a:chExt cx="3429000" cy="2791498"/>
          </a:xfrm>
        </p:grpSpPr>
        <p:sp>
          <p:nvSpPr>
            <p:cNvPr id="16"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7" name="Content Placeholder 4"/>
            <p:cNvSpPr txBox="1">
              <a:spLocks/>
            </p:cNvSpPr>
            <p:nvPr/>
          </p:nvSpPr>
          <p:spPr>
            <a:xfrm>
              <a:off x="8718382" y="2435268"/>
              <a:ext cx="2895602" cy="147519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2"/>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2"/>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面向数据结构的设计方法</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19724940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
                                        </p:tgtEl>
                                      </p:cBhvr>
                                    </p:animEffect>
                                    <p:animScale>
                                      <p:cBhvr>
                                        <p:cTn id="7" dur="25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172451" y="4644628"/>
            <a:ext cx="576263" cy="357188"/>
          </a:xfrm>
          <a:prstGeom prst="rect">
            <a:avLst/>
          </a:prstGeom>
        </p:spPr>
        <p:txBody>
          <a:bodyPr/>
          <a:lstStyle/>
          <a:p>
            <a:fld id="{253D324B-34F0-4A1B-A2A8-DBCF466998E2}" type="slidenum">
              <a:rPr lang="en-US" altLang="zh-CN"/>
              <a:pPr/>
              <a:t>8</a:t>
            </a:fld>
            <a:r>
              <a:rPr lang="en-US" altLang="zh-CN"/>
              <a:t>   </a:t>
            </a:r>
          </a:p>
        </p:txBody>
      </p:sp>
      <p:sp>
        <p:nvSpPr>
          <p:cNvPr id="512002" name="Rectangle 2"/>
          <p:cNvSpPr>
            <a:spLocks noGrp="1" noChangeArrowheads="1"/>
          </p:cNvSpPr>
          <p:nvPr>
            <p:ph type="title"/>
          </p:nvPr>
        </p:nvSpPr>
        <p:spPr>
          <a:xfrm>
            <a:off x="389436" y="171460"/>
            <a:ext cx="8363938" cy="553998"/>
          </a:xfrm>
        </p:spPr>
        <p:txBody>
          <a:bodyPr/>
          <a:lstStyle/>
          <a:p>
            <a:r>
              <a:rPr lang="en-US" altLang="zh-CN" sz="4000" b="1" dirty="0">
                <a:latin typeface="楷体" pitchFamily="49" charset="-122"/>
                <a:ea typeface="楷体" pitchFamily="49" charset="-122"/>
              </a:rPr>
              <a:t>5.1 </a:t>
            </a:r>
            <a:r>
              <a:rPr lang="zh-CN" altLang="en-US" sz="4000" b="1" dirty="0">
                <a:latin typeface="楷体" pitchFamily="49" charset="-122"/>
                <a:ea typeface="楷体" pitchFamily="49" charset="-122"/>
              </a:rPr>
              <a:t>结构程序设计</a:t>
            </a:r>
            <a:endParaRPr lang="zh-CN" altLang="en-US" sz="4000" dirty="0"/>
          </a:p>
        </p:txBody>
      </p:sp>
      <p:sp>
        <p:nvSpPr>
          <p:cNvPr id="512003" name="Rectangle 3"/>
          <p:cNvSpPr>
            <a:spLocks noGrp="1" noChangeArrowheads="1"/>
          </p:cNvSpPr>
          <p:nvPr>
            <p:ph type="body" idx="1"/>
          </p:nvPr>
        </p:nvSpPr>
        <p:spPr>
          <a:xfrm>
            <a:off x="389436" y="1085852"/>
            <a:ext cx="8363938" cy="3619452"/>
          </a:xfrm>
        </p:spPr>
        <p:txBody>
          <a:bodyPr/>
          <a:lstStyle/>
          <a:p>
            <a:pPr>
              <a:lnSpc>
                <a:spcPct val="90000"/>
              </a:lnSpc>
            </a:pPr>
            <a:r>
              <a:rPr lang="zh-CN" altLang="en-US" sz="2800" b="1" dirty="0">
                <a:latin typeface="Times New Roman" pitchFamily="18" charset="0"/>
                <a:ea typeface="楷体" pitchFamily="49" charset="-122"/>
                <a:cs typeface="Times New Roman" pitchFamily="18" charset="0"/>
              </a:rPr>
              <a:t>主要原则：</a:t>
            </a:r>
            <a:endParaRPr lang="en-US" altLang="zh-CN" sz="2800" b="1" dirty="0">
              <a:latin typeface="Times New Roman" pitchFamily="18" charset="0"/>
              <a:ea typeface="楷体" pitchFamily="49" charset="-122"/>
              <a:cs typeface="Times New Roman" pitchFamily="18" charset="0"/>
            </a:endParaRPr>
          </a:p>
          <a:p>
            <a:pPr lvl="1"/>
            <a:r>
              <a:rPr lang="zh-CN" altLang="en-US" sz="2500" b="1" dirty="0">
                <a:latin typeface="Times New Roman" pitchFamily="18" charset="0"/>
                <a:ea typeface="楷体" pitchFamily="49" charset="-122"/>
                <a:cs typeface="Times New Roman" pitchFamily="18" charset="0"/>
              </a:rPr>
              <a:t>使用语言中的顺序、选择、重复等有限的基本控制结构表示程序逻辑。</a:t>
            </a:r>
          </a:p>
          <a:p>
            <a:pPr lvl="1"/>
            <a:r>
              <a:rPr lang="zh-CN" altLang="en-US" sz="2500" b="1" dirty="0">
                <a:latin typeface="Times New Roman" pitchFamily="18" charset="0"/>
                <a:ea typeface="楷体" pitchFamily="49" charset="-122"/>
                <a:cs typeface="Times New Roman" pitchFamily="18" charset="0"/>
              </a:rPr>
              <a:t>选用的控制结构只准许有一个入口和一个出口。 </a:t>
            </a:r>
          </a:p>
          <a:p>
            <a:pPr lvl="1"/>
            <a:r>
              <a:rPr lang="zh-CN" altLang="en-US" sz="2500" b="1" dirty="0">
                <a:latin typeface="Times New Roman" pitchFamily="18" charset="0"/>
                <a:ea typeface="楷体" pitchFamily="49" charset="-122"/>
                <a:cs typeface="Times New Roman" pitchFamily="18" charset="0"/>
              </a:rPr>
              <a:t>复杂结构应该用基本控制结构进行组合嵌套来实现。 </a:t>
            </a:r>
          </a:p>
          <a:p>
            <a:pPr lvl="1"/>
            <a:r>
              <a:rPr lang="zh-CN" altLang="en-US" sz="2500" b="1" dirty="0">
                <a:latin typeface="Times New Roman" pitchFamily="18" charset="0"/>
                <a:ea typeface="楷体" pitchFamily="49" charset="-122"/>
                <a:cs typeface="Times New Roman" pitchFamily="18" charset="0"/>
              </a:rPr>
              <a:t>严格控制 </a:t>
            </a:r>
            <a:r>
              <a:rPr lang="en-US" altLang="zh-CN" sz="2500" b="1" dirty="0">
                <a:latin typeface="Times New Roman" pitchFamily="18" charset="0"/>
                <a:ea typeface="楷体" pitchFamily="49" charset="-122"/>
                <a:cs typeface="Times New Roman" pitchFamily="18" charset="0"/>
              </a:rPr>
              <a:t>GOTO </a:t>
            </a:r>
            <a:r>
              <a:rPr lang="zh-CN" altLang="en-US" sz="2500" b="1" dirty="0">
                <a:latin typeface="Times New Roman" pitchFamily="18" charset="0"/>
                <a:ea typeface="楷体" pitchFamily="49" charset="-122"/>
                <a:cs typeface="Times New Roman" pitchFamily="18" charset="0"/>
              </a:rPr>
              <a:t>语句，仅在下列情形才可使用：</a:t>
            </a:r>
          </a:p>
          <a:p>
            <a:pPr lvl="2"/>
            <a:r>
              <a:rPr lang="zh-CN" altLang="en-US" sz="2500" b="1" dirty="0">
                <a:latin typeface="Times New Roman" pitchFamily="18" charset="0"/>
                <a:ea typeface="楷体" pitchFamily="49" charset="-122"/>
                <a:cs typeface="Times New Roman" pitchFamily="18" charset="0"/>
              </a:rPr>
              <a:t>用一个非结构化的程序设计语言去实现一个结构化的构造。</a:t>
            </a:r>
          </a:p>
          <a:p>
            <a:pPr lvl="2"/>
            <a:r>
              <a:rPr lang="zh-CN" altLang="en-US" sz="2500" b="1" dirty="0">
                <a:latin typeface="Times New Roman" pitchFamily="18" charset="0"/>
                <a:ea typeface="楷体" pitchFamily="49" charset="-122"/>
                <a:cs typeface="Times New Roman" pitchFamily="18" charset="0"/>
              </a:rPr>
              <a:t> 在某种可以改善而不是损害程序可读性的情况下。</a:t>
            </a:r>
          </a:p>
        </p:txBody>
      </p:sp>
    </p:spTree>
    <p:extLst>
      <p:ext uri="{BB962C8B-B14F-4D97-AF65-F5344CB8AC3E}">
        <p14:creationId xmlns:p14="http://schemas.microsoft.com/office/powerpoint/2010/main" val="7502325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12003">
                                            <p:txEl>
                                              <p:pRg st="1" end="1"/>
                                            </p:txEl>
                                          </p:spTgt>
                                        </p:tgtEl>
                                        <p:attrNameLst>
                                          <p:attrName>style.visibility</p:attrName>
                                        </p:attrNameLst>
                                      </p:cBhvr>
                                      <p:to>
                                        <p:strVal val="visible"/>
                                      </p:to>
                                    </p:set>
                                    <p:animEffect transition="in" filter="wipe(up)">
                                      <p:cBhvr>
                                        <p:cTn id="7" dur="500"/>
                                        <p:tgtEl>
                                          <p:spTgt spid="51200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512003">
                                            <p:txEl>
                                              <p:pRg st="2" end="2"/>
                                            </p:txEl>
                                          </p:spTgt>
                                        </p:tgtEl>
                                        <p:attrNameLst>
                                          <p:attrName>style.visibility</p:attrName>
                                        </p:attrNameLst>
                                      </p:cBhvr>
                                      <p:to>
                                        <p:strVal val="visible"/>
                                      </p:to>
                                    </p:set>
                                    <p:animEffect transition="in" filter="wipe(up)">
                                      <p:cBhvr>
                                        <p:cTn id="12" dur="500"/>
                                        <p:tgtEl>
                                          <p:spTgt spid="51200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2003">
                                            <p:txEl>
                                              <p:pRg st="3" end="3"/>
                                            </p:txEl>
                                          </p:spTgt>
                                        </p:tgtEl>
                                        <p:attrNameLst>
                                          <p:attrName>style.visibility</p:attrName>
                                        </p:attrNameLst>
                                      </p:cBhvr>
                                      <p:to>
                                        <p:strVal val="visible"/>
                                      </p:to>
                                    </p:set>
                                    <p:animEffect transition="in" filter="wipe(up)">
                                      <p:cBhvr>
                                        <p:cTn id="17" dur="500"/>
                                        <p:tgtEl>
                                          <p:spTgt spid="51200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2003">
                                            <p:txEl>
                                              <p:pRg st="4" end="4"/>
                                            </p:txEl>
                                          </p:spTgt>
                                        </p:tgtEl>
                                        <p:attrNameLst>
                                          <p:attrName>style.visibility</p:attrName>
                                        </p:attrNameLst>
                                      </p:cBhvr>
                                      <p:to>
                                        <p:strVal val="visible"/>
                                      </p:to>
                                    </p:set>
                                    <p:animEffect transition="in" filter="wipe(up)">
                                      <p:cBhvr>
                                        <p:cTn id="22" dur="500"/>
                                        <p:tgtEl>
                                          <p:spTgt spid="51200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512003">
                                            <p:txEl>
                                              <p:pRg st="5" end="5"/>
                                            </p:txEl>
                                          </p:spTgt>
                                        </p:tgtEl>
                                        <p:attrNameLst>
                                          <p:attrName>style.visibility</p:attrName>
                                        </p:attrNameLst>
                                      </p:cBhvr>
                                      <p:to>
                                        <p:strVal val="visible"/>
                                      </p:to>
                                    </p:set>
                                    <p:animEffect transition="in" filter="wipe(up)">
                                      <p:cBhvr>
                                        <p:cTn id="27" dur="500"/>
                                        <p:tgtEl>
                                          <p:spTgt spid="512003">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512003">
                                            <p:txEl>
                                              <p:pRg st="6" end="6"/>
                                            </p:txEl>
                                          </p:spTgt>
                                        </p:tgtEl>
                                        <p:attrNameLst>
                                          <p:attrName>style.visibility</p:attrName>
                                        </p:attrNameLst>
                                      </p:cBhvr>
                                      <p:to>
                                        <p:strVal val="visible"/>
                                      </p:to>
                                    </p:set>
                                    <p:animEffect transition="in" filter="wipe(up)">
                                      <p:cBhvr>
                                        <p:cTn id="32" dur="500"/>
                                        <p:tgtEl>
                                          <p:spTgt spid="51200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389436" y="171460"/>
            <a:ext cx="8363938" cy="498598"/>
          </a:xfrm>
          <a:prstGeom prst="rect">
            <a:avLst/>
          </a:prstGeom>
        </p:spPr>
        <p:txBody>
          <a:bodyPr vert="horz" wrap="square" lIns="0" tIns="0" rIns="0" bIns="0" rtlCol="0" anchor="t">
            <a:spAutoFit/>
          </a:bodyPr>
          <a:lstStyle/>
          <a:p>
            <a:pPr>
              <a:lnSpc>
                <a:spcPct val="90000"/>
              </a:lnSpc>
              <a:spcBef>
                <a:spcPct val="0"/>
              </a:spcBef>
              <a:defRPr/>
            </a:pPr>
            <a:r>
              <a:rPr kumimoji="0" lang="en-US" altLang="zh-CN" sz="3300" b="1"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Times New Roman" pitchFamily="18" charset="0"/>
                <a:ea typeface="楷体" pitchFamily="49" charset="-122"/>
                <a:cs typeface="Times New Roman" pitchFamily="18" charset="0"/>
              </a:rPr>
              <a:t>5.3.7 </a:t>
            </a:r>
            <a:r>
              <a:rPr lang="zh-CN" altLang="en-US" sz="3600" b="1" dirty="0">
                <a:gradFill>
                  <a:gsLst>
                    <a:gs pos="0">
                      <a:srgbClr val="FFFFFF"/>
                    </a:gs>
                    <a:gs pos="86000">
                      <a:srgbClr val="FFFFFF"/>
                    </a:gs>
                  </a:gsLst>
                  <a:lin ang="5400000" scaled="0"/>
                </a:gradFill>
                <a:latin typeface="楷体" pitchFamily="49" charset="-122"/>
                <a:ea typeface="楷体" pitchFamily="49" charset="-122"/>
              </a:rPr>
              <a:t>面向数据结构的设计方法</a:t>
            </a:r>
            <a:endParaRPr kumimoji="0" lang="zh-CN" altLang="en-US" sz="3300" b="0" i="0" u="none" strike="noStrike" kern="1200" cap="none" spc="-75" normalizeH="0" baseline="0" noProof="0" dirty="0">
              <a:ln w="3175">
                <a:noFill/>
              </a:ln>
              <a:gradFill flip="none" rotWithShape="1">
                <a:gsLst>
                  <a:gs pos="0">
                    <a:schemeClr val="tx1"/>
                  </a:gs>
                  <a:gs pos="86000">
                    <a:schemeClr val="tx1"/>
                  </a:gs>
                </a:gsLst>
                <a:lin ang="5400000" scaled="0"/>
                <a:tileRect/>
              </a:gradFill>
              <a:effectLst/>
              <a:uLnTx/>
              <a:uFillTx/>
              <a:latin typeface="+mj-lt"/>
              <a:ea typeface="+mn-ea"/>
              <a:cs typeface="Arial" charset="0"/>
            </a:endParaRPr>
          </a:p>
        </p:txBody>
      </p:sp>
      <p:grpSp>
        <p:nvGrpSpPr>
          <p:cNvPr id="6" name="Group 4"/>
          <p:cNvGrpSpPr/>
          <p:nvPr/>
        </p:nvGrpSpPr>
        <p:grpSpPr>
          <a:xfrm>
            <a:off x="1542561" y="915566"/>
            <a:ext cx="1859395" cy="1761355"/>
            <a:chOff x="2436812" y="1600200"/>
            <a:chExt cx="1528828" cy="1650105"/>
          </a:xfrm>
        </p:grpSpPr>
        <p:sp>
          <p:nvSpPr>
            <p:cNvPr id="7" name="Rectangle 5"/>
            <p:cNvSpPr/>
            <p:nvPr/>
          </p:nvSpPr>
          <p:spPr>
            <a:xfrm>
              <a:off x="2436812" y="1600200"/>
              <a:ext cx="1528827" cy="1410300"/>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楷体" pitchFamily="49" charset="-122"/>
                  <a:ea typeface="楷体" pitchFamily="49" charset="-122"/>
                </a:rPr>
                <a:t>面向数据流</a:t>
              </a:r>
              <a:endParaRPr lang="en-US" sz="2800" b="1" dirty="0">
                <a:latin typeface="楷体" pitchFamily="49" charset="-122"/>
                <a:ea typeface="楷体" pitchFamily="49" charset="-122"/>
              </a:endParaRPr>
            </a:p>
          </p:txBody>
        </p:sp>
        <p:sp>
          <p:nvSpPr>
            <p:cNvPr id="9" name="Rectangle 8"/>
            <p:cNvSpPr/>
            <p:nvPr/>
          </p:nvSpPr>
          <p:spPr bwMode="auto">
            <a:xfrm>
              <a:off x="2436813" y="3010783"/>
              <a:ext cx="1528827" cy="239522"/>
            </a:xfrm>
            <a:prstGeom prst="rect">
              <a:avLst/>
            </a:prstGeom>
            <a:solidFill>
              <a:schemeClr val="tx1"/>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68607" tIns="34304" rIns="34304" bIns="68607" numCol="1" spcCol="0" rtlCol="0" fromWordArt="0" anchor="t" anchorCtr="0" forceAA="0" compatLnSpc="1">
              <a:prstTxWarp prst="textNoShape">
                <a:avLst/>
              </a:prstTxWarp>
              <a:noAutofit/>
            </a:bodyPr>
            <a:lstStyle/>
            <a:p>
              <a:pPr fontAlgn="base">
                <a:spcBef>
                  <a:spcPct val="0"/>
                </a:spcBef>
                <a:spcAft>
                  <a:spcPct val="0"/>
                </a:spcAft>
              </a:pPr>
              <a:endParaRPr lang="en-US" sz="800" kern="0" spc="-29" dirty="0">
                <a:gradFill>
                  <a:gsLst>
                    <a:gs pos="0">
                      <a:srgbClr val="FFFFFF"/>
                    </a:gs>
                    <a:gs pos="100000">
                      <a:srgbClr val="FFFFFF"/>
                    </a:gs>
                  </a:gsLst>
                  <a:lin ang="5400000" scaled="0"/>
                </a:gradFill>
                <a:latin typeface="Segoe WP" pitchFamily="34" charset="0"/>
                <a:ea typeface="Segoe UI" pitchFamily="34" charset="0"/>
                <a:cs typeface="Segoe UI" pitchFamily="34" charset="0"/>
              </a:endParaRPr>
            </a:p>
          </p:txBody>
        </p:sp>
      </p:grpSp>
      <p:grpSp>
        <p:nvGrpSpPr>
          <p:cNvPr id="10" name="Group 21"/>
          <p:cNvGrpSpPr/>
          <p:nvPr/>
        </p:nvGrpSpPr>
        <p:grpSpPr>
          <a:xfrm>
            <a:off x="4288400" y="1059582"/>
            <a:ext cx="441469" cy="1574169"/>
            <a:chOff x="6246812" y="2930307"/>
            <a:chExt cx="588472" cy="1378385"/>
          </a:xfrm>
        </p:grpSpPr>
        <p:sp>
          <p:nvSpPr>
            <p:cNvPr id="11" name="Chevron 22"/>
            <p:cNvSpPr/>
            <p:nvPr/>
          </p:nvSpPr>
          <p:spPr bwMode="auto">
            <a:xfrm>
              <a:off x="6367376" y="2930307"/>
              <a:ext cx="348567" cy="1377444"/>
            </a:xfrm>
            <a:prstGeom prst="chevron">
              <a:avLst>
                <a:gd name="adj" fmla="val 78351"/>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409"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2" name="Chevron 23"/>
            <p:cNvSpPr/>
            <p:nvPr/>
          </p:nvSpPr>
          <p:spPr bwMode="auto">
            <a:xfrm>
              <a:off x="6486717" y="2931147"/>
              <a:ext cx="348567" cy="1377444"/>
            </a:xfrm>
            <a:prstGeom prst="chevron">
              <a:avLst>
                <a:gd name="adj" fmla="val 78351"/>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409"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13" name="Chevron 24"/>
            <p:cNvSpPr/>
            <p:nvPr/>
          </p:nvSpPr>
          <p:spPr bwMode="auto">
            <a:xfrm>
              <a:off x="6246812" y="2931248"/>
              <a:ext cx="348567" cy="1377444"/>
            </a:xfrm>
            <a:prstGeom prst="chevron">
              <a:avLst>
                <a:gd name="adj" fmla="val 7835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409"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14" name="Group 4"/>
          <p:cNvGrpSpPr/>
          <p:nvPr/>
        </p:nvGrpSpPr>
        <p:grpSpPr>
          <a:xfrm>
            <a:off x="5659830" y="966526"/>
            <a:ext cx="1859395" cy="1761355"/>
            <a:chOff x="2436812" y="1600200"/>
            <a:chExt cx="1528828" cy="1650105"/>
          </a:xfrm>
        </p:grpSpPr>
        <p:sp>
          <p:nvSpPr>
            <p:cNvPr id="15" name="Rectangle 5"/>
            <p:cNvSpPr/>
            <p:nvPr/>
          </p:nvSpPr>
          <p:spPr>
            <a:xfrm>
              <a:off x="2436812" y="1600200"/>
              <a:ext cx="1528827" cy="1410300"/>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楷体" pitchFamily="49" charset="-122"/>
                  <a:ea typeface="楷体" pitchFamily="49" charset="-122"/>
                </a:rPr>
                <a:t>软件结构</a:t>
              </a:r>
              <a:endParaRPr lang="en-US" sz="2800" b="1" dirty="0">
                <a:latin typeface="楷体" pitchFamily="49" charset="-122"/>
                <a:ea typeface="楷体" pitchFamily="49" charset="-122"/>
              </a:endParaRPr>
            </a:p>
          </p:txBody>
        </p:sp>
        <p:sp>
          <p:nvSpPr>
            <p:cNvPr id="16" name="Rectangle 8"/>
            <p:cNvSpPr/>
            <p:nvPr/>
          </p:nvSpPr>
          <p:spPr bwMode="auto">
            <a:xfrm>
              <a:off x="2436813" y="3010783"/>
              <a:ext cx="1528827" cy="239522"/>
            </a:xfrm>
            <a:prstGeom prst="rect">
              <a:avLst/>
            </a:prstGeom>
            <a:solidFill>
              <a:schemeClr val="tx1"/>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68607" tIns="34304" rIns="34304" bIns="68607" numCol="1" spcCol="0" rtlCol="0" fromWordArt="0" anchor="t" anchorCtr="0" forceAA="0" compatLnSpc="1">
              <a:prstTxWarp prst="textNoShape">
                <a:avLst/>
              </a:prstTxWarp>
              <a:noAutofit/>
            </a:bodyPr>
            <a:lstStyle/>
            <a:p>
              <a:pPr fontAlgn="base">
                <a:spcBef>
                  <a:spcPct val="0"/>
                </a:spcBef>
                <a:spcAft>
                  <a:spcPct val="0"/>
                </a:spcAft>
              </a:pPr>
              <a:endParaRPr lang="en-US" sz="800" kern="0" spc="-29" dirty="0">
                <a:gradFill>
                  <a:gsLst>
                    <a:gs pos="0">
                      <a:srgbClr val="FFFFFF"/>
                    </a:gs>
                    <a:gs pos="100000">
                      <a:srgbClr val="FFFFFF"/>
                    </a:gs>
                  </a:gsLst>
                  <a:lin ang="5400000" scaled="0"/>
                </a:gradFill>
                <a:latin typeface="Segoe WP" pitchFamily="34" charset="0"/>
                <a:ea typeface="Segoe UI" pitchFamily="34" charset="0"/>
                <a:cs typeface="Segoe UI" pitchFamily="34" charset="0"/>
              </a:endParaRPr>
            </a:p>
          </p:txBody>
        </p:sp>
      </p:grpSp>
      <p:grpSp>
        <p:nvGrpSpPr>
          <p:cNvPr id="17" name="Group 4"/>
          <p:cNvGrpSpPr/>
          <p:nvPr/>
        </p:nvGrpSpPr>
        <p:grpSpPr>
          <a:xfrm>
            <a:off x="1542562" y="3003798"/>
            <a:ext cx="1859395" cy="1761355"/>
            <a:chOff x="2436812" y="1600200"/>
            <a:chExt cx="1528828" cy="1650105"/>
          </a:xfrm>
        </p:grpSpPr>
        <p:sp>
          <p:nvSpPr>
            <p:cNvPr id="18" name="Rectangle 5"/>
            <p:cNvSpPr/>
            <p:nvPr/>
          </p:nvSpPr>
          <p:spPr>
            <a:xfrm>
              <a:off x="2436812" y="1600200"/>
              <a:ext cx="1528827" cy="1410300"/>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楷体" pitchFamily="49" charset="-122"/>
                  <a:ea typeface="楷体" pitchFamily="49" charset="-122"/>
                </a:rPr>
                <a:t>面向数据结构</a:t>
              </a:r>
              <a:endParaRPr lang="en-US" sz="2800" b="1" dirty="0">
                <a:latin typeface="楷体" pitchFamily="49" charset="-122"/>
                <a:ea typeface="楷体" pitchFamily="49" charset="-122"/>
              </a:endParaRPr>
            </a:p>
          </p:txBody>
        </p:sp>
        <p:sp>
          <p:nvSpPr>
            <p:cNvPr id="19" name="Rectangle 8"/>
            <p:cNvSpPr/>
            <p:nvPr/>
          </p:nvSpPr>
          <p:spPr bwMode="auto">
            <a:xfrm>
              <a:off x="2436813" y="3010783"/>
              <a:ext cx="1528827" cy="239522"/>
            </a:xfrm>
            <a:prstGeom prst="rect">
              <a:avLst/>
            </a:prstGeom>
            <a:solidFill>
              <a:schemeClr val="tx1"/>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68607" tIns="34304" rIns="34304" bIns="68607" numCol="1" spcCol="0" rtlCol="0" fromWordArt="0" anchor="t" anchorCtr="0" forceAA="0" compatLnSpc="1">
              <a:prstTxWarp prst="textNoShape">
                <a:avLst/>
              </a:prstTxWarp>
              <a:noAutofit/>
            </a:bodyPr>
            <a:lstStyle/>
            <a:p>
              <a:pPr fontAlgn="base">
                <a:spcBef>
                  <a:spcPct val="0"/>
                </a:spcBef>
                <a:spcAft>
                  <a:spcPct val="0"/>
                </a:spcAft>
              </a:pPr>
              <a:endParaRPr lang="en-US" sz="800" kern="0" spc="-29" dirty="0">
                <a:gradFill>
                  <a:gsLst>
                    <a:gs pos="0">
                      <a:srgbClr val="FFFFFF"/>
                    </a:gs>
                    <a:gs pos="100000">
                      <a:srgbClr val="FFFFFF"/>
                    </a:gs>
                  </a:gsLst>
                  <a:lin ang="5400000" scaled="0"/>
                </a:gradFill>
                <a:latin typeface="Segoe WP" pitchFamily="34" charset="0"/>
                <a:ea typeface="Segoe UI" pitchFamily="34" charset="0"/>
                <a:cs typeface="Segoe UI" pitchFamily="34" charset="0"/>
              </a:endParaRPr>
            </a:p>
          </p:txBody>
        </p:sp>
      </p:grpSp>
      <p:grpSp>
        <p:nvGrpSpPr>
          <p:cNvPr id="20" name="Group 21"/>
          <p:cNvGrpSpPr/>
          <p:nvPr/>
        </p:nvGrpSpPr>
        <p:grpSpPr>
          <a:xfrm>
            <a:off x="4288401" y="3147814"/>
            <a:ext cx="441469" cy="1574169"/>
            <a:chOff x="6246812" y="2930307"/>
            <a:chExt cx="588472" cy="1378385"/>
          </a:xfrm>
        </p:grpSpPr>
        <p:sp>
          <p:nvSpPr>
            <p:cNvPr id="21" name="Chevron 22"/>
            <p:cNvSpPr/>
            <p:nvPr/>
          </p:nvSpPr>
          <p:spPr bwMode="auto">
            <a:xfrm>
              <a:off x="6367376" y="2930307"/>
              <a:ext cx="348567" cy="1377444"/>
            </a:xfrm>
            <a:prstGeom prst="chevron">
              <a:avLst>
                <a:gd name="adj" fmla="val 78351"/>
              </a:avLst>
            </a:prstGeom>
            <a:solidFill>
              <a:schemeClr val="tx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409"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 name="Chevron 23"/>
            <p:cNvSpPr/>
            <p:nvPr/>
          </p:nvSpPr>
          <p:spPr bwMode="auto">
            <a:xfrm>
              <a:off x="6486717" y="2931147"/>
              <a:ext cx="348567" cy="1377444"/>
            </a:xfrm>
            <a:prstGeom prst="chevron">
              <a:avLst>
                <a:gd name="adj" fmla="val 78351"/>
              </a:avLst>
            </a:prstGeom>
            <a:solidFill>
              <a:schemeClr val="tx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409"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Chevron 24"/>
            <p:cNvSpPr/>
            <p:nvPr/>
          </p:nvSpPr>
          <p:spPr bwMode="auto">
            <a:xfrm>
              <a:off x="6246812" y="2931248"/>
              <a:ext cx="348567" cy="1377444"/>
            </a:xfrm>
            <a:prstGeom prst="chevron">
              <a:avLst>
                <a:gd name="adj" fmla="val 78351"/>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409" fontAlgn="base">
                <a:spcBef>
                  <a:spcPct val="0"/>
                </a:spcBef>
                <a:spcAft>
                  <a:spcPct val="0"/>
                </a:spcAft>
              </a:pPr>
              <a:endParaRPr lang="en-US"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nvGrpSpPr>
          <p:cNvPr id="24" name="Group 4"/>
          <p:cNvGrpSpPr/>
          <p:nvPr/>
        </p:nvGrpSpPr>
        <p:grpSpPr>
          <a:xfrm>
            <a:off x="5659831" y="3054758"/>
            <a:ext cx="1859395" cy="1761355"/>
            <a:chOff x="2436812" y="1600200"/>
            <a:chExt cx="1528828" cy="1650105"/>
          </a:xfrm>
        </p:grpSpPr>
        <p:sp>
          <p:nvSpPr>
            <p:cNvPr id="25" name="Rectangle 5"/>
            <p:cNvSpPr/>
            <p:nvPr/>
          </p:nvSpPr>
          <p:spPr>
            <a:xfrm>
              <a:off x="2436812" y="1600200"/>
              <a:ext cx="1528827" cy="1410300"/>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dirty="0">
                  <a:latin typeface="楷体" pitchFamily="49" charset="-122"/>
                  <a:ea typeface="楷体" pitchFamily="49" charset="-122"/>
                </a:rPr>
                <a:t>程序处理过程</a:t>
              </a:r>
              <a:endParaRPr lang="en-US" sz="2800" b="1" dirty="0">
                <a:latin typeface="楷体" pitchFamily="49" charset="-122"/>
                <a:ea typeface="楷体" pitchFamily="49" charset="-122"/>
              </a:endParaRPr>
            </a:p>
          </p:txBody>
        </p:sp>
        <p:sp>
          <p:nvSpPr>
            <p:cNvPr id="26" name="Rectangle 8"/>
            <p:cNvSpPr/>
            <p:nvPr/>
          </p:nvSpPr>
          <p:spPr bwMode="auto">
            <a:xfrm>
              <a:off x="2436813" y="3010783"/>
              <a:ext cx="1528827" cy="239522"/>
            </a:xfrm>
            <a:prstGeom prst="rect">
              <a:avLst/>
            </a:prstGeom>
            <a:solidFill>
              <a:schemeClr val="tx1"/>
            </a:solidFill>
            <a:ln w="28575" cap="flat" cmpd="sng" algn="ctr">
              <a:solidFill>
                <a:schemeClr val="tx1"/>
              </a:solidFill>
              <a:prstDash val="solid"/>
              <a:headEnd type="none" w="med" len="med"/>
              <a:tailEnd type="none" w="med" len="med"/>
            </a:ln>
            <a:effectLst/>
          </p:spPr>
          <p:txBody>
            <a:bodyPr rot="0" spcFirstLastPara="0" vertOverflow="overflow" horzOverflow="overflow" vert="horz" wrap="square" lIns="68607" tIns="34304" rIns="34304" bIns="68607" numCol="1" spcCol="0" rtlCol="0" fromWordArt="0" anchor="t" anchorCtr="0" forceAA="0" compatLnSpc="1">
              <a:prstTxWarp prst="textNoShape">
                <a:avLst/>
              </a:prstTxWarp>
              <a:noAutofit/>
            </a:bodyPr>
            <a:lstStyle/>
            <a:p>
              <a:pPr fontAlgn="base">
                <a:spcBef>
                  <a:spcPct val="0"/>
                </a:spcBef>
                <a:spcAft>
                  <a:spcPct val="0"/>
                </a:spcAft>
              </a:pPr>
              <a:endParaRPr lang="en-US" sz="800" kern="0" spc="-29" dirty="0">
                <a:gradFill>
                  <a:gsLst>
                    <a:gs pos="0">
                      <a:srgbClr val="FFFFFF"/>
                    </a:gs>
                    <a:gs pos="100000">
                      <a:srgbClr val="FFFFFF"/>
                    </a:gs>
                  </a:gsLst>
                  <a:lin ang="5400000" scaled="0"/>
                </a:gradFill>
                <a:latin typeface="Segoe WP" pitchFamily="34" charset="0"/>
                <a:ea typeface="Segoe UI" pitchFamily="34" charset="0"/>
                <a:cs typeface="Segoe UI" pitchFamily="34" charset="0"/>
              </a:endParaRPr>
            </a:p>
          </p:txBody>
        </p:sp>
      </p:grpSp>
    </p:spTree>
    <p:extLst>
      <p:ext uri="{BB962C8B-B14F-4D97-AF65-F5344CB8AC3E}">
        <p14:creationId xmlns:p14="http://schemas.microsoft.com/office/powerpoint/2010/main" val="14328738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left)">
                                      <p:cBhvr>
                                        <p:cTn id="12" dur="500"/>
                                        <p:tgtEl>
                                          <p:spTgt spid="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left)">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wipe(left)">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nodeType="click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left)">
                                      <p:cBhvr>
                                        <p:cTn id="27" dur="500"/>
                                        <p:tgtEl>
                                          <p:spTgt spid="20"/>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wipe(left)">
                                      <p:cBhvr>
                                        <p:cTn id="3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 </a:t>
            </a:r>
            <a:r>
              <a:rPr lang="zh-CN" altLang="en-US" sz="3200" b="1" dirty="0">
                <a:gradFill>
                  <a:gsLst>
                    <a:gs pos="0">
                      <a:srgbClr val="FFFFFF"/>
                    </a:gs>
                    <a:gs pos="86000">
                      <a:srgbClr val="FFFFFF"/>
                    </a:gs>
                  </a:gsLst>
                  <a:lin ang="5400000" scaled="0"/>
                </a:gradFill>
                <a:latin typeface="楷体" pitchFamily="49" charset="-122"/>
                <a:ea typeface="楷体" pitchFamily="49" charset="-122"/>
              </a:rPr>
              <a:t>面向数据结构的设计方法</a:t>
            </a:r>
            <a:endParaRPr lang="zh-CN" altLang="en-US" dirty="0"/>
          </a:p>
        </p:txBody>
      </p:sp>
      <p:sp>
        <p:nvSpPr>
          <p:cNvPr id="4" name="Rectangle 35"/>
          <p:cNvSpPr>
            <a:spLocks noChangeArrowheads="1"/>
          </p:cNvSpPr>
          <p:nvPr/>
        </p:nvSpPr>
        <p:spPr bwMode="auto">
          <a:xfrm>
            <a:off x="6172618" y="1102572"/>
            <a:ext cx="2743915" cy="3714750"/>
          </a:xfrm>
          <a:prstGeom prst="rect">
            <a:avLst/>
          </a:prstGeom>
          <a:solidFill>
            <a:schemeClr val="bg1">
              <a:alpha val="10196"/>
            </a:schemeClr>
          </a:solidFill>
          <a:ln w="9525">
            <a:noFill/>
            <a:miter lim="800000"/>
            <a:headEnd/>
            <a:tailEnd/>
          </a:ln>
        </p:spPr>
        <p:txBody>
          <a:bodyPr wrap="none" lIns="68586" tIns="34294" rIns="68586" bIns="34294" anchor="b" anchorCtr="0"/>
          <a:lstStyle/>
          <a:p>
            <a:pPr marL="0" lvl="1"/>
            <a:endParaRPr lang="en-US" altLang="zh-CN" sz="2800" b="1" dirty="0">
              <a:latin typeface="楷体" pitchFamily="49" charset="-122"/>
              <a:ea typeface="楷体" pitchFamily="49" charset="-122"/>
            </a:endParaRPr>
          </a:p>
          <a:p>
            <a:pPr marL="0" lvl="1"/>
            <a:endParaRPr lang="en-US" altLang="zh-CN" sz="2800" b="1" dirty="0">
              <a:latin typeface="楷体" pitchFamily="49" charset="-122"/>
              <a:ea typeface="楷体" pitchFamily="49" charset="-122"/>
            </a:endParaRPr>
          </a:p>
          <a:p>
            <a:pPr marL="0" lvl="1"/>
            <a:endParaRPr lang="en-US" altLang="zh-CN" sz="2800" b="1" dirty="0">
              <a:latin typeface="楷体" pitchFamily="49" charset="-122"/>
              <a:ea typeface="楷体" pitchFamily="49" charset="-122"/>
            </a:endParaRPr>
          </a:p>
          <a:p>
            <a:pPr marL="0" lvl="1"/>
            <a:endParaRPr lang="en-US" altLang="zh-CN" sz="2800" b="1" dirty="0">
              <a:latin typeface="楷体" pitchFamily="49" charset="-122"/>
              <a:ea typeface="楷体" pitchFamily="49" charset="-122"/>
            </a:endParaRPr>
          </a:p>
          <a:p>
            <a:pPr marL="0" lvl="1"/>
            <a:endParaRPr lang="en-US" altLang="zh-CN" sz="2800" b="1" dirty="0">
              <a:latin typeface="楷体" pitchFamily="49" charset="-122"/>
              <a:ea typeface="楷体" pitchFamily="49" charset="-122"/>
            </a:endParaRPr>
          </a:p>
          <a:p>
            <a:pPr marL="0" lvl="1"/>
            <a:endParaRPr lang="en-US" altLang="zh-CN" sz="2800" b="1" dirty="0">
              <a:latin typeface="楷体" pitchFamily="49" charset="-122"/>
              <a:ea typeface="楷体" pitchFamily="49" charset="-122"/>
            </a:endParaRPr>
          </a:p>
          <a:p>
            <a:pPr marL="0" lvl="1"/>
            <a:endParaRPr lang="en-US" altLang="zh-CN" sz="2800" b="1" dirty="0">
              <a:latin typeface="楷体" pitchFamily="49" charset="-122"/>
              <a:ea typeface="楷体" pitchFamily="49" charset="-122"/>
            </a:endParaRPr>
          </a:p>
          <a:p>
            <a:pPr marL="0" lvl="1"/>
            <a:r>
              <a:rPr lang="zh-CN" altLang="en-US" sz="2800" b="1" dirty="0">
                <a:latin typeface="楷体" pitchFamily="49" charset="-122"/>
                <a:ea typeface="楷体" pitchFamily="49" charset="-122"/>
              </a:rPr>
              <a:t>重点不是自顶向</a:t>
            </a:r>
            <a:br>
              <a:rPr lang="en-US" altLang="zh-CN" sz="2800" b="1" dirty="0">
                <a:latin typeface="楷体" pitchFamily="49" charset="-122"/>
                <a:ea typeface="楷体" pitchFamily="49" charset="-122"/>
              </a:rPr>
            </a:br>
            <a:r>
              <a:rPr lang="zh-CN" altLang="en-US" sz="2800" b="1" dirty="0">
                <a:latin typeface="楷体" pitchFamily="49" charset="-122"/>
                <a:ea typeface="楷体" pitchFamily="49" charset="-122"/>
              </a:rPr>
              <a:t>下逐步求精，而</a:t>
            </a:r>
            <a:br>
              <a:rPr lang="en-US" altLang="zh-CN" sz="2800" b="1" dirty="0">
                <a:latin typeface="楷体" pitchFamily="49" charset="-122"/>
                <a:ea typeface="楷体" pitchFamily="49" charset="-122"/>
              </a:rPr>
            </a:br>
            <a:r>
              <a:rPr lang="zh-CN" altLang="en-US" sz="2800" b="1" dirty="0">
                <a:latin typeface="楷体" pitchFamily="49" charset="-122"/>
                <a:ea typeface="楷体" pitchFamily="49" charset="-122"/>
              </a:rPr>
              <a:t>是在数据结构基</a:t>
            </a:r>
            <a:br>
              <a:rPr lang="en-US" altLang="zh-CN" sz="2800" b="1" dirty="0">
                <a:latin typeface="楷体" pitchFamily="49" charset="-122"/>
                <a:ea typeface="楷体" pitchFamily="49" charset="-122"/>
              </a:rPr>
            </a:br>
            <a:r>
              <a:rPr lang="zh-CN" altLang="en-US" sz="2800" b="1" dirty="0">
                <a:latin typeface="楷体" pitchFamily="49" charset="-122"/>
                <a:ea typeface="楷体" pitchFamily="49" charset="-122"/>
              </a:rPr>
              <a:t>础上进行构造；</a:t>
            </a:r>
          </a:p>
          <a:p>
            <a:pPr marL="0" lvl="1"/>
            <a:r>
              <a:rPr lang="zh-CN" altLang="en-US" sz="2800" b="1" dirty="0">
                <a:latin typeface="楷体" pitchFamily="49" charset="-122"/>
                <a:ea typeface="楷体" pitchFamily="49" charset="-122"/>
              </a:rPr>
              <a:t>根据输入</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输出的</a:t>
            </a:r>
            <a:br>
              <a:rPr lang="en-US" altLang="zh-CN" sz="2800" b="1" dirty="0">
                <a:latin typeface="楷体" pitchFamily="49" charset="-122"/>
                <a:ea typeface="楷体" pitchFamily="49" charset="-122"/>
              </a:rPr>
            </a:br>
            <a:r>
              <a:rPr lang="zh-CN" altLang="en-US" sz="2800" b="1" dirty="0">
                <a:latin typeface="楷体" pitchFamily="49" charset="-122"/>
                <a:ea typeface="楷体" pitchFamily="49" charset="-122"/>
              </a:rPr>
              <a:t>数据结构建立程</a:t>
            </a:r>
            <a:br>
              <a:rPr lang="en-US" altLang="zh-CN" sz="2800" b="1" dirty="0">
                <a:latin typeface="楷体" pitchFamily="49" charset="-122"/>
                <a:ea typeface="楷体" pitchFamily="49" charset="-122"/>
              </a:rPr>
            </a:br>
            <a:r>
              <a:rPr lang="zh-CN" altLang="en-US" sz="2800" b="1" dirty="0">
                <a:latin typeface="楷体" pitchFamily="49" charset="-122"/>
                <a:ea typeface="楷体" pitchFamily="49" charset="-122"/>
              </a:rPr>
              <a:t>序结构。</a:t>
            </a:r>
          </a:p>
          <a:p>
            <a:pPr defTabSz="685862" fontAlgn="base">
              <a:spcBef>
                <a:spcPct val="0"/>
              </a:spcBef>
              <a:spcAft>
                <a:spcPct val="0"/>
              </a:spcAft>
            </a:pPr>
            <a:endParaRPr lang="en-US" sz="2800" b="1" dirty="0">
              <a:latin typeface="楷体" pitchFamily="49" charset="-122"/>
              <a:ea typeface="楷体" pitchFamily="49" charset="-122"/>
            </a:endParaRPr>
          </a:p>
        </p:txBody>
      </p:sp>
      <p:sp>
        <p:nvSpPr>
          <p:cNvPr id="5" name="Rectangle 34"/>
          <p:cNvSpPr>
            <a:spLocks noChangeArrowheads="1"/>
          </p:cNvSpPr>
          <p:nvPr/>
        </p:nvSpPr>
        <p:spPr bwMode="auto">
          <a:xfrm>
            <a:off x="3200044" y="1102572"/>
            <a:ext cx="2743915" cy="3714750"/>
          </a:xfrm>
          <a:prstGeom prst="rect">
            <a:avLst/>
          </a:prstGeom>
          <a:solidFill>
            <a:schemeClr val="bg1">
              <a:alpha val="10196"/>
            </a:schemeClr>
          </a:solidFill>
          <a:ln w="9525">
            <a:noFill/>
            <a:miter lim="800000"/>
            <a:headEnd/>
            <a:tailEnd/>
          </a:ln>
        </p:spPr>
        <p:txBody>
          <a:bodyPr wrap="none" lIns="68586" tIns="34294" rIns="68586" bIns="34294" anchor="ctr"/>
          <a:lstStyle/>
          <a:p>
            <a:pPr defTabSz="685862" fontAlgn="base">
              <a:spcBef>
                <a:spcPct val="0"/>
              </a:spcBef>
              <a:spcAft>
                <a:spcPct val="0"/>
              </a:spcAft>
            </a:pPr>
            <a:r>
              <a:rPr lang="zh-CN" altLang="en-US" sz="2800" b="1" dirty="0">
                <a:latin typeface="楷体" pitchFamily="49" charset="-122"/>
                <a:ea typeface="楷体" pitchFamily="49" charset="-122"/>
              </a:rPr>
              <a:t>使程序结构与问</a:t>
            </a:r>
            <a:br>
              <a:rPr lang="en-US" altLang="zh-CN" sz="2800" b="1" dirty="0">
                <a:latin typeface="楷体" pitchFamily="49" charset="-122"/>
                <a:ea typeface="楷体" pitchFamily="49" charset="-122"/>
              </a:rPr>
            </a:br>
            <a:r>
              <a:rPr lang="zh-CN" altLang="en-US" sz="2800" b="1" dirty="0">
                <a:latin typeface="楷体" pitchFamily="49" charset="-122"/>
                <a:ea typeface="楷体" pitchFamily="49" charset="-122"/>
              </a:rPr>
              <a:t>题结构</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数据结</a:t>
            </a:r>
            <a:br>
              <a:rPr lang="en-US" altLang="zh-CN" sz="2800" b="1" dirty="0">
                <a:latin typeface="楷体" pitchFamily="49" charset="-122"/>
                <a:ea typeface="楷体" pitchFamily="49" charset="-122"/>
              </a:rPr>
            </a:br>
            <a:r>
              <a:rPr lang="zh-CN" altLang="en-US" sz="2800" b="1" dirty="0">
                <a:latin typeface="楷体" pitchFamily="49" charset="-122"/>
                <a:ea typeface="楷体" pitchFamily="49" charset="-122"/>
              </a:rPr>
              <a:t>构</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相对应</a:t>
            </a:r>
            <a:endParaRPr lang="en-US" sz="2800" b="1" dirty="0">
              <a:latin typeface="楷体" pitchFamily="49" charset="-122"/>
              <a:ea typeface="楷体" pitchFamily="49" charset="-122"/>
            </a:endParaRPr>
          </a:p>
        </p:txBody>
      </p:sp>
      <p:sp>
        <p:nvSpPr>
          <p:cNvPr id="6" name="Rectangle 33"/>
          <p:cNvSpPr>
            <a:spLocks noChangeArrowheads="1"/>
          </p:cNvSpPr>
          <p:nvPr/>
        </p:nvSpPr>
        <p:spPr bwMode="auto">
          <a:xfrm>
            <a:off x="227470" y="1102572"/>
            <a:ext cx="2743915" cy="3714750"/>
          </a:xfrm>
          <a:prstGeom prst="rect">
            <a:avLst/>
          </a:prstGeom>
          <a:solidFill>
            <a:schemeClr val="bg1">
              <a:alpha val="10196"/>
            </a:schemeClr>
          </a:solidFill>
          <a:ln w="9525">
            <a:noFill/>
            <a:miter lim="800000"/>
            <a:headEnd/>
            <a:tailEnd/>
          </a:ln>
        </p:spPr>
        <p:txBody>
          <a:bodyPr wrap="none" lIns="68586" tIns="34294" rIns="68586" bIns="34294" anchor="ctr"/>
          <a:lstStyle/>
          <a:p>
            <a:pPr defTabSz="685862" fontAlgn="base">
              <a:spcBef>
                <a:spcPct val="0"/>
              </a:spcBef>
              <a:spcAft>
                <a:spcPct val="0"/>
              </a:spcAft>
            </a:pPr>
            <a:r>
              <a:rPr lang="zh-CN" altLang="en-US" sz="2800" b="1" dirty="0">
                <a:latin typeface="楷体" pitchFamily="49" charset="-122"/>
                <a:ea typeface="楷体" pitchFamily="49" charset="-122"/>
              </a:rPr>
              <a:t>获得简单清晰的</a:t>
            </a:r>
            <a:br>
              <a:rPr lang="en-US" altLang="zh-CN" sz="2800" b="1" dirty="0">
                <a:latin typeface="楷体" pitchFamily="49" charset="-122"/>
                <a:ea typeface="楷体" pitchFamily="49" charset="-122"/>
              </a:rPr>
            </a:br>
            <a:r>
              <a:rPr lang="zh-CN" altLang="en-US" sz="2800" b="1" dirty="0">
                <a:latin typeface="楷体" pitchFamily="49" charset="-122"/>
                <a:ea typeface="楷体" pitchFamily="49" charset="-122"/>
              </a:rPr>
              <a:t>设计方案</a:t>
            </a:r>
            <a:endParaRPr lang="en-US" altLang="zh-CN" sz="2800" b="1" dirty="0">
              <a:latin typeface="楷体" pitchFamily="49" charset="-122"/>
              <a:ea typeface="楷体" pitchFamily="49" charset="-122"/>
            </a:endParaRPr>
          </a:p>
          <a:p>
            <a:pPr defTabSz="685862" fontAlgn="base">
              <a:spcBef>
                <a:spcPct val="0"/>
              </a:spcBef>
              <a:spcAft>
                <a:spcPct val="0"/>
              </a:spcAft>
            </a:pPr>
            <a:r>
              <a:rPr lang="zh-CN" altLang="en-US" sz="2800" b="1" dirty="0">
                <a:latin typeface="楷体" pitchFamily="49" charset="-122"/>
                <a:ea typeface="楷体" pitchFamily="49" charset="-122"/>
              </a:rPr>
              <a:t>对程序处理过程</a:t>
            </a:r>
            <a:br>
              <a:rPr lang="en-US" altLang="zh-CN" sz="2800" b="1" dirty="0">
                <a:latin typeface="楷体" pitchFamily="49" charset="-122"/>
                <a:ea typeface="楷体" pitchFamily="49" charset="-122"/>
              </a:rPr>
            </a:br>
            <a:r>
              <a:rPr lang="zh-CN" altLang="en-US" sz="2800" b="1" dirty="0">
                <a:latin typeface="楷体" pitchFamily="49" charset="-122"/>
                <a:ea typeface="楷体" pitchFamily="49" charset="-122"/>
              </a:rPr>
              <a:t>的描述</a:t>
            </a:r>
          </a:p>
        </p:txBody>
      </p:sp>
      <p:sp>
        <p:nvSpPr>
          <p:cNvPr id="7" name="Rectangle 36"/>
          <p:cNvSpPr>
            <a:spLocks noChangeArrowheads="1"/>
          </p:cNvSpPr>
          <p:nvPr/>
        </p:nvSpPr>
        <p:spPr bwMode="auto">
          <a:xfrm>
            <a:off x="3200044" y="914400"/>
            <a:ext cx="2743915" cy="457200"/>
          </a:xfrm>
          <a:prstGeom prst="rect">
            <a:avLst/>
          </a:prstGeom>
          <a:solidFill>
            <a:srgbClr val="002C56">
              <a:alpha val="85097"/>
            </a:srgbClr>
          </a:solidFill>
          <a:ln w="9525">
            <a:noFill/>
            <a:miter lim="800000"/>
            <a:headEnd/>
            <a:tailEnd/>
          </a:ln>
        </p:spPr>
        <p:txBody>
          <a:bodyPr lIns="68586" tIns="34294" rIns="68586" bIns="34294" anchor="ctr"/>
          <a:lstStyle/>
          <a:p>
            <a:pPr algn="ctr" defTabSz="685862" fontAlgn="base">
              <a:spcBef>
                <a:spcPct val="0"/>
              </a:spcBef>
              <a:spcAft>
                <a:spcPct val="0"/>
              </a:spcAft>
            </a:pPr>
            <a:r>
              <a:rPr lang="zh-CN" altLang="en-US" sz="3200" b="1" dirty="0">
                <a:solidFill>
                  <a:srgbClr val="FFFFFF"/>
                </a:solidFill>
                <a:latin typeface="楷体" pitchFamily="49" charset="-122"/>
                <a:ea typeface="楷体" pitchFamily="49" charset="-122"/>
                <a:cs typeface="Segoe UI" pitchFamily="34" charset="0"/>
              </a:rPr>
              <a:t>原则</a:t>
            </a:r>
            <a:endParaRPr lang="en-US" sz="3200" b="1" dirty="0">
              <a:solidFill>
                <a:srgbClr val="FFFFFF"/>
              </a:solidFill>
              <a:latin typeface="楷体" pitchFamily="49" charset="-122"/>
              <a:ea typeface="楷体" pitchFamily="49" charset="-122"/>
              <a:cs typeface="Segoe UI" pitchFamily="34" charset="0"/>
            </a:endParaRPr>
          </a:p>
        </p:txBody>
      </p:sp>
      <p:sp>
        <p:nvSpPr>
          <p:cNvPr id="8" name="Rectangle 37"/>
          <p:cNvSpPr>
            <a:spLocks noChangeArrowheads="1"/>
          </p:cNvSpPr>
          <p:nvPr/>
        </p:nvSpPr>
        <p:spPr bwMode="auto">
          <a:xfrm>
            <a:off x="227470" y="914400"/>
            <a:ext cx="2743915" cy="457200"/>
          </a:xfrm>
          <a:prstGeom prst="rect">
            <a:avLst/>
          </a:prstGeom>
          <a:solidFill>
            <a:srgbClr val="002C56">
              <a:alpha val="85097"/>
            </a:srgbClr>
          </a:solidFill>
          <a:ln w="9525">
            <a:noFill/>
            <a:miter lim="800000"/>
            <a:headEnd/>
            <a:tailEnd/>
          </a:ln>
        </p:spPr>
        <p:txBody>
          <a:bodyPr lIns="68586" tIns="34294" rIns="68586" bIns="34294" anchor="ctr"/>
          <a:lstStyle/>
          <a:p>
            <a:pPr algn="ctr" defTabSz="685862" fontAlgn="base">
              <a:spcBef>
                <a:spcPct val="0"/>
              </a:spcBef>
              <a:spcAft>
                <a:spcPct val="0"/>
              </a:spcAft>
            </a:pPr>
            <a:r>
              <a:rPr lang="zh-CN" altLang="en-US" sz="3200" b="1" dirty="0">
                <a:solidFill>
                  <a:srgbClr val="FFFFFF"/>
                </a:solidFill>
                <a:latin typeface="楷体" pitchFamily="49" charset="-122"/>
                <a:ea typeface="楷体" pitchFamily="49" charset="-122"/>
                <a:cs typeface="Segoe UI" pitchFamily="34" charset="0"/>
              </a:rPr>
              <a:t>目标</a:t>
            </a:r>
            <a:endParaRPr lang="en-US" sz="3200" b="1" dirty="0">
              <a:solidFill>
                <a:srgbClr val="FFFFFF"/>
              </a:solidFill>
              <a:latin typeface="楷体" pitchFamily="49" charset="-122"/>
              <a:ea typeface="楷体" pitchFamily="49" charset="-122"/>
              <a:cs typeface="Segoe UI" pitchFamily="34" charset="0"/>
            </a:endParaRPr>
          </a:p>
        </p:txBody>
      </p:sp>
      <p:sp>
        <p:nvSpPr>
          <p:cNvPr id="9" name="Rectangle 38"/>
          <p:cNvSpPr>
            <a:spLocks noChangeArrowheads="1"/>
          </p:cNvSpPr>
          <p:nvPr/>
        </p:nvSpPr>
        <p:spPr bwMode="auto">
          <a:xfrm>
            <a:off x="6172618" y="914400"/>
            <a:ext cx="2743915" cy="457200"/>
          </a:xfrm>
          <a:prstGeom prst="rect">
            <a:avLst/>
          </a:prstGeom>
          <a:solidFill>
            <a:srgbClr val="002C56">
              <a:alpha val="85097"/>
            </a:srgbClr>
          </a:solidFill>
          <a:ln w="9525">
            <a:noFill/>
            <a:miter lim="800000"/>
            <a:headEnd/>
            <a:tailEnd/>
          </a:ln>
        </p:spPr>
        <p:txBody>
          <a:bodyPr lIns="68586" tIns="34294" rIns="68586" bIns="34294" anchor="ctr"/>
          <a:lstStyle/>
          <a:p>
            <a:pPr algn="ctr" defTabSz="685862" fontAlgn="base">
              <a:spcBef>
                <a:spcPct val="0"/>
              </a:spcBef>
              <a:spcAft>
                <a:spcPct val="0"/>
              </a:spcAft>
            </a:pPr>
            <a:r>
              <a:rPr lang="zh-CN" altLang="en-US" sz="3200" b="1" dirty="0">
                <a:solidFill>
                  <a:srgbClr val="FFFFFF"/>
                </a:solidFill>
                <a:latin typeface="楷体" pitchFamily="49" charset="-122"/>
                <a:ea typeface="楷体" pitchFamily="49" charset="-122"/>
                <a:cs typeface="Segoe UI" pitchFamily="34" charset="0"/>
              </a:rPr>
              <a:t>特点</a:t>
            </a:r>
            <a:endParaRPr lang="en-US" sz="3200" b="1" dirty="0">
              <a:solidFill>
                <a:srgbClr val="FFFFFF"/>
              </a:solidFill>
              <a:latin typeface="楷体" pitchFamily="49" charset="-122"/>
              <a:ea typeface="楷体" pitchFamily="49" charset="-122"/>
              <a:cs typeface="Segoe UI" pitchFamily="34" charset="0"/>
            </a:endParaRPr>
          </a:p>
        </p:txBody>
      </p:sp>
    </p:spTree>
    <p:extLst>
      <p:ext uri="{BB962C8B-B14F-4D97-AF65-F5344CB8AC3E}">
        <p14:creationId xmlns:p14="http://schemas.microsoft.com/office/powerpoint/2010/main" val="40143940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up)">
                                      <p:cBhvr>
                                        <p:cTn id="7" dur="500"/>
                                        <p:tgtEl>
                                          <p:spTgt spid="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up)">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up)">
                                      <p:cBhvr>
                                        <p:cTn id="15" dur="500"/>
                                        <p:tgtEl>
                                          <p:spTgt spid="7"/>
                                        </p:tgtEl>
                                      </p:cBhvr>
                                    </p:animEffect>
                                  </p:childTnLst>
                                </p:cTn>
                              </p:par>
                              <p:par>
                                <p:cTn id="16" presetID="22" presetClass="entr" presetSubtype="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up)">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1"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wipe(up)">
                                      <p:cBhvr>
                                        <p:cTn id="23" dur="500"/>
                                        <p:tgtEl>
                                          <p:spTgt spid="9"/>
                                        </p:tgtEl>
                                      </p:cBhvr>
                                    </p:animEffect>
                                  </p:childTnLst>
                                </p:cTn>
                              </p:par>
                              <p:par>
                                <p:cTn id="24" presetID="22" presetClass="entr" presetSubtype="1" fill="hold" grpId="0" nodeType="with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wipe(up)">
                                      <p:cBhvr>
                                        <p:cTn id="2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21382" y="1608076"/>
            <a:ext cx="3896004" cy="950133"/>
            <a:chOff x="521382" y="1608076"/>
            <a:chExt cx="3896004" cy="950133"/>
          </a:xfrm>
        </p:grpSpPr>
        <p:sp>
          <p:nvSpPr>
            <p:cNvPr id="13" name="Rectangle 58"/>
            <p:cNvSpPr/>
            <p:nvPr/>
          </p:nvSpPr>
          <p:spPr bwMode="auto">
            <a:xfrm>
              <a:off x="521382" y="1608076"/>
              <a:ext cx="3896004" cy="950133"/>
            </a:xfrm>
            <a:prstGeom prst="rect">
              <a:avLst/>
            </a:prstGeom>
            <a:solidFill>
              <a:schemeClr val="bg1">
                <a:lumMod val="75000"/>
                <a:alpha val="75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defRPr/>
              </a:pPr>
              <a:endParaRPr lang="en-US" sz="2800" b="1" kern="0" dirty="0">
                <a:gradFill>
                  <a:gsLst>
                    <a:gs pos="0">
                      <a:srgbClr val="000000"/>
                    </a:gs>
                    <a:gs pos="100000">
                      <a:srgbClr val="000000"/>
                    </a:gs>
                  </a:gsLst>
                  <a:lin ang="5400000" scaled="0"/>
                </a:gradFill>
                <a:latin typeface="Times New Roman" pitchFamily="18" charset="0"/>
                <a:ea typeface="楷体" pitchFamily="49" charset="-122"/>
                <a:cs typeface="Times New Roman" pitchFamily="18" charset="0"/>
              </a:endParaRPr>
            </a:p>
          </p:txBody>
        </p:sp>
        <p:sp>
          <p:nvSpPr>
            <p:cNvPr id="26" name="Text Box 4"/>
            <p:cNvSpPr txBox="1">
              <a:spLocks noChangeArrowheads="1"/>
            </p:cNvSpPr>
            <p:nvPr/>
          </p:nvSpPr>
          <p:spPr bwMode="auto">
            <a:xfrm>
              <a:off x="673552" y="1721286"/>
              <a:ext cx="2551340" cy="732622"/>
            </a:xfrm>
            <a:prstGeom prst="rect">
              <a:avLst/>
            </a:prstGeom>
            <a:noFill/>
            <a:ln w="9525" algn="ctr">
              <a:noFill/>
              <a:miter lim="800000"/>
              <a:headEnd/>
              <a:tailEnd/>
            </a:ln>
            <a:effectLst/>
          </p:spPr>
          <p:txBody>
            <a:bodyPr wrap="square" lIns="69059" tIns="34531" rIns="69059" bIns="34531" anchor="ctr">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114290" indent="-114290" defTabSz="914324" fontAlgn="base">
                <a:lnSpc>
                  <a:spcPct val="90000"/>
                </a:lnSpc>
                <a:buClr>
                  <a:srgbClr val="000000"/>
                </a:buClr>
                <a:buSzPct val="100000"/>
                <a:buFont typeface="Arial" pitchFamily="34" charset="0"/>
                <a:buChar char="•"/>
                <a:defRPr/>
              </a:pPr>
              <a:r>
                <a:rPr lang="en-US" sz="2800" b="1" kern="0" dirty="0">
                  <a:solidFill>
                    <a:srgbClr val="FFFFFF"/>
                  </a:solidFill>
                  <a:latin typeface="Times New Roman" pitchFamily="18" charset="0"/>
                  <a:ea typeface="楷体" pitchFamily="49" charset="-122"/>
                  <a:cs typeface="Times New Roman" pitchFamily="18" charset="0"/>
                </a:rPr>
                <a:t>Jackson</a:t>
              </a:r>
              <a:r>
                <a:rPr lang="zh-CN" altLang="en-US" sz="2800" b="1" kern="0" dirty="0">
                  <a:solidFill>
                    <a:srgbClr val="FFFFFF"/>
                  </a:solidFill>
                  <a:latin typeface="Times New Roman" pitchFamily="18" charset="0"/>
                  <a:ea typeface="楷体" pitchFamily="49" charset="-122"/>
                  <a:cs typeface="Times New Roman" pitchFamily="18" charset="0"/>
                </a:rPr>
                <a:t>图</a:t>
              </a:r>
              <a:endParaRPr lang="en-US" sz="2800" b="1" kern="0" dirty="0">
                <a:solidFill>
                  <a:srgbClr val="FFFFFF"/>
                </a:solidFill>
                <a:latin typeface="Times New Roman" pitchFamily="18" charset="0"/>
                <a:ea typeface="楷体" pitchFamily="49" charset="-122"/>
                <a:cs typeface="Times New Roman" pitchFamily="18" charset="0"/>
              </a:endParaRPr>
            </a:p>
          </p:txBody>
        </p:sp>
      </p:grpSp>
      <p:grpSp>
        <p:nvGrpSpPr>
          <p:cNvPr id="521217" name="组合 521216"/>
          <p:cNvGrpSpPr/>
          <p:nvPr/>
        </p:nvGrpSpPr>
        <p:grpSpPr>
          <a:xfrm>
            <a:off x="4733567" y="1608076"/>
            <a:ext cx="3889054" cy="950133"/>
            <a:chOff x="4733567" y="1608076"/>
            <a:chExt cx="3889054" cy="950133"/>
          </a:xfrm>
        </p:grpSpPr>
        <p:sp>
          <p:nvSpPr>
            <p:cNvPr id="12" name="Rectangle 57"/>
            <p:cNvSpPr/>
            <p:nvPr/>
          </p:nvSpPr>
          <p:spPr bwMode="auto">
            <a:xfrm>
              <a:off x="4733567" y="1608076"/>
              <a:ext cx="3889054" cy="950133"/>
            </a:xfrm>
            <a:prstGeom prst="rect">
              <a:avLst/>
            </a:prstGeom>
            <a:solidFill>
              <a:schemeClr val="bg1">
                <a:lumMod val="75000"/>
                <a:alpha val="75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defRPr/>
              </a:pPr>
              <a:endParaRPr lang="en-US" sz="2800" b="1" kern="0" dirty="0">
                <a:gradFill>
                  <a:gsLst>
                    <a:gs pos="0">
                      <a:srgbClr val="000000"/>
                    </a:gs>
                    <a:gs pos="100000">
                      <a:srgbClr val="000000"/>
                    </a:gs>
                  </a:gsLst>
                  <a:lin ang="5400000" scaled="0"/>
                </a:gradFill>
                <a:latin typeface="Times New Roman" pitchFamily="18" charset="0"/>
                <a:ea typeface="楷体" pitchFamily="49" charset="-122"/>
                <a:cs typeface="Times New Roman" pitchFamily="18" charset="0"/>
              </a:endParaRPr>
            </a:p>
          </p:txBody>
        </p:sp>
        <p:sp>
          <p:nvSpPr>
            <p:cNvPr id="27" name="Text Box 4"/>
            <p:cNvSpPr txBox="1">
              <a:spLocks noChangeArrowheads="1"/>
            </p:cNvSpPr>
            <p:nvPr/>
          </p:nvSpPr>
          <p:spPr bwMode="auto">
            <a:xfrm>
              <a:off x="6373297" y="1749880"/>
              <a:ext cx="1902644" cy="666524"/>
            </a:xfrm>
            <a:prstGeom prst="rect">
              <a:avLst/>
            </a:prstGeom>
            <a:noFill/>
            <a:ln w="9525" algn="ctr">
              <a:noFill/>
              <a:miter lim="800000"/>
              <a:headEnd/>
              <a:tailEnd/>
            </a:ln>
            <a:effectLst/>
          </p:spPr>
          <p:txBody>
            <a:bodyPr wrap="square" lIns="69059" tIns="34531" rIns="69059" bIns="34531" anchor="ctr">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114290" indent="-114290" defTabSz="914324" fontAlgn="base">
                <a:lnSpc>
                  <a:spcPct val="90000"/>
                </a:lnSpc>
                <a:buClr>
                  <a:srgbClr val="000000"/>
                </a:buClr>
                <a:buSzPct val="100000"/>
                <a:buFont typeface="Arial" pitchFamily="34" charset="0"/>
                <a:buChar char="•"/>
                <a:defRPr/>
              </a:pPr>
              <a:r>
                <a:rPr lang="en-US" altLang="zh-CN" sz="2800" b="1" kern="0" dirty="0">
                  <a:solidFill>
                    <a:srgbClr val="FFFFFF"/>
                  </a:solidFill>
                  <a:latin typeface="Times New Roman" pitchFamily="18" charset="0"/>
                  <a:ea typeface="楷体" pitchFamily="49" charset="-122"/>
                  <a:cs typeface="Times New Roman" pitchFamily="18" charset="0"/>
                </a:rPr>
                <a:t>Jackson</a:t>
              </a:r>
              <a:r>
                <a:rPr lang="zh-CN" altLang="en-US" sz="2800" b="1" kern="0" dirty="0">
                  <a:solidFill>
                    <a:srgbClr val="FFFFFF"/>
                  </a:solidFill>
                  <a:latin typeface="Times New Roman" pitchFamily="18" charset="0"/>
                  <a:ea typeface="楷体" pitchFamily="49" charset="-122"/>
                  <a:cs typeface="Times New Roman" pitchFamily="18" charset="0"/>
                </a:rPr>
                <a:t>方法案例</a:t>
              </a:r>
              <a:endParaRPr lang="en-US" sz="2800" b="1" kern="0" dirty="0">
                <a:solidFill>
                  <a:srgbClr val="FFFFFF"/>
                </a:solidFill>
                <a:latin typeface="Times New Roman" pitchFamily="18" charset="0"/>
                <a:ea typeface="楷体" pitchFamily="49" charset="-122"/>
                <a:cs typeface="Times New Roman" pitchFamily="18" charset="0"/>
              </a:endParaRPr>
            </a:p>
          </p:txBody>
        </p:sp>
      </p:grpSp>
      <p:grpSp>
        <p:nvGrpSpPr>
          <p:cNvPr id="521216" name="组合 521215"/>
          <p:cNvGrpSpPr/>
          <p:nvPr/>
        </p:nvGrpSpPr>
        <p:grpSpPr>
          <a:xfrm>
            <a:off x="4733567" y="2597655"/>
            <a:ext cx="3889054" cy="991621"/>
            <a:chOff x="4733567" y="2597655"/>
            <a:chExt cx="3889054" cy="991621"/>
          </a:xfrm>
        </p:grpSpPr>
        <p:sp>
          <p:nvSpPr>
            <p:cNvPr id="14" name="Rectangle 59"/>
            <p:cNvSpPr/>
            <p:nvPr/>
          </p:nvSpPr>
          <p:spPr bwMode="auto">
            <a:xfrm>
              <a:off x="4733567" y="2597655"/>
              <a:ext cx="3889054" cy="991621"/>
            </a:xfrm>
            <a:prstGeom prst="rect">
              <a:avLst/>
            </a:prstGeom>
            <a:solidFill>
              <a:schemeClr val="bg1">
                <a:lumMod val="75000"/>
                <a:alpha val="75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defRPr/>
              </a:pPr>
              <a:endParaRPr lang="en-US" sz="2800" b="1" kern="0" dirty="0">
                <a:gradFill>
                  <a:gsLst>
                    <a:gs pos="0">
                      <a:srgbClr val="000000"/>
                    </a:gs>
                    <a:gs pos="100000">
                      <a:srgbClr val="000000"/>
                    </a:gs>
                  </a:gsLst>
                  <a:lin ang="5400000" scaled="0"/>
                </a:gradFill>
                <a:latin typeface="Times New Roman" pitchFamily="18" charset="0"/>
                <a:ea typeface="楷体" pitchFamily="49" charset="-122"/>
                <a:cs typeface="Times New Roman" pitchFamily="18" charset="0"/>
              </a:endParaRPr>
            </a:p>
          </p:txBody>
        </p:sp>
        <p:sp>
          <p:nvSpPr>
            <p:cNvPr id="28" name="Text Box 4"/>
            <p:cNvSpPr txBox="1">
              <a:spLocks noChangeArrowheads="1"/>
            </p:cNvSpPr>
            <p:nvPr/>
          </p:nvSpPr>
          <p:spPr bwMode="auto">
            <a:xfrm>
              <a:off x="6387391" y="2682314"/>
              <a:ext cx="1927849" cy="672435"/>
            </a:xfrm>
            <a:prstGeom prst="rect">
              <a:avLst/>
            </a:prstGeom>
            <a:noFill/>
            <a:ln w="9525" algn="ctr">
              <a:noFill/>
              <a:miter lim="800000"/>
              <a:headEnd/>
              <a:tailEnd/>
            </a:ln>
            <a:effectLst/>
          </p:spPr>
          <p:txBody>
            <a:bodyPr wrap="square" lIns="69059" tIns="34531" rIns="69059" bIns="34531" anchor="ctr">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114290" indent="-114290" defTabSz="914324" fontAlgn="base">
                <a:lnSpc>
                  <a:spcPct val="90000"/>
                </a:lnSpc>
                <a:buClr>
                  <a:srgbClr val="000000"/>
                </a:buClr>
                <a:buSzPct val="100000"/>
                <a:buFont typeface="Arial" pitchFamily="34" charset="0"/>
                <a:buChar char="•"/>
                <a:defRPr/>
              </a:pPr>
              <a:r>
                <a:rPr lang="en-US" altLang="zh-CN" sz="2800" b="1" kern="0" dirty="0">
                  <a:solidFill>
                    <a:srgbClr val="FFFFFF"/>
                  </a:solidFill>
                  <a:latin typeface="Times New Roman" pitchFamily="18" charset="0"/>
                  <a:ea typeface="楷体" pitchFamily="49" charset="-122"/>
                  <a:cs typeface="Times New Roman" pitchFamily="18" charset="0"/>
                </a:rPr>
                <a:t>Jackson</a:t>
              </a:r>
              <a:r>
                <a:rPr lang="zh-CN" altLang="en-US" sz="2800" b="1" kern="0" dirty="0">
                  <a:solidFill>
                    <a:srgbClr val="FFFFFF"/>
                  </a:solidFill>
                  <a:latin typeface="Times New Roman" pitchFamily="18" charset="0"/>
                  <a:ea typeface="楷体" pitchFamily="49" charset="-122"/>
                  <a:cs typeface="Times New Roman" pitchFamily="18" charset="0"/>
                </a:rPr>
                <a:t>方法</a:t>
              </a:r>
              <a:endParaRPr lang="en-US" sz="2800" b="1" kern="0" dirty="0">
                <a:solidFill>
                  <a:srgbClr val="FFFFFF"/>
                </a:solidFill>
                <a:latin typeface="Times New Roman" pitchFamily="18" charset="0"/>
                <a:ea typeface="楷体" pitchFamily="49" charset="-122"/>
                <a:cs typeface="Times New Roman" pitchFamily="18" charset="0"/>
              </a:endParaRPr>
            </a:p>
          </p:txBody>
        </p:sp>
      </p:grpSp>
      <p:grpSp>
        <p:nvGrpSpPr>
          <p:cNvPr id="31" name="组合 30"/>
          <p:cNvGrpSpPr/>
          <p:nvPr/>
        </p:nvGrpSpPr>
        <p:grpSpPr>
          <a:xfrm>
            <a:off x="521382" y="2597654"/>
            <a:ext cx="3896004" cy="991620"/>
            <a:chOff x="521382" y="2597654"/>
            <a:chExt cx="3896004" cy="991620"/>
          </a:xfrm>
        </p:grpSpPr>
        <p:sp>
          <p:nvSpPr>
            <p:cNvPr id="15" name="Rectangle 60"/>
            <p:cNvSpPr/>
            <p:nvPr/>
          </p:nvSpPr>
          <p:spPr bwMode="auto">
            <a:xfrm>
              <a:off x="521382" y="2597654"/>
              <a:ext cx="3896004" cy="991620"/>
            </a:xfrm>
            <a:prstGeom prst="rect">
              <a:avLst/>
            </a:prstGeom>
            <a:solidFill>
              <a:schemeClr val="bg1">
                <a:lumMod val="75000"/>
                <a:alpha val="75000"/>
              </a:schemeClr>
            </a:solidFill>
            <a:ln>
              <a:noFill/>
              <a:headEnd type="none" w="med" len="med"/>
              <a:tailEnd type="none" w="med" len="med"/>
            </a:ln>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defRPr/>
              </a:pPr>
              <a:endParaRPr lang="en-US" sz="2800" b="1" kern="0" dirty="0">
                <a:gradFill>
                  <a:gsLst>
                    <a:gs pos="0">
                      <a:srgbClr val="000000"/>
                    </a:gs>
                    <a:gs pos="100000">
                      <a:srgbClr val="000000"/>
                    </a:gs>
                  </a:gsLst>
                  <a:lin ang="5400000" scaled="0"/>
                </a:gradFill>
                <a:latin typeface="Times New Roman" pitchFamily="18" charset="0"/>
                <a:ea typeface="楷体" pitchFamily="49" charset="-122"/>
                <a:cs typeface="Times New Roman" pitchFamily="18" charset="0"/>
              </a:endParaRPr>
            </a:p>
          </p:txBody>
        </p:sp>
        <p:sp>
          <p:nvSpPr>
            <p:cNvPr id="29" name="Text Box 4"/>
            <p:cNvSpPr txBox="1">
              <a:spLocks noChangeArrowheads="1"/>
            </p:cNvSpPr>
            <p:nvPr/>
          </p:nvSpPr>
          <p:spPr bwMode="auto">
            <a:xfrm>
              <a:off x="673552" y="2686191"/>
              <a:ext cx="1903187" cy="668560"/>
            </a:xfrm>
            <a:prstGeom prst="rect">
              <a:avLst/>
            </a:prstGeom>
            <a:noFill/>
            <a:ln w="9525" algn="ctr">
              <a:noFill/>
              <a:miter lim="800000"/>
              <a:headEnd/>
              <a:tailEnd/>
            </a:ln>
            <a:effectLst/>
          </p:spPr>
          <p:txBody>
            <a:bodyPr wrap="square" lIns="69059" tIns="34531" rIns="69059" bIns="34531" anchor="ctr">
              <a:noAutofit/>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marL="114290" indent="-114290" defTabSz="914324" fontAlgn="base">
                <a:lnSpc>
                  <a:spcPct val="90000"/>
                </a:lnSpc>
                <a:buClr>
                  <a:srgbClr val="000000"/>
                </a:buClr>
                <a:buSzPct val="100000"/>
                <a:buFont typeface="Arial" pitchFamily="34" charset="0"/>
                <a:buChar char="•"/>
                <a:defRPr/>
              </a:pPr>
              <a:r>
                <a:rPr lang="zh-CN" altLang="en-US" sz="2800" b="1" kern="0" dirty="0">
                  <a:solidFill>
                    <a:srgbClr val="FFFFFF"/>
                  </a:solidFill>
                  <a:latin typeface="Times New Roman" pitchFamily="18" charset="0"/>
                  <a:ea typeface="楷体" pitchFamily="49" charset="-122"/>
                  <a:cs typeface="Times New Roman" pitchFamily="18" charset="0"/>
                </a:rPr>
                <a:t>改进的</a:t>
              </a:r>
              <a:r>
                <a:rPr lang="en-US" altLang="zh-CN" sz="2800" b="1" kern="0" dirty="0">
                  <a:solidFill>
                    <a:srgbClr val="FFFFFF"/>
                  </a:solidFill>
                  <a:latin typeface="Times New Roman" pitchFamily="18" charset="0"/>
                  <a:ea typeface="楷体" pitchFamily="49" charset="-122"/>
                  <a:cs typeface="Times New Roman" pitchFamily="18" charset="0"/>
                </a:rPr>
                <a:t>Jackson</a:t>
              </a:r>
              <a:r>
                <a:rPr lang="zh-CN" altLang="en-US" sz="2800" b="1" kern="0" dirty="0">
                  <a:solidFill>
                    <a:srgbClr val="FFFFFF"/>
                  </a:solidFill>
                  <a:latin typeface="Times New Roman" pitchFamily="18" charset="0"/>
                  <a:ea typeface="楷体" pitchFamily="49" charset="-122"/>
                  <a:cs typeface="Times New Roman" pitchFamily="18" charset="0"/>
                </a:rPr>
                <a:t>图</a:t>
              </a:r>
              <a:endParaRPr lang="en-US" sz="2800" b="1" kern="0" dirty="0">
                <a:solidFill>
                  <a:srgbClr val="FFFFFF"/>
                </a:solidFill>
                <a:latin typeface="Times New Roman" pitchFamily="18" charset="0"/>
                <a:ea typeface="楷体" pitchFamily="49" charset="-122"/>
                <a:cs typeface="Times New Roman" pitchFamily="18" charset="0"/>
              </a:endParaRPr>
            </a:p>
          </p:txBody>
        </p:sp>
      </p:grpSp>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 </a:t>
            </a:r>
            <a:r>
              <a:rPr lang="zh-CN" altLang="en-US" sz="3200" b="1" dirty="0">
                <a:gradFill>
                  <a:gsLst>
                    <a:gs pos="0">
                      <a:srgbClr val="FFFFFF"/>
                    </a:gs>
                    <a:gs pos="86000">
                      <a:srgbClr val="FFFFFF"/>
                    </a:gs>
                  </a:gsLst>
                  <a:lin ang="5400000" scaled="0"/>
                </a:gradFill>
                <a:latin typeface="楷体" pitchFamily="49" charset="-122"/>
                <a:ea typeface="楷体" pitchFamily="49" charset="-122"/>
              </a:rPr>
              <a:t>面向数据结构的设计方法</a:t>
            </a:r>
            <a:endParaRPr lang="zh-CN" altLang="en-US" dirty="0"/>
          </a:p>
        </p:txBody>
      </p:sp>
      <p:grpSp>
        <p:nvGrpSpPr>
          <p:cNvPr id="2" name="组合 1"/>
          <p:cNvGrpSpPr/>
          <p:nvPr/>
        </p:nvGrpSpPr>
        <p:grpSpPr>
          <a:xfrm>
            <a:off x="2896818" y="992097"/>
            <a:ext cx="3446832" cy="3448356"/>
            <a:chOff x="2896818" y="992097"/>
            <a:chExt cx="3446832" cy="3448356"/>
          </a:xfrm>
        </p:grpSpPr>
        <p:sp>
          <p:nvSpPr>
            <p:cNvPr id="10" name="Freeform 6"/>
            <p:cNvSpPr>
              <a:spLocks/>
            </p:cNvSpPr>
            <p:nvPr/>
          </p:nvSpPr>
          <p:spPr bwMode="auto">
            <a:xfrm>
              <a:off x="2896818" y="992097"/>
              <a:ext cx="3446832" cy="3448356"/>
            </a:xfrm>
            <a:custGeom>
              <a:avLst/>
              <a:gdLst>
                <a:gd name="T0" fmla="*/ 889 w 956"/>
                <a:gd name="T1" fmla="*/ 357 h 956"/>
                <a:gd name="T2" fmla="*/ 599 w 956"/>
                <a:gd name="T3" fmla="*/ 889 h 956"/>
                <a:gd name="T4" fmla="*/ 67 w 956"/>
                <a:gd name="T5" fmla="*/ 599 h 956"/>
                <a:gd name="T6" fmla="*/ 357 w 956"/>
                <a:gd name="T7" fmla="*/ 67 h 956"/>
                <a:gd name="T8" fmla="*/ 889 w 956"/>
                <a:gd name="T9" fmla="*/ 357 h 956"/>
              </a:gdLst>
              <a:ahLst/>
              <a:cxnLst>
                <a:cxn ang="0">
                  <a:pos x="T0" y="T1"/>
                </a:cxn>
                <a:cxn ang="0">
                  <a:pos x="T2" y="T3"/>
                </a:cxn>
                <a:cxn ang="0">
                  <a:pos x="T4" y="T5"/>
                </a:cxn>
                <a:cxn ang="0">
                  <a:pos x="T6" y="T7"/>
                </a:cxn>
                <a:cxn ang="0">
                  <a:pos x="T8" y="T9"/>
                </a:cxn>
              </a:cxnLst>
              <a:rect l="0" t="0" r="r" b="b"/>
              <a:pathLst>
                <a:path w="956" h="956">
                  <a:moveTo>
                    <a:pt x="889" y="357"/>
                  </a:moveTo>
                  <a:cubicBezTo>
                    <a:pt x="956" y="584"/>
                    <a:pt x="826" y="822"/>
                    <a:pt x="599" y="889"/>
                  </a:cubicBezTo>
                  <a:cubicBezTo>
                    <a:pt x="372" y="956"/>
                    <a:pt x="134" y="826"/>
                    <a:pt x="67" y="599"/>
                  </a:cubicBezTo>
                  <a:cubicBezTo>
                    <a:pt x="0" y="372"/>
                    <a:pt x="130" y="134"/>
                    <a:pt x="357" y="67"/>
                  </a:cubicBezTo>
                  <a:cubicBezTo>
                    <a:pt x="584" y="0"/>
                    <a:pt x="822" y="130"/>
                    <a:pt x="889" y="357"/>
                  </a:cubicBezTo>
                  <a:close/>
                </a:path>
              </a:pathLst>
            </a:custGeom>
            <a:solidFill>
              <a:schemeClr val="bg1">
                <a:alpha val="65000"/>
              </a:schemeClr>
            </a:solidFill>
            <a:ln>
              <a:noFill/>
            </a:ln>
          </p:spPr>
          <p:txBody>
            <a:bodyPr vert="horz" wrap="square" lIns="91432" tIns="45716" rIns="91432" bIns="45716" numCol="1" anchor="t" anchorCtr="0" compatLnSpc="1">
              <a:prstTxWarp prst="textNoShape">
                <a:avLst/>
              </a:prstTxWarp>
            </a:bodyPr>
            <a:lstStyle/>
            <a:p>
              <a:endParaRPr lang="en-US"/>
            </a:p>
          </p:txBody>
        </p:sp>
        <p:sp>
          <p:nvSpPr>
            <p:cNvPr id="16" name="Pie 61"/>
            <p:cNvSpPr/>
            <p:nvPr/>
          </p:nvSpPr>
          <p:spPr>
            <a:xfrm>
              <a:off x="3343132" y="1340821"/>
              <a:ext cx="1225441" cy="1225441"/>
            </a:xfrm>
            <a:prstGeom prst="pieWedge">
              <a:avLst/>
            </a:prstGeom>
            <a:solidFill>
              <a:srgbClr val="DFB003"/>
            </a:solidFill>
            <a:ln w="6350">
              <a:solidFill>
                <a:srgbClr val="000000">
                  <a:alpha val="31000"/>
                </a:srgbClr>
              </a:solidFill>
              <a:round/>
              <a:headEnd/>
              <a:tailEnd/>
            </a:ln>
          </p:spPr>
          <p:txBody>
            <a:bodyPr lIns="68586" tIns="34294" rIns="68586" bIns="34294"/>
            <a:lstStyle/>
            <a:p>
              <a:pPr defTabSz="685862">
                <a:defRPr/>
              </a:pPr>
              <a:endParaRPr lang="en-US" sz="2800" b="1" kern="0">
                <a:solidFill>
                  <a:sysClr val="windowText" lastClr="000000"/>
                </a:solidFill>
                <a:latin typeface="Times New Roman" pitchFamily="18" charset="0"/>
                <a:ea typeface="楷体" pitchFamily="49" charset="-122"/>
                <a:cs typeface="Times New Roman" pitchFamily="18" charset="0"/>
              </a:endParaRPr>
            </a:p>
          </p:txBody>
        </p:sp>
        <p:sp>
          <p:nvSpPr>
            <p:cNvPr id="17" name="Pie 62"/>
            <p:cNvSpPr/>
            <p:nvPr/>
          </p:nvSpPr>
          <p:spPr>
            <a:xfrm rot="5400000">
              <a:off x="4587078" y="1340820"/>
              <a:ext cx="1225441" cy="1225441"/>
            </a:xfrm>
            <a:prstGeom prst="pieWedge">
              <a:avLst/>
            </a:prstGeom>
            <a:solidFill>
              <a:srgbClr val="006A8C"/>
            </a:solidFill>
            <a:ln w="6350" cap="flat">
              <a:solidFill>
                <a:srgbClr val="000000">
                  <a:alpha val="31000"/>
                </a:srgbClr>
              </a:solidFill>
              <a:prstDash val="solid"/>
              <a:miter lim="800000"/>
              <a:headEnd/>
              <a:tailEnd/>
            </a:ln>
          </p:spPr>
          <p:txBody>
            <a:bodyPr lIns="68586" tIns="34294" rIns="68586" bIns="34294"/>
            <a:lstStyle/>
            <a:p>
              <a:pPr defTabSz="685862">
                <a:defRPr/>
              </a:pPr>
              <a:endParaRPr lang="en-US" sz="2800" b="1" kern="0">
                <a:solidFill>
                  <a:sysClr val="windowText" lastClr="000000"/>
                </a:solidFill>
                <a:latin typeface="Times New Roman" pitchFamily="18" charset="0"/>
                <a:ea typeface="楷体" pitchFamily="49" charset="-122"/>
                <a:cs typeface="Times New Roman" pitchFamily="18" charset="0"/>
              </a:endParaRPr>
            </a:p>
          </p:txBody>
        </p:sp>
        <p:sp>
          <p:nvSpPr>
            <p:cNvPr id="18" name="Pie 67"/>
            <p:cNvSpPr/>
            <p:nvPr/>
          </p:nvSpPr>
          <p:spPr>
            <a:xfrm rot="10800000">
              <a:off x="4587076" y="2588131"/>
              <a:ext cx="1225441" cy="1225441"/>
            </a:xfrm>
            <a:prstGeom prst="pieWedge">
              <a:avLst/>
            </a:prstGeom>
            <a:solidFill>
              <a:srgbClr val="AA4B5C"/>
            </a:solidFill>
            <a:ln w="6350" cap="flat">
              <a:solidFill>
                <a:srgbClr val="000000">
                  <a:alpha val="31000"/>
                </a:srgbClr>
              </a:solidFill>
              <a:prstDash val="solid"/>
              <a:miter lim="800000"/>
              <a:headEnd/>
              <a:tailEnd/>
            </a:ln>
          </p:spPr>
          <p:txBody>
            <a:bodyPr lIns="68586" tIns="34294" rIns="68586" bIns="34294"/>
            <a:lstStyle/>
            <a:p>
              <a:pPr defTabSz="685862">
                <a:defRPr/>
              </a:pPr>
              <a:endParaRPr lang="en-US" sz="2800" b="1" kern="0">
                <a:solidFill>
                  <a:sysClr val="windowText" lastClr="000000"/>
                </a:solidFill>
                <a:latin typeface="Times New Roman" pitchFamily="18" charset="0"/>
                <a:ea typeface="楷体" pitchFamily="49" charset="-122"/>
                <a:cs typeface="Times New Roman" pitchFamily="18" charset="0"/>
              </a:endParaRPr>
            </a:p>
          </p:txBody>
        </p:sp>
        <p:sp>
          <p:nvSpPr>
            <p:cNvPr id="19" name="Pie 69"/>
            <p:cNvSpPr/>
            <p:nvPr/>
          </p:nvSpPr>
          <p:spPr>
            <a:xfrm rot="16200000">
              <a:off x="3343133" y="2588130"/>
              <a:ext cx="1225441" cy="1225441"/>
            </a:xfrm>
            <a:prstGeom prst="pieWedge">
              <a:avLst/>
            </a:prstGeom>
            <a:solidFill>
              <a:srgbClr val="A0CD4F"/>
            </a:solidFill>
            <a:ln w="6350">
              <a:solidFill>
                <a:srgbClr val="000000">
                  <a:alpha val="31000"/>
                </a:srgbClr>
              </a:solidFill>
              <a:round/>
              <a:headEnd/>
              <a:tailEnd/>
            </a:ln>
          </p:spPr>
          <p:txBody>
            <a:bodyPr lIns="68586" tIns="34294" rIns="68586" bIns="34294"/>
            <a:lstStyle/>
            <a:p>
              <a:pPr defTabSz="685862">
                <a:defRPr/>
              </a:pPr>
              <a:endParaRPr lang="en-US" sz="2800" b="1" kern="0">
                <a:solidFill>
                  <a:sysClr val="windowText" lastClr="000000"/>
                </a:solidFill>
                <a:latin typeface="Times New Roman" pitchFamily="18" charset="0"/>
                <a:ea typeface="楷体" pitchFamily="49" charset="-122"/>
                <a:cs typeface="Times New Roman" pitchFamily="18" charset="0"/>
              </a:endParaRPr>
            </a:p>
          </p:txBody>
        </p:sp>
        <p:sp>
          <p:nvSpPr>
            <p:cNvPr id="24" name="Freeform 76"/>
            <p:cNvSpPr>
              <a:spLocks/>
            </p:cNvSpPr>
            <p:nvPr/>
          </p:nvSpPr>
          <p:spPr bwMode="auto">
            <a:xfrm>
              <a:off x="4140723" y="2145382"/>
              <a:ext cx="874203" cy="873150"/>
            </a:xfrm>
            <a:custGeom>
              <a:avLst/>
              <a:gdLst>
                <a:gd name="T0" fmla="*/ 327 w 352"/>
                <a:gd name="T1" fmla="*/ 131 h 352"/>
                <a:gd name="T2" fmla="*/ 221 w 352"/>
                <a:gd name="T3" fmla="*/ 327 h 352"/>
                <a:gd name="T4" fmla="*/ 25 w 352"/>
                <a:gd name="T5" fmla="*/ 221 h 352"/>
                <a:gd name="T6" fmla="*/ 131 w 352"/>
                <a:gd name="T7" fmla="*/ 25 h 352"/>
                <a:gd name="T8" fmla="*/ 327 w 352"/>
                <a:gd name="T9" fmla="*/ 131 h 352"/>
              </a:gdLst>
              <a:ahLst/>
              <a:cxnLst>
                <a:cxn ang="0">
                  <a:pos x="T0" y="T1"/>
                </a:cxn>
                <a:cxn ang="0">
                  <a:pos x="T2" y="T3"/>
                </a:cxn>
                <a:cxn ang="0">
                  <a:pos x="T4" y="T5"/>
                </a:cxn>
                <a:cxn ang="0">
                  <a:pos x="T6" y="T7"/>
                </a:cxn>
                <a:cxn ang="0">
                  <a:pos x="T8" y="T9"/>
                </a:cxn>
              </a:cxnLst>
              <a:rect l="0" t="0" r="r" b="b"/>
              <a:pathLst>
                <a:path w="352" h="352">
                  <a:moveTo>
                    <a:pt x="327" y="131"/>
                  </a:moveTo>
                  <a:cubicBezTo>
                    <a:pt x="352" y="215"/>
                    <a:pt x="304" y="303"/>
                    <a:pt x="221" y="327"/>
                  </a:cubicBezTo>
                  <a:cubicBezTo>
                    <a:pt x="137" y="352"/>
                    <a:pt x="49" y="304"/>
                    <a:pt x="25" y="221"/>
                  </a:cubicBezTo>
                  <a:cubicBezTo>
                    <a:pt x="0" y="137"/>
                    <a:pt x="48" y="49"/>
                    <a:pt x="131" y="25"/>
                  </a:cubicBezTo>
                  <a:cubicBezTo>
                    <a:pt x="215" y="0"/>
                    <a:pt x="303" y="48"/>
                    <a:pt x="327" y="131"/>
                  </a:cubicBezTo>
                  <a:close/>
                </a:path>
              </a:pathLst>
            </a:custGeom>
            <a:gradFill rotWithShape="1">
              <a:gsLst>
                <a:gs pos="82000">
                  <a:srgbClr val="FFFFFF"/>
                </a:gs>
                <a:gs pos="100000">
                  <a:srgbClr val="E2E2E2"/>
                </a:gs>
              </a:gsLst>
              <a:lin ang="16200000" scaled="0"/>
            </a:gradFill>
            <a:ln>
              <a:noFill/>
              <a:headEnd type="none" w="med" len="med"/>
              <a:tailEnd type="none" w="med" len="med"/>
            </a:ln>
            <a:effectLst>
              <a:outerShdw blurRad="88900" dist="38100" sx="101000" sy="101000" algn="ctr" rotWithShape="0">
                <a:prstClr val="black">
                  <a:alpha val="29000"/>
                </a:prstClr>
              </a:outerShdw>
            </a:effectLst>
            <a:scene3d>
              <a:camera prst="orthographicFront" fov="0">
                <a:rot lat="0" lon="0" rev="0"/>
              </a:camera>
              <a:lightRig rig="soft" dir="tl">
                <a:rot lat="0" lon="0" rev="20000000"/>
              </a:lightRig>
            </a:scene3d>
            <a:sp3d prstMaterial="matte"/>
          </p:spPr>
          <p:txBody>
            <a:bodyPr vert="horz" wrap="square" lIns="91428" tIns="45714" rIns="91428" bIns="45714" numCol="1" rtlCol="0" anchor="ctr" anchorCtr="0" compatLnSpc="1">
              <a:prstTxWarp prst="textNoShape">
                <a:avLst/>
              </a:prstTxWarp>
            </a:bodyPr>
            <a:ls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a:lstStyle>
            <a:p>
              <a:pPr algn="ctr" defTabSz="914023"/>
              <a:endParaRPr lang="en-US" sz="2800" b="1" kern="0">
                <a:gradFill>
                  <a:gsLst>
                    <a:gs pos="0">
                      <a:srgbClr val="000000"/>
                    </a:gs>
                    <a:gs pos="100000">
                      <a:srgbClr val="000000"/>
                    </a:gs>
                  </a:gsLst>
                  <a:lin ang="5400000" scaled="0"/>
                </a:gradFill>
                <a:latin typeface="Times New Roman" pitchFamily="18" charset="0"/>
                <a:ea typeface="楷体" pitchFamily="49" charset="-122"/>
                <a:cs typeface="Times New Roman" pitchFamily="18" charset="0"/>
              </a:endParaRPr>
            </a:p>
          </p:txBody>
        </p:sp>
      </p:grpSp>
    </p:spTree>
    <p:extLst>
      <p:ext uri="{BB962C8B-B14F-4D97-AF65-F5344CB8AC3E}">
        <p14:creationId xmlns:p14="http://schemas.microsoft.com/office/powerpoint/2010/main" val="1608966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right)">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2" fill="hold"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right)">
                                      <p:cBhvr>
                                        <p:cTn id="20" dur="500"/>
                                        <p:tgtEl>
                                          <p:spTgt spid="31"/>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521216"/>
                                        </p:tgtEl>
                                        <p:attrNameLst>
                                          <p:attrName>style.visibility</p:attrName>
                                        </p:attrNameLst>
                                      </p:cBhvr>
                                      <p:to>
                                        <p:strVal val="visible"/>
                                      </p:to>
                                    </p:set>
                                    <p:animEffect transition="in" filter="wipe(left)">
                                      <p:cBhvr>
                                        <p:cTn id="25" dur="500"/>
                                        <p:tgtEl>
                                          <p:spTgt spid="5212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521217"/>
                                        </p:tgtEl>
                                        <p:attrNameLst>
                                          <p:attrName>style.visibility</p:attrName>
                                        </p:attrNameLst>
                                      </p:cBhvr>
                                      <p:to>
                                        <p:strVal val="visible"/>
                                      </p:to>
                                    </p:set>
                                    <p:animEffect transition="in" filter="wipe(left)">
                                      <p:cBhvr>
                                        <p:cTn id="30" dur="500"/>
                                        <p:tgtEl>
                                          <p:spTgt spid="521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5.4.1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图</a:t>
            </a:r>
            <a:endParaRPr lang="zh-CN" altLang="en-US" dirty="0"/>
          </a:p>
        </p:txBody>
      </p:sp>
      <p:grpSp>
        <p:nvGrpSpPr>
          <p:cNvPr id="4" name="组合 3"/>
          <p:cNvGrpSpPr/>
          <p:nvPr/>
        </p:nvGrpSpPr>
        <p:grpSpPr>
          <a:xfrm>
            <a:off x="627622" y="1028702"/>
            <a:ext cx="2629585" cy="3486149"/>
            <a:chOff x="627622" y="1028702"/>
            <a:chExt cx="2629585" cy="3486149"/>
          </a:xfrm>
        </p:grpSpPr>
        <p:sp>
          <p:nvSpPr>
            <p:cNvPr id="23" name="Arrow Bar"/>
            <p:cNvSpPr/>
            <p:nvPr/>
          </p:nvSpPr>
          <p:spPr bwMode="gray">
            <a:xfrm>
              <a:off x="627622" y="1028702"/>
              <a:ext cx="2629585" cy="3486149"/>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0" name="TextBox 29"/>
            <p:cNvSpPr txBox="1"/>
            <p:nvPr/>
          </p:nvSpPr>
          <p:spPr>
            <a:xfrm>
              <a:off x="1043608" y="1314452"/>
              <a:ext cx="1766071" cy="572464"/>
            </a:xfrm>
            <a:prstGeom prst="rect">
              <a:avLst/>
            </a:prstGeom>
            <a:solidFill>
              <a:srgbClr val="0070C0"/>
            </a:solidFill>
          </p:spPr>
          <p:txBody>
            <a:bodyPr wrap="square" lIns="91440" tIns="91440" rIns="91440" bIns="91440" rtlCol="0">
              <a:spAutoFit/>
            </a:bodyPr>
            <a:lstStyle/>
            <a:p>
              <a:pPr>
                <a:lnSpc>
                  <a:spcPct val="90000"/>
                </a:lnSpc>
                <a:spcBef>
                  <a:spcPct val="20000"/>
                </a:spcBef>
                <a:buSzPct val="90000"/>
              </a:pPr>
              <a:r>
                <a:rPr lang="zh-CN" altLang="en-US" sz="2800" b="1" dirty="0">
                  <a:solidFill>
                    <a:schemeClr val="tx1">
                      <a:alpha val="99000"/>
                    </a:schemeClr>
                  </a:solidFill>
                  <a:latin typeface="楷体" pitchFamily="49" charset="-122"/>
                  <a:ea typeface="楷体" pitchFamily="49" charset="-122"/>
                </a:rPr>
                <a:t>顺序结构</a:t>
              </a:r>
              <a:endParaRPr lang="en-US" sz="2800" b="1" dirty="0">
                <a:solidFill>
                  <a:schemeClr val="tx1">
                    <a:alpha val="99000"/>
                  </a:schemeClr>
                </a:solidFill>
                <a:latin typeface="楷体" pitchFamily="49" charset="-122"/>
                <a:ea typeface="楷体" pitchFamily="49" charset="-122"/>
              </a:endParaRPr>
            </a:p>
          </p:txBody>
        </p:sp>
      </p:grpSp>
      <p:sp>
        <p:nvSpPr>
          <p:cNvPr id="32" name="TextBox 31"/>
          <p:cNvSpPr txBox="1"/>
          <p:nvPr/>
        </p:nvSpPr>
        <p:spPr>
          <a:xfrm>
            <a:off x="741952" y="2286002"/>
            <a:ext cx="2484932" cy="2123658"/>
          </a:xfrm>
          <a:prstGeom prst="rect">
            <a:avLst/>
          </a:prstGeom>
          <a:solidFill>
            <a:srgbClr val="0070C0"/>
          </a:solidFill>
        </p:spPr>
        <p:txBody>
          <a:bodyPr wrap="square" lIns="91440" tIns="91440" rIns="91440" bIns="91440" rtlCol="0">
            <a:spAutoFit/>
          </a:bodyPr>
          <a:lstStyle/>
          <a:p>
            <a:pPr marL="1588">
              <a:lnSpc>
                <a:spcPct val="90000"/>
              </a:lnSpc>
              <a:spcBef>
                <a:spcPct val="20000"/>
              </a:spcBef>
              <a:buSzPct val="90000"/>
            </a:pPr>
            <a:r>
              <a:rPr lang="zh-CN" altLang="en-US" sz="2800" b="1" dirty="0">
                <a:latin typeface="楷体" pitchFamily="49" charset="-122"/>
                <a:ea typeface="楷体" pitchFamily="49" charset="-122"/>
              </a:rPr>
              <a:t>数据由一个或多个数据元素组成，每个元素按确定次序出现一次。</a:t>
            </a:r>
            <a:endParaRPr lang="en-US" sz="2800" b="1" dirty="0">
              <a:solidFill>
                <a:schemeClr val="tx1">
                  <a:alpha val="99000"/>
                </a:schemeClr>
              </a:solidFill>
              <a:latin typeface="楷体" pitchFamily="49" charset="-122"/>
              <a:ea typeface="楷体" pitchFamily="49" charset="-122"/>
            </a:endParaRPr>
          </a:p>
        </p:txBody>
      </p:sp>
      <p:grpSp>
        <p:nvGrpSpPr>
          <p:cNvPr id="5" name="组合 4"/>
          <p:cNvGrpSpPr/>
          <p:nvPr/>
        </p:nvGrpSpPr>
        <p:grpSpPr>
          <a:xfrm>
            <a:off x="3285792" y="1028701"/>
            <a:ext cx="2629585" cy="3486149"/>
            <a:chOff x="3285792" y="1028701"/>
            <a:chExt cx="2629585" cy="3486149"/>
          </a:xfrm>
        </p:grpSpPr>
        <p:sp>
          <p:nvSpPr>
            <p:cNvPr id="34" name="Arrow Bar"/>
            <p:cNvSpPr/>
            <p:nvPr/>
          </p:nvSpPr>
          <p:spPr bwMode="gray">
            <a:xfrm>
              <a:off x="3285792" y="1028701"/>
              <a:ext cx="2629585" cy="3486149"/>
            </a:xfrm>
            <a:prstGeom prst="rect">
              <a:avLst/>
            </a:prstGeom>
            <a:solidFill>
              <a:schemeClr val="accent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TextBox 35"/>
            <p:cNvSpPr txBox="1"/>
            <p:nvPr/>
          </p:nvSpPr>
          <p:spPr>
            <a:xfrm>
              <a:off x="3635896" y="1314451"/>
              <a:ext cx="1876014" cy="572464"/>
            </a:xfrm>
            <a:prstGeom prst="rect">
              <a:avLst/>
            </a:prstGeom>
            <a:solidFill>
              <a:schemeClr val="accent2">
                <a:lumMod val="50000"/>
              </a:schemeClr>
            </a:solidFill>
          </p:spPr>
          <p:txBody>
            <a:bodyPr wrap="square" lIns="91440" tIns="91440" rIns="91440" bIns="91440" rtlCol="0">
              <a:spAutoFit/>
            </a:bodyPr>
            <a:lstStyle/>
            <a:p>
              <a:pPr>
                <a:lnSpc>
                  <a:spcPct val="90000"/>
                </a:lnSpc>
                <a:spcBef>
                  <a:spcPct val="20000"/>
                </a:spcBef>
                <a:buSzPct val="90000"/>
              </a:pPr>
              <a:r>
                <a:rPr lang="zh-CN" altLang="en-US" sz="2800" b="1" dirty="0">
                  <a:solidFill>
                    <a:schemeClr val="tx1">
                      <a:alpha val="99000"/>
                    </a:schemeClr>
                  </a:solidFill>
                  <a:latin typeface="楷体" pitchFamily="49" charset="-122"/>
                  <a:ea typeface="楷体" pitchFamily="49" charset="-122"/>
                </a:rPr>
                <a:t>选择结构</a:t>
              </a:r>
              <a:endParaRPr lang="en-US" sz="2800" b="1" dirty="0">
                <a:solidFill>
                  <a:schemeClr val="tx1">
                    <a:alpha val="99000"/>
                  </a:schemeClr>
                </a:solidFill>
                <a:latin typeface="楷体" pitchFamily="49" charset="-122"/>
                <a:ea typeface="楷体" pitchFamily="49" charset="-122"/>
              </a:endParaRPr>
            </a:p>
          </p:txBody>
        </p:sp>
      </p:grpSp>
      <p:sp>
        <p:nvSpPr>
          <p:cNvPr id="37" name="TextBox 36"/>
          <p:cNvSpPr txBox="1"/>
          <p:nvPr/>
        </p:nvSpPr>
        <p:spPr>
          <a:xfrm>
            <a:off x="3303721" y="1998704"/>
            <a:ext cx="2658165" cy="2345257"/>
          </a:xfrm>
          <a:prstGeom prst="rect">
            <a:avLst/>
          </a:prstGeom>
          <a:solidFill>
            <a:schemeClr val="accent2">
              <a:lumMod val="50000"/>
            </a:schemeClr>
          </a:solidFill>
        </p:spPr>
        <p:txBody>
          <a:bodyPr wrap="square" lIns="91440" tIns="91440" rIns="91440" bIns="91440" rtlCol="0">
            <a:spAutoFit/>
          </a:bodyPr>
          <a:lstStyle/>
          <a:p>
            <a:pPr>
              <a:lnSpc>
                <a:spcPct val="90000"/>
              </a:lnSpc>
              <a:spcBef>
                <a:spcPct val="20000"/>
              </a:spcBef>
              <a:buSzPct val="90000"/>
            </a:pPr>
            <a:r>
              <a:rPr lang="zh-CN" altLang="en-US" sz="2600" b="1" dirty="0">
                <a:latin typeface="楷体" pitchFamily="49" charset="-122"/>
                <a:ea typeface="楷体" pitchFamily="49" charset="-122"/>
              </a:rPr>
              <a:t>数据包含两个或多个数据元素，每次使用这个数据时按一定条件从这些数据元素中选择一个。</a:t>
            </a:r>
            <a:endParaRPr lang="en-US" sz="2600" b="1" dirty="0">
              <a:latin typeface="楷体" pitchFamily="49" charset="-122"/>
              <a:ea typeface="楷体" pitchFamily="49" charset="-122"/>
            </a:endParaRPr>
          </a:p>
        </p:txBody>
      </p:sp>
      <p:grpSp>
        <p:nvGrpSpPr>
          <p:cNvPr id="6" name="组合 5"/>
          <p:cNvGrpSpPr/>
          <p:nvPr/>
        </p:nvGrpSpPr>
        <p:grpSpPr>
          <a:xfrm>
            <a:off x="5943958" y="1028702"/>
            <a:ext cx="2629585" cy="3486149"/>
            <a:chOff x="5943958" y="1028702"/>
            <a:chExt cx="2629585" cy="3486149"/>
          </a:xfrm>
        </p:grpSpPr>
        <p:sp>
          <p:nvSpPr>
            <p:cNvPr id="39" name="Arrow Bar"/>
            <p:cNvSpPr/>
            <p:nvPr/>
          </p:nvSpPr>
          <p:spPr bwMode="gray">
            <a:xfrm>
              <a:off x="5943958" y="1028702"/>
              <a:ext cx="2629585" cy="3486149"/>
            </a:xfrm>
            <a:prstGeom prst="rect">
              <a:avLst/>
            </a:prstGeom>
            <a:solidFill>
              <a:schemeClr val="accent3">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1" name="TextBox 40"/>
            <p:cNvSpPr txBox="1"/>
            <p:nvPr/>
          </p:nvSpPr>
          <p:spPr>
            <a:xfrm>
              <a:off x="6300192" y="1314452"/>
              <a:ext cx="1835475" cy="572464"/>
            </a:xfrm>
            <a:prstGeom prst="rect">
              <a:avLst/>
            </a:prstGeom>
            <a:solidFill>
              <a:schemeClr val="accent3">
                <a:lumMod val="50000"/>
              </a:schemeClr>
            </a:solidFill>
          </p:spPr>
          <p:txBody>
            <a:bodyPr wrap="square" lIns="91440" tIns="91440" rIns="91440" bIns="91440" rtlCol="0">
              <a:spAutoFit/>
            </a:bodyPr>
            <a:lstStyle/>
            <a:p>
              <a:pPr>
                <a:lnSpc>
                  <a:spcPct val="90000"/>
                </a:lnSpc>
                <a:spcBef>
                  <a:spcPct val="20000"/>
                </a:spcBef>
                <a:buSzPct val="90000"/>
              </a:pPr>
              <a:r>
                <a:rPr lang="zh-CN" altLang="en-US" sz="2800" b="1" dirty="0">
                  <a:solidFill>
                    <a:schemeClr val="tx1">
                      <a:alpha val="99000"/>
                    </a:schemeClr>
                  </a:solidFill>
                  <a:latin typeface="楷体" pitchFamily="49" charset="-122"/>
                  <a:ea typeface="楷体" pitchFamily="49" charset="-122"/>
                </a:rPr>
                <a:t>重复结构</a:t>
              </a:r>
              <a:endParaRPr lang="en-US" sz="2800" b="1" dirty="0">
                <a:solidFill>
                  <a:schemeClr val="tx1">
                    <a:alpha val="99000"/>
                  </a:schemeClr>
                </a:solidFill>
                <a:latin typeface="楷体" pitchFamily="49" charset="-122"/>
                <a:ea typeface="楷体" pitchFamily="49" charset="-122"/>
              </a:endParaRPr>
            </a:p>
          </p:txBody>
        </p:sp>
      </p:grpSp>
      <p:sp>
        <p:nvSpPr>
          <p:cNvPr id="42" name="TextBox 41"/>
          <p:cNvSpPr txBox="1"/>
          <p:nvPr/>
        </p:nvSpPr>
        <p:spPr>
          <a:xfrm>
            <a:off x="5961886" y="1995686"/>
            <a:ext cx="2611657" cy="2511457"/>
          </a:xfrm>
          <a:prstGeom prst="rect">
            <a:avLst/>
          </a:prstGeom>
          <a:solidFill>
            <a:schemeClr val="accent3">
              <a:lumMod val="50000"/>
            </a:schemeClr>
          </a:solidFill>
        </p:spPr>
        <p:txBody>
          <a:bodyPr wrap="square" lIns="91440" tIns="91440" rIns="91440" bIns="91440" rtlCol="0">
            <a:spAutoFit/>
          </a:bodyPr>
          <a:lstStyle/>
          <a:p>
            <a:pPr>
              <a:lnSpc>
                <a:spcPct val="90000"/>
              </a:lnSpc>
              <a:spcBef>
                <a:spcPct val="20000"/>
              </a:spcBef>
              <a:buSzPct val="90000"/>
            </a:pPr>
            <a:r>
              <a:rPr lang="zh-CN" altLang="en-US" sz="2800" b="1" dirty="0">
                <a:latin typeface="楷体" pitchFamily="49" charset="-122"/>
                <a:ea typeface="楷体" pitchFamily="49" charset="-122"/>
              </a:rPr>
              <a:t>重复结构的数据，根据使用时的条件由一个数据元素出现零次或多次构成。</a:t>
            </a:r>
            <a:endParaRPr lang="en-US" sz="2800" b="1" dirty="0">
              <a:latin typeface="楷体" pitchFamily="49" charset="-122"/>
              <a:ea typeface="楷体" pitchFamily="49" charset="-122"/>
            </a:endParaRPr>
          </a:p>
        </p:txBody>
      </p:sp>
      <p:pic>
        <p:nvPicPr>
          <p:cNvPr id="43" name="Picture 3" descr="rj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1790" y="1895304"/>
            <a:ext cx="5040312" cy="2809875"/>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 descr="rj6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80428" y="2031587"/>
            <a:ext cx="5040312" cy="2738437"/>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3" descr="rj6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7733" y="1314451"/>
            <a:ext cx="1831975" cy="3168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82641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left)">
                                      <p:cBhvr>
                                        <p:cTn id="11" dur="500"/>
                                        <p:tgtEl>
                                          <p:spTgt spid="5"/>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barn(inVertical)">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2" presetClass="exit" presetSubtype="4" fill="hold" nodeType="clickEffect">
                                  <p:stCondLst>
                                    <p:cond delay="0"/>
                                  </p:stCondLst>
                                  <p:childTnLst>
                                    <p:anim calcmode="lin" valueType="num">
                                      <p:cBhvr additive="base">
                                        <p:cTn id="29" dur="500"/>
                                        <p:tgtEl>
                                          <p:spTgt spid="43"/>
                                        </p:tgtEl>
                                        <p:attrNameLst>
                                          <p:attrName>ppt_x</p:attrName>
                                        </p:attrNameLst>
                                      </p:cBhvr>
                                      <p:tavLst>
                                        <p:tav tm="0">
                                          <p:val>
                                            <p:strVal val="ppt_x"/>
                                          </p:val>
                                        </p:tav>
                                        <p:tav tm="100000">
                                          <p:val>
                                            <p:strVal val="ppt_x"/>
                                          </p:val>
                                        </p:tav>
                                      </p:tavLst>
                                    </p:anim>
                                    <p:anim calcmode="lin" valueType="num">
                                      <p:cBhvr additive="base">
                                        <p:cTn id="30" dur="500"/>
                                        <p:tgtEl>
                                          <p:spTgt spid="43"/>
                                        </p:tgtEl>
                                        <p:attrNameLst>
                                          <p:attrName>ppt_y</p:attrName>
                                        </p:attrNameLst>
                                      </p:cBhvr>
                                      <p:tavLst>
                                        <p:tav tm="0">
                                          <p:val>
                                            <p:strVal val="ppt_y"/>
                                          </p:val>
                                        </p:tav>
                                        <p:tav tm="100000">
                                          <p:val>
                                            <p:strVal val="1+ppt_h/2"/>
                                          </p:val>
                                        </p:tav>
                                      </p:tavLst>
                                    </p:anim>
                                    <p:set>
                                      <p:cBhvr>
                                        <p:cTn id="31" dur="1" fill="hold">
                                          <p:stCondLst>
                                            <p:cond delay="499"/>
                                          </p:stCondLst>
                                        </p:cTn>
                                        <p:tgtEl>
                                          <p:spTgt spid="43"/>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37"/>
                                        </p:tgtEl>
                                        <p:attrNameLst>
                                          <p:attrName>style.visibility</p:attrName>
                                        </p:attrNameLst>
                                      </p:cBhvr>
                                      <p:to>
                                        <p:strVal val="visible"/>
                                      </p:to>
                                    </p:set>
                                    <p:animEffect transition="in" filter="barn(inVertical)">
                                      <p:cBhvr>
                                        <p:cTn id="36" dur="500"/>
                                        <p:tgtEl>
                                          <p:spTgt spid="3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xit" presetSubtype="4" fill="hold" nodeType="clickEffect">
                                  <p:stCondLst>
                                    <p:cond delay="0"/>
                                  </p:stCondLst>
                                  <p:childTnLst>
                                    <p:anim calcmode="lin" valueType="num">
                                      <p:cBhvr additive="base">
                                        <p:cTn id="45" dur="500"/>
                                        <p:tgtEl>
                                          <p:spTgt spid="44"/>
                                        </p:tgtEl>
                                        <p:attrNameLst>
                                          <p:attrName>ppt_x</p:attrName>
                                        </p:attrNameLst>
                                      </p:cBhvr>
                                      <p:tavLst>
                                        <p:tav tm="0">
                                          <p:val>
                                            <p:strVal val="ppt_x"/>
                                          </p:val>
                                        </p:tav>
                                        <p:tav tm="100000">
                                          <p:val>
                                            <p:strVal val="ppt_x"/>
                                          </p:val>
                                        </p:tav>
                                      </p:tavLst>
                                    </p:anim>
                                    <p:anim calcmode="lin" valueType="num">
                                      <p:cBhvr additive="base">
                                        <p:cTn id="46" dur="500"/>
                                        <p:tgtEl>
                                          <p:spTgt spid="44"/>
                                        </p:tgtEl>
                                        <p:attrNameLst>
                                          <p:attrName>ppt_y</p:attrName>
                                        </p:attrNameLst>
                                      </p:cBhvr>
                                      <p:tavLst>
                                        <p:tav tm="0">
                                          <p:val>
                                            <p:strVal val="ppt_y"/>
                                          </p:val>
                                        </p:tav>
                                        <p:tav tm="100000">
                                          <p:val>
                                            <p:strVal val="1+ppt_h/2"/>
                                          </p:val>
                                        </p:tav>
                                      </p:tavLst>
                                    </p:anim>
                                    <p:set>
                                      <p:cBhvr>
                                        <p:cTn id="47" dur="1" fill="hold">
                                          <p:stCondLst>
                                            <p:cond delay="499"/>
                                          </p:stCondLst>
                                        </p:cTn>
                                        <p:tgtEl>
                                          <p:spTgt spid="44"/>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barn(inVertical)">
                                      <p:cBhvr>
                                        <p:cTn id="52" dur="500"/>
                                        <p:tgtEl>
                                          <p:spTgt spid="42"/>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childTnLst>
                          </p:cTn>
                        </p:par>
                      </p:childTnLst>
                    </p:cTn>
                  </p:par>
                  <p:par>
                    <p:cTn id="58" fill="hold">
                      <p:stCondLst>
                        <p:cond delay="indefinite"/>
                      </p:stCondLst>
                      <p:childTnLst>
                        <p:par>
                          <p:cTn id="59" fill="hold">
                            <p:stCondLst>
                              <p:cond delay="0"/>
                            </p:stCondLst>
                            <p:childTnLst>
                              <p:par>
                                <p:cTn id="60" presetID="2" presetClass="exit" presetSubtype="4" fill="hold" nodeType="clickEffect">
                                  <p:stCondLst>
                                    <p:cond delay="0"/>
                                  </p:stCondLst>
                                  <p:childTnLst>
                                    <p:anim calcmode="lin" valueType="num">
                                      <p:cBhvr additive="base">
                                        <p:cTn id="61" dur="500"/>
                                        <p:tgtEl>
                                          <p:spTgt spid="45"/>
                                        </p:tgtEl>
                                        <p:attrNameLst>
                                          <p:attrName>ppt_x</p:attrName>
                                        </p:attrNameLst>
                                      </p:cBhvr>
                                      <p:tavLst>
                                        <p:tav tm="0">
                                          <p:val>
                                            <p:strVal val="ppt_x"/>
                                          </p:val>
                                        </p:tav>
                                        <p:tav tm="100000">
                                          <p:val>
                                            <p:strVal val="ppt_x"/>
                                          </p:val>
                                        </p:tav>
                                      </p:tavLst>
                                    </p:anim>
                                    <p:anim calcmode="lin" valueType="num">
                                      <p:cBhvr additive="base">
                                        <p:cTn id="62" dur="500"/>
                                        <p:tgtEl>
                                          <p:spTgt spid="45"/>
                                        </p:tgtEl>
                                        <p:attrNameLst>
                                          <p:attrName>ppt_y</p:attrName>
                                        </p:attrNameLst>
                                      </p:cBhvr>
                                      <p:tavLst>
                                        <p:tav tm="0">
                                          <p:val>
                                            <p:strVal val="ppt_y"/>
                                          </p:val>
                                        </p:tav>
                                        <p:tav tm="100000">
                                          <p:val>
                                            <p:strVal val="1+ppt_h/2"/>
                                          </p:val>
                                        </p:tav>
                                      </p:tavLst>
                                    </p:anim>
                                    <p:set>
                                      <p:cBhvr>
                                        <p:cTn id="63" dur="1" fill="hold">
                                          <p:stCondLst>
                                            <p:cond delay="499"/>
                                          </p:stCondLst>
                                        </p:cTn>
                                        <p:tgtEl>
                                          <p:spTgt spid="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7" grpId="0" animBg="1"/>
      <p:bldP spid="42"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5.4.1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图</a:t>
            </a:r>
            <a:endParaRPr lang="zh-CN" altLang="en-US" dirty="0"/>
          </a:p>
        </p:txBody>
      </p:sp>
      <p:grpSp>
        <p:nvGrpSpPr>
          <p:cNvPr id="2" name="组合 1"/>
          <p:cNvGrpSpPr/>
          <p:nvPr/>
        </p:nvGrpSpPr>
        <p:grpSpPr>
          <a:xfrm>
            <a:off x="720277" y="1313274"/>
            <a:ext cx="1166164" cy="1165860"/>
            <a:chOff x="720277" y="1313274"/>
            <a:chExt cx="1166164" cy="1165860"/>
          </a:xfrm>
        </p:grpSpPr>
        <p:sp>
          <p:nvSpPr>
            <p:cNvPr id="18" name="Square 1"/>
            <p:cNvSpPr/>
            <p:nvPr/>
          </p:nvSpPr>
          <p:spPr bwMode="auto">
            <a:xfrm>
              <a:off x="720277" y="1313274"/>
              <a:ext cx="1166164" cy="11658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sz="1500" spc="-38"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Checkmark 1"/>
            <p:cNvPicPr>
              <a:picLocks noChangeAspect="1" noChangeArrowheads="1"/>
            </p:cNvPicPr>
            <p:nvPr/>
          </p:nvPicPr>
          <p:blipFill>
            <a:blip r:embed="rId3" cstate="email">
              <a:biLevel thresh="50000"/>
              <a:extLst>
                <a:ext uri="{28A0092B-C50C-407E-A947-70E740481C1C}">
                  <a14:useLocalDpi xmlns:a14="http://schemas.microsoft.com/office/drawing/2010/main" val="0"/>
                </a:ext>
              </a:extLst>
            </a:blip>
            <a:srcRect/>
            <a:stretch>
              <a:fillRect/>
            </a:stretch>
          </p:blipFill>
          <p:spPr bwMode="auto">
            <a:xfrm>
              <a:off x="914986" y="1544196"/>
              <a:ext cx="776749" cy="70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1" name="Rectangle 8"/>
          <p:cNvSpPr/>
          <p:nvPr/>
        </p:nvSpPr>
        <p:spPr bwMode="auto">
          <a:xfrm>
            <a:off x="1989339" y="1313274"/>
            <a:ext cx="6412709" cy="11658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r>
              <a:rPr lang="zh-CN" altLang="en-US" sz="2800" b="1" dirty="0">
                <a:latin typeface="楷体" pitchFamily="49" charset="-122"/>
                <a:ea typeface="楷体" pitchFamily="49" charset="-122"/>
              </a:rPr>
              <a:t>便于表示层次结构，而且是对结构进行自顶向下分解的有力工具</a:t>
            </a:r>
            <a:endParaRPr lang="en-US" sz="2800" b="1" dirty="0">
              <a:solidFill>
                <a:srgbClr val="FFFFFF"/>
              </a:solidFill>
              <a:latin typeface="楷体" pitchFamily="49" charset="-122"/>
              <a:ea typeface="楷体" pitchFamily="49" charset="-122"/>
            </a:endParaRPr>
          </a:p>
        </p:txBody>
      </p:sp>
      <p:grpSp>
        <p:nvGrpSpPr>
          <p:cNvPr id="3" name="组合 2"/>
          <p:cNvGrpSpPr/>
          <p:nvPr/>
        </p:nvGrpSpPr>
        <p:grpSpPr>
          <a:xfrm>
            <a:off x="720277" y="2547714"/>
            <a:ext cx="1166164" cy="1165860"/>
            <a:chOff x="720277" y="2547714"/>
            <a:chExt cx="1166164" cy="1165860"/>
          </a:xfrm>
        </p:grpSpPr>
        <p:sp>
          <p:nvSpPr>
            <p:cNvPr id="24" name="Square 2"/>
            <p:cNvSpPr/>
            <p:nvPr/>
          </p:nvSpPr>
          <p:spPr bwMode="auto">
            <a:xfrm>
              <a:off x="720277" y="2547714"/>
              <a:ext cx="1166164" cy="1165860"/>
            </a:xfrm>
            <a:prstGeom prst="rect">
              <a:avLst/>
            </a:prstGeom>
            <a:solidFill>
              <a:schemeClr val="accent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sz="1500" spc="-38" dirty="0">
                <a:gradFill>
                  <a:gsLst>
                    <a:gs pos="0">
                      <a:srgbClr val="FFFFFF"/>
                    </a:gs>
                    <a:gs pos="100000">
                      <a:srgbClr val="FFFFFF"/>
                    </a:gs>
                  </a:gsLst>
                  <a:lin ang="5400000" scaled="0"/>
                </a:gradFill>
                <a:ea typeface="Segoe UI" pitchFamily="34" charset="0"/>
                <a:cs typeface="Segoe UI" pitchFamily="34" charset="0"/>
              </a:endParaRPr>
            </a:p>
          </p:txBody>
        </p:sp>
        <p:pic>
          <p:nvPicPr>
            <p:cNvPr id="25" name="Checkmark 2"/>
            <p:cNvPicPr>
              <a:picLocks noChangeAspect="1" noChangeArrowheads="1"/>
            </p:cNvPicPr>
            <p:nvPr/>
          </p:nvPicPr>
          <p:blipFill>
            <a:blip r:embed="rId3" cstate="email">
              <a:biLevel thresh="50000"/>
              <a:extLst>
                <a:ext uri="{28A0092B-C50C-407E-A947-70E740481C1C}">
                  <a14:useLocalDpi xmlns:a14="http://schemas.microsoft.com/office/drawing/2010/main" val="0"/>
                </a:ext>
              </a:extLst>
            </a:blip>
            <a:srcRect/>
            <a:stretch>
              <a:fillRect/>
            </a:stretch>
          </p:blipFill>
          <p:spPr bwMode="auto">
            <a:xfrm>
              <a:off x="914984" y="2778636"/>
              <a:ext cx="776749" cy="70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7" name="组合 6"/>
          <p:cNvGrpSpPr/>
          <p:nvPr/>
        </p:nvGrpSpPr>
        <p:grpSpPr>
          <a:xfrm>
            <a:off x="720277" y="3782154"/>
            <a:ext cx="1166164" cy="1165860"/>
            <a:chOff x="720277" y="3782154"/>
            <a:chExt cx="1166164" cy="1165860"/>
          </a:xfrm>
        </p:grpSpPr>
        <p:sp>
          <p:nvSpPr>
            <p:cNvPr id="26" name="Square 3"/>
            <p:cNvSpPr/>
            <p:nvPr/>
          </p:nvSpPr>
          <p:spPr bwMode="auto">
            <a:xfrm>
              <a:off x="720277" y="3782154"/>
              <a:ext cx="1166164" cy="11658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sz="1500" spc="-3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Checkmark 3"/>
            <p:cNvPicPr>
              <a:picLocks noChangeAspect="1" noChangeArrowheads="1"/>
            </p:cNvPicPr>
            <p:nvPr/>
          </p:nvPicPr>
          <p:blipFill>
            <a:blip r:embed="rId3" cstate="email">
              <a:biLevel thresh="50000"/>
              <a:extLst>
                <a:ext uri="{28A0092B-C50C-407E-A947-70E740481C1C}">
                  <a14:useLocalDpi xmlns:a14="http://schemas.microsoft.com/office/drawing/2010/main" val="0"/>
                </a:ext>
              </a:extLst>
            </a:blip>
            <a:srcRect/>
            <a:stretch>
              <a:fillRect/>
            </a:stretch>
          </p:blipFill>
          <p:spPr bwMode="auto">
            <a:xfrm>
              <a:off x="914986" y="4013076"/>
              <a:ext cx="776749" cy="70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9" name="Rectangle 54"/>
          <p:cNvSpPr/>
          <p:nvPr/>
        </p:nvSpPr>
        <p:spPr bwMode="auto">
          <a:xfrm>
            <a:off x="1989339" y="2547714"/>
            <a:ext cx="6412709" cy="11658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r>
              <a:rPr lang="zh-CN" altLang="en-US" sz="2800" b="1" dirty="0">
                <a:latin typeface="楷体" pitchFamily="49" charset="-122"/>
                <a:ea typeface="楷体" pitchFamily="49" charset="-122"/>
              </a:rPr>
              <a:t>形象直观可读性好</a:t>
            </a:r>
            <a:endParaRPr lang="en-US" sz="2800" b="1" dirty="0">
              <a:latin typeface="楷体" pitchFamily="49" charset="-122"/>
              <a:ea typeface="楷体" pitchFamily="49" charset="-122"/>
            </a:endParaRPr>
          </a:p>
        </p:txBody>
      </p:sp>
      <p:sp>
        <p:nvSpPr>
          <p:cNvPr id="35" name="Rectangle 58"/>
          <p:cNvSpPr/>
          <p:nvPr/>
        </p:nvSpPr>
        <p:spPr bwMode="auto">
          <a:xfrm>
            <a:off x="1989339" y="3782154"/>
            <a:ext cx="6412709" cy="11658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r>
              <a:rPr lang="zh-CN" altLang="en-US" sz="2800" b="1" dirty="0">
                <a:latin typeface="楷体" pitchFamily="49" charset="-122"/>
                <a:ea typeface="楷体" pitchFamily="49" charset="-122"/>
              </a:rPr>
              <a:t>既能表示数据结构也能表示程序结构</a:t>
            </a:r>
            <a:endParaRPr lang="en-US" sz="2800" b="1" dirty="0">
              <a:latin typeface="楷体" pitchFamily="49" charset="-122"/>
              <a:ea typeface="楷体" pitchFamily="49" charset="-122"/>
            </a:endParaRPr>
          </a:p>
        </p:txBody>
      </p:sp>
      <p:sp>
        <p:nvSpPr>
          <p:cNvPr id="46" name="Rectangle 2"/>
          <p:cNvSpPr txBox="1">
            <a:spLocks noChangeArrowheads="1"/>
          </p:cNvSpPr>
          <p:nvPr/>
        </p:nvSpPr>
        <p:spPr>
          <a:xfrm>
            <a:off x="394793" y="699542"/>
            <a:ext cx="8363938" cy="457048"/>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dirty="0"/>
              <a:t>优点：</a:t>
            </a:r>
          </a:p>
        </p:txBody>
      </p:sp>
    </p:spTree>
    <p:extLst>
      <p:ext uri="{BB962C8B-B14F-4D97-AF65-F5344CB8AC3E}">
        <p14:creationId xmlns:p14="http://schemas.microsoft.com/office/powerpoint/2010/main" val="2091904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wipe(left)">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childTnLst>
                          </p:cTn>
                        </p:par>
                        <p:par>
                          <p:cTn id="26" fill="hold">
                            <p:stCondLst>
                              <p:cond delay="500"/>
                            </p:stCondLst>
                            <p:childTnLst>
                              <p:par>
                                <p:cTn id="27" presetID="22" presetClass="entr" presetSubtype="8" fill="hold" grpId="0" nodeType="after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wipe(left)">
                                      <p:cBhvr>
                                        <p:cTn id="29"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P spid="35"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5.4.1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图</a:t>
            </a:r>
            <a:endParaRPr lang="zh-CN" altLang="en-US" dirty="0"/>
          </a:p>
        </p:txBody>
      </p:sp>
      <p:grpSp>
        <p:nvGrpSpPr>
          <p:cNvPr id="2" name="组合 1"/>
          <p:cNvGrpSpPr/>
          <p:nvPr/>
        </p:nvGrpSpPr>
        <p:grpSpPr>
          <a:xfrm>
            <a:off x="720277" y="1313274"/>
            <a:ext cx="1166164" cy="2338596"/>
            <a:chOff x="720277" y="1313274"/>
            <a:chExt cx="1166164" cy="1165860"/>
          </a:xfrm>
        </p:grpSpPr>
        <p:sp>
          <p:nvSpPr>
            <p:cNvPr id="18" name="Square 1"/>
            <p:cNvSpPr/>
            <p:nvPr/>
          </p:nvSpPr>
          <p:spPr bwMode="auto">
            <a:xfrm>
              <a:off x="720277" y="1313274"/>
              <a:ext cx="1166164" cy="116586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sz="1500" spc="-38"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Checkmark 1"/>
            <p:cNvPicPr>
              <a:picLocks noChangeAspect="1" noChangeArrowheads="1"/>
            </p:cNvPicPr>
            <p:nvPr/>
          </p:nvPicPr>
          <p:blipFill>
            <a:blip r:embed="rId3" cstate="email">
              <a:biLevel thresh="50000"/>
              <a:extLst>
                <a:ext uri="{28A0092B-C50C-407E-A947-70E740481C1C}">
                  <a14:useLocalDpi xmlns:a14="http://schemas.microsoft.com/office/drawing/2010/main" val="0"/>
                </a:ext>
              </a:extLst>
            </a:blip>
            <a:srcRect/>
            <a:stretch>
              <a:fillRect/>
            </a:stretch>
          </p:blipFill>
          <p:spPr bwMode="auto">
            <a:xfrm>
              <a:off x="914986" y="1544196"/>
              <a:ext cx="776749" cy="3520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1" name="Rectangle 8"/>
          <p:cNvSpPr/>
          <p:nvPr/>
        </p:nvSpPr>
        <p:spPr bwMode="auto">
          <a:xfrm>
            <a:off x="1989339" y="1313274"/>
            <a:ext cx="6412709" cy="233859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pPr marL="457200" indent="-457200">
              <a:buFont typeface="Wingdings"/>
              <a:buChar char="l"/>
            </a:pPr>
            <a:r>
              <a:rPr lang="zh-CN" altLang="en-US" sz="2800" b="1" dirty="0">
                <a:latin typeface="楷体" pitchFamily="49" charset="-122"/>
                <a:ea typeface="楷体" pitchFamily="49" charset="-122"/>
              </a:rPr>
              <a:t>表示选择或重复结构时，选择条件或循环结束条件不能直接在图上表示出来</a:t>
            </a:r>
            <a:endParaRPr lang="en-US" altLang="zh-CN" sz="2800" b="1" dirty="0">
              <a:latin typeface="楷体" pitchFamily="49" charset="-122"/>
              <a:ea typeface="楷体" pitchFamily="49" charset="-122"/>
            </a:endParaRPr>
          </a:p>
          <a:p>
            <a:pPr marL="457200" indent="-457200">
              <a:buFont typeface="Wingdings"/>
              <a:buChar char="l"/>
            </a:pPr>
            <a:r>
              <a:rPr lang="zh-CN" altLang="en-US" sz="2800" b="1" dirty="0">
                <a:latin typeface="楷体" pitchFamily="49" charset="-122"/>
                <a:ea typeface="楷体" pitchFamily="49" charset="-122"/>
              </a:rPr>
              <a:t>影响了图的表达能力，也不易直接把图翻译成程序</a:t>
            </a:r>
            <a:endParaRPr lang="en-US" sz="2800" b="1" dirty="0">
              <a:latin typeface="楷体" pitchFamily="49" charset="-122"/>
              <a:ea typeface="楷体" pitchFamily="49" charset="-122"/>
            </a:endParaRPr>
          </a:p>
        </p:txBody>
      </p:sp>
      <p:grpSp>
        <p:nvGrpSpPr>
          <p:cNvPr id="7" name="组合 6"/>
          <p:cNvGrpSpPr/>
          <p:nvPr/>
        </p:nvGrpSpPr>
        <p:grpSpPr>
          <a:xfrm>
            <a:off x="720277" y="3782154"/>
            <a:ext cx="1166164" cy="1165860"/>
            <a:chOff x="720277" y="3782154"/>
            <a:chExt cx="1166164" cy="1165860"/>
          </a:xfrm>
        </p:grpSpPr>
        <p:sp>
          <p:nvSpPr>
            <p:cNvPr id="26" name="Square 3"/>
            <p:cNvSpPr/>
            <p:nvPr/>
          </p:nvSpPr>
          <p:spPr bwMode="auto">
            <a:xfrm>
              <a:off x="720277" y="3782154"/>
              <a:ext cx="1166164" cy="116586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68586" tIns="34294" rIns="34294" bIns="68586" numCol="1" spcCol="0" rtlCol="0" fromWordArt="0" anchor="ctr" anchorCtr="0" forceAA="0" compatLnSpc="1">
              <a:prstTxWarp prst="textNoShape">
                <a:avLst/>
              </a:prstTxWarp>
              <a:noAutofit/>
            </a:bodyPr>
            <a:lstStyle/>
            <a:p>
              <a:pPr algn="ctr" defTabSz="685637" fontAlgn="base">
                <a:spcBef>
                  <a:spcPct val="0"/>
                </a:spcBef>
                <a:spcAft>
                  <a:spcPct val="0"/>
                </a:spcAft>
              </a:pPr>
              <a:endParaRPr lang="en-US" sz="1500" spc="-38" dirty="0">
                <a:gradFill>
                  <a:gsLst>
                    <a:gs pos="0">
                      <a:srgbClr val="FFFFFF"/>
                    </a:gs>
                    <a:gs pos="100000">
                      <a:srgbClr val="FFFFFF"/>
                    </a:gs>
                  </a:gsLst>
                  <a:lin ang="5400000" scaled="0"/>
                </a:gradFill>
                <a:ea typeface="Segoe UI" pitchFamily="34" charset="0"/>
                <a:cs typeface="Segoe UI" pitchFamily="34" charset="0"/>
              </a:endParaRPr>
            </a:p>
          </p:txBody>
        </p:sp>
        <p:pic>
          <p:nvPicPr>
            <p:cNvPr id="27" name="Checkmark 3"/>
            <p:cNvPicPr>
              <a:picLocks noChangeAspect="1" noChangeArrowheads="1"/>
            </p:cNvPicPr>
            <p:nvPr/>
          </p:nvPicPr>
          <p:blipFill>
            <a:blip r:embed="rId3" cstate="email">
              <a:biLevel thresh="50000"/>
              <a:extLst>
                <a:ext uri="{28A0092B-C50C-407E-A947-70E740481C1C}">
                  <a14:useLocalDpi xmlns:a14="http://schemas.microsoft.com/office/drawing/2010/main" val="0"/>
                </a:ext>
              </a:extLst>
            </a:blip>
            <a:srcRect/>
            <a:stretch>
              <a:fillRect/>
            </a:stretch>
          </p:blipFill>
          <p:spPr bwMode="auto">
            <a:xfrm>
              <a:off x="914986" y="4013076"/>
              <a:ext cx="776749" cy="7040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5" name="Rectangle 58"/>
          <p:cNvSpPr/>
          <p:nvPr/>
        </p:nvSpPr>
        <p:spPr bwMode="auto">
          <a:xfrm>
            <a:off x="1989339" y="3782154"/>
            <a:ext cx="6412709" cy="116586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ctr" anchorCtr="0" forceAA="0" compatLnSpc="1">
            <a:prstTxWarp prst="textNoShape">
              <a:avLst/>
            </a:prstTxWarp>
            <a:noAutofit/>
          </a:bodyPr>
          <a:lstStyle/>
          <a:p>
            <a:r>
              <a:rPr lang="zh-CN" altLang="en-US" sz="2800" b="1" dirty="0">
                <a:latin typeface="楷体" pitchFamily="49" charset="-122"/>
                <a:ea typeface="楷体" pitchFamily="49" charset="-122"/>
              </a:rPr>
              <a:t>框间连线为斜线，不易在行式打印机上输出</a:t>
            </a:r>
            <a:endParaRPr lang="en-US" sz="2800" b="1" dirty="0">
              <a:latin typeface="楷体" pitchFamily="49" charset="-122"/>
              <a:ea typeface="楷体" pitchFamily="49" charset="-122"/>
            </a:endParaRPr>
          </a:p>
        </p:txBody>
      </p:sp>
      <p:sp>
        <p:nvSpPr>
          <p:cNvPr id="46" name="Rectangle 2"/>
          <p:cNvSpPr txBox="1">
            <a:spLocks noChangeArrowheads="1"/>
          </p:cNvSpPr>
          <p:nvPr/>
        </p:nvSpPr>
        <p:spPr>
          <a:xfrm>
            <a:off x="394793" y="699542"/>
            <a:ext cx="8363938" cy="457048"/>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dirty="0"/>
              <a:t>不足：</a:t>
            </a:r>
          </a:p>
        </p:txBody>
      </p:sp>
    </p:spTree>
    <p:extLst>
      <p:ext uri="{BB962C8B-B14F-4D97-AF65-F5344CB8AC3E}">
        <p14:creationId xmlns:p14="http://schemas.microsoft.com/office/powerpoint/2010/main" val="100352748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wipe(left)">
                                      <p:cBhvr>
                                        <p:cTn id="11" dur="5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left)">
                                      <p:cBhvr>
                                        <p:cTn id="16" dur="500"/>
                                        <p:tgtEl>
                                          <p:spTgt spid="7"/>
                                        </p:tgtEl>
                                      </p:cBhvr>
                                    </p:animEffect>
                                  </p:childTnLst>
                                </p:cTn>
                              </p:par>
                            </p:childTnLst>
                          </p:cTn>
                        </p:par>
                        <p:par>
                          <p:cTn id="17" fill="hold">
                            <p:stCondLst>
                              <p:cond delay="500"/>
                            </p:stCondLst>
                            <p:childTnLst>
                              <p:par>
                                <p:cTn id="18" presetID="22" presetClass="entr" presetSubtype="8" fill="hold" grpId="0" nodeType="after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wipe(left)">
                                      <p:cBhvr>
                                        <p:cTn id="2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5.4.2 </a:t>
            </a:r>
            <a:r>
              <a:rPr lang="zh-CN" altLang="en-US" sz="3200" b="1" dirty="0">
                <a:gradFill>
                  <a:gsLst>
                    <a:gs pos="0">
                      <a:srgbClr val="FFFFFF"/>
                    </a:gs>
                    <a:gs pos="86000">
                      <a:srgbClr val="FFFFFF"/>
                    </a:gs>
                  </a:gsLst>
                  <a:lin ang="5400000" scaled="0"/>
                </a:gradFill>
                <a:latin typeface="楷体" pitchFamily="49" charset="-122"/>
                <a:ea typeface="楷体" pitchFamily="49" charset="-122"/>
              </a:rPr>
              <a:t>改进的</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图</a:t>
            </a:r>
            <a:endParaRPr lang="zh-CN" altLang="en-US" dirty="0"/>
          </a:p>
        </p:txBody>
      </p:sp>
      <p:pic>
        <p:nvPicPr>
          <p:cNvPr id="12" name="Picture 3" descr="rj6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7310" y="663392"/>
            <a:ext cx="4189412" cy="439261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95536" y="1206260"/>
            <a:ext cx="1832553" cy="6278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3200" b="1" dirty="0">
                <a:solidFill>
                  <a:schemeClr val="tx1">
                    <a:alpha val="99000"/>
                  </a:schemeClr>
                </a:solidFill>
                <a:latin typeface="楷体" pitchFamily="49" charset="-122"/>
                <a:ea typeface="楷体" pitchFamily="49" charset="-122"/>
              </a:rPr>
              <a:t>顺序结构</a:t>
            </a:r>
          </a:p>
        </p:txBody>
      </p:sp>
      <p:sp>
        <p:nvSpPr>
          <p:cNvPr id="14" name="TextBox 13"/>
          <p:cNvSpPr txBox="1"/>
          <p:nvPr/>
        </p:nvSpPr>
        <p:spPr>
          <a:xfrm>
            <a:off x="6616722" y="1113147"/>
            <a:ext cx="2527278" cy="1181862"/>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选择结构：</a:t>
            </a:r>
            <a:r>
              <a:rPr lang="en-US" altLang="zh-CN" sz="2400" b="1" dirty="0">
                <a:solidFill>
                  <a:schemeClr val="tx1">
                    <a:alpha val="99000"/>
                  </a:schemeClr>
                </a:solidFill>
                <a:latin typeface="楷体" pitchFamily="49" charset="-122"/>
                <a:ea typeface="楷体" pitchFamily="49" charset="-122"/>
              </a:rPr>
              <a:t>S</a:t>
            </a:r>
            <a:r>
              <a:rPr lang="zh-CN" altLang="en-US" sz="2400" b="1" dirty="0">
                <a:solidFill>
                  <a:schemeClr val="tx1">
                    <a:alpha val="99000"/>
                  </a:schemeClr>
                </a:solidFill>
                <a:latin typeface="楷体" pitchFamily="49" charset="-122"/>
                <a:ea typeface="楷体" pitchFamily="49" charset="-122"/>
              </a:rPr>
              <a:t>右括号中的数字</a:t>
            </a:r>
            <a:r>
              <a:rPr lang="en-US" altLang="zh-CN" sz="2400" b="1" dirty="0" err="1">
                <a:solidFill>
                  <a:schemeClr val="tx1">
                    <a:alpha val="99000"/>
                  </a:schemeClr>
                </a:solidFill>
                <a:latin typeface="楷体" pitchFamily="49" charset="-122"/>
                <a:ea typeface="楷体" pitchFamily="49" charset="-122"/>
              </a:rPr>
              <a:t>i</a:t>
            </a:r>
            <a:r>
              <a:rPr lang="zh-CN" altLang="en-US" sz="2400" b="1" dirty="0">
                <a:solidFill>
                  <a:schemeClr val="tx1">
                    <a:alpha val="99000"/>
                  </a:schemeClr>
                </a:solidFill>
                <a:latin typeface="楷体" pitchFamily="49" charset="-122"/>
                <a:ea typeface="楷体" pitchFamily="49" charset="-122"/>
              </a:rPr>
              <a:t>是分支条件的编号</a:t>
            </a:r>
          </a:p>
        </p:txBody>
      </p:sp>
      <p:sp>
        <p:nvSpPr>
          <p:cNvPr id="15" name="TextBox 14"/>
          <p:cNvSpPr txBox="1"/>
          <p:nvPr/>
        </p:nvSpPr>
        <p:spPr>
          <a:xfrm>
            <a:off x="395536" y="3219822"/>
            <a:ext cx="1832553" cy="627864"/>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3200" b="1" dirty="0">
                <a:solidFill>
                  <a:schemeClr val="tx1">
                    <a:alpha val="99000"/>
                  </a:schemeClr>
                </a:solidFill>
                <a:latin typeface="楷体" pitchFamily="49" charset="-122"/>
                <a:ea typeface="楷体" pitchFamily="49" charset="-122"/>
              </a:rPr>
              <a:t>可选结构</a:t>
            </a:r>
          </a:p>
        </p:txBody>
      </p:sp>
      <p:sp>
        <p:nvSpPr>
          <p:cNvPr id="16" name="TextBox 15"/>
          <p:cNvSpPr txBox="1"/>
          <p:nvPr/>
        </p:nvSpPr>
        <p:spPr>
          <a:xfrm>
            <a:off x="6616722" y="2942823"/>
            <a:ext cx="2527278" cy="84946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400" b="1" dirty="0">
                <a:solidFill>
                  <a:schemeClr val="tx1">
                    <a:alpha val="99000"/>
                  </a:schemeClr>
                </a:solidFill>
                <a:latin typeface="楷体" pitchFamily="49" charset="-122"/>
                <a:ea typeface="楷体" pitchFamily="49" charset="-122"/>
              </a:rPr>
              <a:t>重复结构：循环结束的编号为</a:t>
            </a:r>
            <a:r>
              <a:rPr lang="en-US" altLang="zh-CN" sz="2400" b="1" dirty="0" err="1">
                <a:solidFill>
                  <a:schemeClr val="tx1">
                    <a:alpha val="99000"/>
                  </a:schemeClr>
                </a:solidFill>
                <a:latin typeface="楷体" pitchFamily="49" charset="-122"/>
                <a:ea typeface="楷体" pitchFamily="49" charset="-122"/>
              </a:rPr>
              <a:t>i</a:t>
            </a:r>
            <a:endParaRPr lang="zh-CN" altLang="en-US" sz="2400" b="1" dirty="0">
              <a:solidFill>
                <a:schemeClr val="tx1">
                  <a:alpha val="99000"/>
                </a:schemeClr>
              </a:solidFill>
              <a:latin typeface="楷体" pitchFamily="49" charset="-122"/>
              <a:ea typeface="楷体" pitchFamily="49" charset="-122"/>
            </a:endParaRPr>
          </a:p>
        </p:txBody>
      </p:sp>
    </p:spTree>
    <p:extLst>
      <p:ext uri="{BB962C8B-B14F-4D97-AF65-F5344CB8AC3E}">
        <p14:creationId xmlns:p14="http://schemas.microsoft.com/office/powerpoint/2010/main" val="7376058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3" presetClass="entr" presetSubtype="32"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plus(out)">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4" grpId="0"/>
      <p:bldP spid="15" grpId="0"/>
      <p:bldP spid="16"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5.4.2 </a:t>
            </a:r>
            <a:r>
              <a:rPr lang="zh-CN" altLang="en-US" sz="3200" b="1" dirty="0">
                <a:gradFill>
                  <a:gsLst>
                    <a:gs pos="0">
                      <a:srgbClr val="FFFFFF"/>
                    </a:gs>
                    <a:gs pos="86000">
                      <a:srgbClr val="FFFFFF"/>
                    </a:gs>
                  </a:gsLst>
                  <a:lin ang="5400000" scaled="0"/>
                </a:gradFill>
                <a:latin typeface="楷体" pitchFamily="49" charset="-122"/>
                <a:ea typeface="楷体" pitchFamily="49" charset="-122"/>
              </a:rPr>
              <a:t>改进的</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图</a:t>
            </a:r>
            <a:endParaRPr lang="zh-CN" altLang="en-US" dirty="0"/>
          </a:p>
        </p:txBody>
      </p:sp>
      <p:pic>
        <p:nvPicPr>
          <p:cNvPr id="8" name="Picture 3" descr="rj2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765176"/>
            <a:ext cx="5112990" cy="4078314"/>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5938761" y="2198037"/>
            <a:ext cx="2244525" cy="1071062"/>
          </a:xfrm>
          <a:prstGeom prst="rect">
            <a:avLst/>
          </a:prstGeom>
          <a:noFill/>
        </p:spPr>
        <p:txBody>
          <a:bodyPr wrap="none" lIns="91440" tIns="91440" rIns="91440" bIns="91440" rtlCol="0">
            <a:spAutoFit/>
          </a:bodyPr>
          <a:lstStyle/>
          <a:p>
            <a:pPr algn="ctr">
              <a:lnSpc>
                <a:spcPct val="90000"/>
              </a:lnSpc>
              <a:spcBef>
                <a:spcPct val="20000"/>
              </a:spcBef>
              <a:buSzPct val="90000"/>
            </a:pPr>
            <a:r>
              <a:rPr lang="zh-CN" altLang="en-US" sz="3200" b="1" dirty="0">
                <a:solidFill>
                  <a:schemeClr val="tx1">
                    <a:alpha val="99000"/>
                  </a:schemeClr>
                </a:solidFill>
                <a:latin typeface="楷体" pitchFamily="49" charset="-122"/>
                <a:ea typeface="楷体" pitchFamily="49" charset="-122"/>
              </a:rPr>
              <a:t>层次方框图</a:t>
            </a:r>
            <a:br>
              <a:rPr lang="en-US" altLang="zh-CN" sz="3200" b="1" dirty="0">
                <a:solidFill>
                  <a:schemeClr val="tx1">
                    <a:alpha val="99000"/>
                  </a:schemeClr>
                </a:solidFill>
                <a:latin typeface="楷体" pitchFamily="49" charset="-122"/>
                <a:ea typeface="楷体" pitchFamily="49" charset="-122"/>
              </a:rPr>
            </a:br>
            <a:r>
              <a:rPr lang="zh-CN" altLang="en-US" sz="3200" b="1" dirty="0">
                <a:solidFill>
                  <a:schemeClr val="tx1">
                    <a:alpha val="99000"/>
                  </a:schemeClr>
                </a:solidFill>
                <a:latin typeface="楷体" pitchFamily="49" charset="-122"/>
                <a:ea typeface="楷体" pitchFamily="49" charset="-122"/>
              </a:rPr>
              <a:t>的精化</a:t>
            </a:r>
          </a:p>
        </p:txBody>
      </p:sp>
    </p:spTree>
    <p:extLst>
      <p:ext uri="{BB962C8B-B14F-4D97-AF65-F5344CB8AC3E}">
        <p14:creationId xmlns:p14="http://schemas.microsoft.com/office/powerpoint/2010/main" val="4188027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5.4.2 </a:t>
            </a:r>
            <a:r>
              <a:rPr lang="zh-CN" altLang="en-US" sz="3200" b="1" dirty="0">
                <a:gradFill>
                  <a:gsLst>
                    <a:gs pos="0">
                      <a:srgbClr val="FFFFFF"/>
                    </a:gs>
                    <a:gs pos="86000">
                      <a:srgbClr val="FFFFFF"/>
                    </a:gs>
                  </a:gsLst>
                  <a:lin ang="5400000" scaled="0"/>
                </a:gradFill>
                <a:latin typeface="楷体" pitchFamily="49" charset="-122"/>
                <a:ea typeface="楷体" pitchFamily="49" charset="-122"/>
              </a:rPr>
              <a:t>改进的</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图</a:t>
            </a:r>
            <a:endParaRPr lang="zh-CN" altLang="en-US" dirty="0"/>
          </a:p>
        </p:txBody>
      </p:sp>
      <p:sp>
        <p:nvSpPr>
          <p:cNvPr id="9" name="TextBox 8"/>
          <p:cNvSpPr txBox="1"/>
          <p:nvPr/>
        </p:nvSpPr>
        <p:spPr>
          <a:xfrm>
            <a:off x="5002292" y="915566"/>
            <a:ext cx="3962196" cy="4124206"/>
          </a:xfrm>
          <a:prstGeom prst="rect">
            <a:avLst/>
          </a:prstGeom>
          <a:noFill/>
        </p:spPr>
        <p:txBody>
          <a:bodyPr wrap="square" lIns="91440" tIns="91440" rIns="91440" bIns="91440" rtlCol="0">
            <a:spAutoFit/>
          </a:bodyPr>
          <a:lstStyle/>
          <a:p>
            <a:pPr indent="-6350">
              <a:buFontTx/>
              <a:buNone/>
            </a:pPr>
            <a:r>
              <a:rPr lang="zh-CN" altLang="en-US" sz="3200" b="1" dirty="0">
                <a:solidFill>
                  <a:schemeClr val="tx1">
                    <a:alpha val="99000"/>
                  </a:schemeClr>
                </a:solidFill>
                <a:latin typeface="楷体" pitchFamily="49" charset="-122"/>
                <a:ea typeface="楷体" pitchFamily="49" charset="-122"/>
              </a:rPr>
              <a:t>层次图中的一个方框通常代表一个模块；而</a:t>
            </a:r>
            <a:r>
              <a:rPr lang="en-US" altLang="zh-CN" sz="3200" b="1" dirty="0">
                <a:solidFill>
                  <a:schemeClr val="tx1">
                    <a:alpha val="99000"/>
                  </a:schemeClr>
                </a:solidFill>
                <a:latin typeface="楷体" pitchFamily="49" charset="-122"/>
                <a:ea typeface="楷体" pitchFamily="49" charset="-122"/>
              </a:rPr>
              <a:t>Jackson</a:t>
            </a:r>
            <a:r>
              <a:rPr lang="zh-CN" altLang="en-US" sz="3200" b="1" dirty="0">
                <a:solidFill>
                  <a:schemeClr val="tx1">
                    <a:alpha val="99000"/>
                  </a:schemeClr>
                </a:solidFill>
                <a:latin typeface="楷体" pitchFamily="49" charset="-122"/>
                <a:ea typeface="楷体" pitchFamily="49" charset="-122"/>
              </a:rPr>
              <a:t>图通常一个方框只代表几个语句。</a:t>
            </a:r>
            <a:endParaRPr lang="en-US" altLang="zh-CN" sz="3200" b="1" dirty="0">
              <a:solidFill>
                <a:schemeClr val="tx1">
                  <a:alpha val="99000"/>
                </a:schemeClr>
              </a:solidFill>
              <a:latin typeface="楷体" pitchFamily="49" charset="-122"/>
              <a:ea typeface="楷体" pitchFamily="49" charset="-122"/>
            </a:endParaRPr>
          </a:p>
          <a:p>
            <a:pPr indent="-6350">
              <a:buFontTx/>
              <a:buNone/>
            </a:pPr>
            <a:r>
              <a:rPr lang="zh-CN" altLang="en-US" sz="3200" b="1" dirty="0">
                <a:solidFill>
                  <a:schemeClr val="tx1">
                    <a:alpha val="99000"/>
                  </a:schemeClr>
                </a:solidFill>
                <a:latin typeface="楷体" pitchFamily="49" charset="-122"/>
                <a:ea typeface="楷体" pitchFamily="49" charset="-122"/>
              </a:rPr>
              <a:t>层次图表现的是调用关系；而</a:t>
            </a:r>
            <a:r>
              <a:rPr lang="en-US" altLang="zh-CN" sz="3200" b="1" dirty="0">
                <a:solidFill>
                  <a:schemeClr val="tx1">
                    <a:alpha val="99000"/>
                  </a:schemeClr>
                </a:solidFill>
                <a:latin typeface="楷体" pitchFamily="49" charset="-122"/>
                <a:ea typeface="楷体" pitchFamily="49" charset="-122"/>
              </a:rPr>
              <a:t>Jackson</a:t>
            </a:r>
            <a:r>
              <a:rPr lang="zh-CN" altLang="en-US" sz="3200" b="1" dirty="0">
                <a:solidFill>
                  <a:schemeClr val="tx1">
                    <a:alpha val="99000"/>
                  </a:schemeClr>
                </a:solidFill>
                <a:latin typeface="楷体" pitchFamily="49" charset="-122"/>
                <a:ea typeface="楷体" pitchFamily="49" charset="-122"/>
              </a:rPr>
              <a:t>图表现的是组成关系。</a:t>
            </a:r>
          </a:p>
        </p:txBody>
      </p:sp>
      <p:pic>
        <p:nvPicPr>
          <p:cNvPr id="5" name="Picture 3" descr="rj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766" y="1635646"/>
            <a:ext cx="4717525" cy="23762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3814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1" fill="hold" nodeType="clickEffect">
                                  <p:stCondLst>
                                    <p:cond delay="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wipe(up)">
                                      <p:cBhvr>
                                        <p:cTn id="15" dur="500"/>
                                        <p:tgtEl>
                                          <p:spTgt spid="9">
                                            <p:txEl>
                                              <p:pRg st="0" end="0"/>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1" fill="hold" nodeType="clickEffect">
                                  <p:stCondLst>
                                    <p:cond delay="0"/>
                                  </p:stCondLst>
                                  <p:childTnLst>
                                    <p:set>
                                      <p:cBhvr>
                                        <p:cTn id="19" dur="1" fill="hold">
                                          <p:stCondLst>
                                            <p:cond delay="0"/>
                                          </p:stCondLst>
                                        </p:cTn>
                                        <p:tgtEl>
                                          <p:spTgt spid="9">
                                            <p:txEl>
                                              <p:pRg st="1" end="1"/>
                                            </p:txEl>
                                          </p:spTgt>
                                        </p:tgtEl>
                                        <p:attrNameLst>
                                          <p:attrName>style.visibility</p:attrName>
                                        </p:attrNameLst>
                                      </p:cBhvr>
                                      <p:to>
                                        <p:strVal val="visible"/>
                                      </p:to>
                                    </p:set>
                                    <p:animEffect transition="in" filter="wipe(up)">
                                      <p:cBhvr>
                                        <p:cTn id="20" dur="500"/>
                                        <p:tgtEl>
                                          <p:spTgt spid="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5.4.3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sp>
        <p:nvSpPr>
          <p:cNvPr id="2" name="矩形 1"/>
          <p:cNvSpPr/>
          <p:nvPr/>
        </p:nvSpPr>
        <p:spPr>
          <a:xfrm>
            <a:off x="467544" y="811041"/>
            <a:ext cx="8208912" cy="3970318"/>
          </a:xfrm>
          <a:prstGeom prst="rect">
            <a:avLst/>
          </a:prstGeom>
        </p:spPr>
        <p:txBody>
          <a:bodyPr wrap="square">
            <a:spAutoFit/>
          </a:bodyPr>
          <a:lstStyle/>
          <a:p>
            <a:pPr indent="-6350">
              <a:buFontTx/>
              <a:buNone/>
            </a:pPr>
            <a:r>
              <a:rPr lang="en-US" altLang="zh-CN" sz="2800" b="1" dirty="0">
                <a:latin typeface="Times New Roman" pitchFamily="18" charset="0"/>
                <a:ea typeface="楷体" pitchFamily="49" charset="-122"/>
                <a:cs typeface="Times New Roman" pitchFamily="18" charset="0"/>
              </a:rPr>
              <a:t>a. </a:t>
            </a:r>
            <a:r>
              <a:rPr lang="zh-CN" altLang="en-US" sz="2800" b="1" dirty="0">
                <a:latin typeface="Times New Roman" pitchFamily="18" charset="0"/>
                <a:ea typeface="楷体" pitchFamily="49" charset="-122"/>
                <a:cs typeface="Times New Roman" pitchFamily="18" charset="0"/>
              </a:rPr>
              <a:t>分析并确定输入数据和输出数据的逻辑结构，并用</a:t>
            </a:r>
            <a:r>
              <a:rPr lang="en-US" altLang="zh-CN" sz="2800" b="1" dirty="0">
                <a:latin typeface="Times New Roman" pitchFamily="18" charset="0"/>
                <a:ea typeface="楷体" pitchFamily="49" charset="-122"/>
                <a:cs typeface="Times New Roman" pitchFamily="18" charset="0"/>
              </a:rPr>
              <a:t>Jackson</a:t>
            </a:r>
            <a:r>
              <a:rPr lang="zh-CN" altLang="en-US" sz="2800" b="1" dirty="0">
                <a:latin typeface="Times New Roman" pitchFamily="18" charset="0"/>
                <a:ea typeface="楷体" pitchFamily="49" charset="-122"/>
                <a:cs typeface="Times New Roman" pitchFamily="18" charset="0"/>
              </a:rPr>
              <a:t>图描绘这些数据结构。</a:t>
            </a:r>
          </a:p>
          <a:p>
            <a:pPr indent="-6350">
              <a:buFontTx/>
              <a:buNone/>
            </a:pPr>
            <a:r>
              <a:rPr lang="en-US" altLang="zh-CN" sz="2800" b="1" dirty="0">
                <a:latin typeface="Times New Roman" pitchFamily="18" charset="0"/>
                <a:ea typeface="楷体" pitchFamily="49" charset="-122"/>
                <a:cs typeface="Times New Roman" pitchFamily="18" charset="0"/>
              </a:rPr>
              <a:t>b.</a:t>
            </a:r>
            <a:r>
              <a:rPr lang="zh-CN" altLang="en-US" sz="2800" b="1" dirty="0">
                <a:latin typeface="Times New Roman" pitchFamily="18" charset="0"/>
                <a:ea typeface="楷体" pitchFamily="49" charset="-122"/>
                <a:cs typeface="Times New Roman" pitchFamily="18" charset="0"/>
              </a:rPr>
              <a:t>找出输入数据结构和输出数据结构中有对应关系的数据单元。所谓有对应关系是指有直接的因果关系，在程序中可以同时处理的数据单元</a:t>
            </a:r>
            <a:r>
              <a:rPr lang="en-US" altLang="zh-CN" sz="2800" b="1" dirty="0">
                <a:latin typeface="Times New Roman" pitchFamily="18" charset="0"/>
                <a:ea typeface="楷体" pitchFamily="49" charset="-122"/>
                <a:cs typeface="Times New Roman" pitchFamily="18" charset="0"/>
              </a:rPr>
              <a:t>(</a:t>
            </a:r>
            <a:r>
              <a:rPr lang="zh-CN" altLang="en-US" sz="2800" b="1" dirty="0">
                <a:latin typeface="Times New Roman" pitchFamily="18" charset="0"/>
                <a:ea typeface="楷体" pitchFamily="49" charset="-122"/>
                <a:cs typeface="Times New Roman" pitchFamily="18" charset="0"/>
              </a:rPr>
              <a:t>对于重复出现的数据单元必须重复的次序和次数都相同才可能有对应关系</a:t>
            </a:r>
            <a:r>
              <a:rPr lang="en-US" altLang="zh-CN" sz="2800" b="1" dirty="0">
                <a:latin typeface="Times New Roman" pitchFamily="18" charset="0"/>
                <a:ea typeface="楷体" pitchFamily="49" charset="-122"/>
                <a:cs typeface="Times New Roman" pitchFamily="18" charset="0"/>
              </a:rPr>
              <a:t>)</a:t>
            </a:r>
            <a:r>
              <a:rPr lang="zh-CN" altLang="en-US" sz="2800" b="1" dirty="0">
                <a:latin typeface="Times New Roman" pitchFamily="18" charset="0"/>
                <a:ea typeface="楷体" pitchFamily="49" charset="-122"/>
                <a:cs typeface="Times New Roman" pitchFamily="18" charset="0"/>
              </a:rPr>
              <a:t>。</a:t>
            </a:r>
          </a:p>
          <a:p>
            <a:pPr indent="-6350">
              <a:buFontTx/>
              <a:buNone/>
            </a:pPr>
            <a:r>
              <a:rPr lang="en-US" altLang="zh-CN" sz="2800" b="1" dirty="0">
                <a:latin typeface="Times New Roman" pitchFamily="18" charset="0"/>
                <a:ea typeface="楷体" pitchFamily="49" charset="-122"/>
                <a:cs typeface="Times New Roman" pitchFamily="18" charset="0"/>
              </a:rPr>
              <a:t>c.</a:t>
            </a:r>
            <a:r>
              <a:rPr lang="zh-CN" altLang="en-US" sz="2800" b="1" dirty="0">
                <a:latin typeface="Times New Roman" pitchFamily="18" charset="0"/>
                <a:ea typeface="楷体" pitchFamily="49" charset="-122"/>
                <a:cs typeface="Times New Roman" pitchFamily="18" charset="0"/>
              </a:rPr>
              <a:t>用下述</a:t>
            </a:r>
            <a:r>
              <a:rPr lang="en-US" altLang="zh-CN" sz="2800" b="1" dirty="0">
                <a:latin typeface="Times New Roman" pitchFamily="18" charset="0"/>
                <a:ea typeface="楷体" pitchFamily="49" charset="-122"/>
                <a:cs typeface="Times New Roman" pitchFamily="18" charset="0"/>
              </a:rPr>
              <a:t>3</a:t>
            </a:r>
            <a:r>
              <a:rPr lang="zh-CN" altLang="en-US" sz="2800" b="1" dirty="0">
                <a:latin typeface="Times New Roman" pitchFamily="18" charset="0"/>
                <a:ea typeface="楷体" pitchFamily="49" charset="-122"/>
                <a:cs typeface="Times New Roman" pitchFamily="18" charset="0"/>
              </a:rPr>
              <a:t>条规则从描绘数据结构的</a:t>
            </a:r>
            <a:r>
              <a:rPr lang="en-US" altLang="zh-CN" sz="2800" b="1" dirty="0">
                <a:latin typeface="Times New Roman" pitchFamily="18" charset="0"/>
                <a:ea typeface="楷体" pitchFamily="49" charset="-122"/>
                <a:cs typeface="Times New Roman" pitchFamily="18" charset="0"/>
              </a:rPr>
              <a:t>Jackson</a:t>
            </a:r>
            <a:r>
              <a:rPr lang="zh-CN" altLang="en-US" sz="2800" b="1" dirty="0">
                <a:latin typeface="Times New Roman" pitchFamily="18" charset="0"/>
                <a:ea typeface="楷体" pitchFamily="49" charset="-122"/>
                <a:cs typeface="Times New Roman" pitchFamily="18" charset="0"/>
              </a:rPr>
              <a:t>图导出描绘程序结构的</a:t>
            </a:r>
            <a:r>
              <a:rPr lang="en-US" altLang="zh-CN" sz="2800" b="1" dirty="0">
                <a:latin typeface="Times New Roman" pitchFamily="18" charset="0"/>
                <a:ea typeface="楷体" pitchFamily="49" charset="-122"/>
                <a:cs typeface="Times New Roman" pitchFamily="18" charset="0"/>
              </a:rPr>
              <a:t>Jackson</a:t>
            </a:r>
            <a:r>
              <a:rPr lang="zh-CN" altLang="en-US" sz="2800" b="1" dirty="0">
                <a:latin typeface="Times New Roman" pitchFamily="18" charset="0"/>
                <a:ea typeface="楷体" pitchFamily="49" charset="-122"/>
                <a:cs typeface="Times New Roman" pitchFamily="18" charset="0"/>
              </a:rPr>
              <a:t>图：</a:t>
            </a:r>
          </a:p>
        </p:txBody>
      </p:sp>
    </p:spTree>
    <p:extLst>
      <p:ext uri="{BB962C8B-B14F-4D97-AF65-F5344CB8AC3E}">
        <p14:creationId xmlns:p14="http://schemas.microsoft.com/office/powerpoint/2010/main" val="6283658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294967295"/>
          </p:nvPr>
        </p:nvSpPr>
        <p:spPr>
          <a:xfrm>
            <a:off x="8172451" y="4644628"/>
            <a:ext cx="576263" cy="357188"/>
          </a:xfrm>
          <a:prstGeom prst="rect">
            <a:avLst/>
          </a:prstGeom>
        </p:spPr>
        <p:txBody>
          <a:bodyPr/>
          <a:lstStyle/>
          <a:p>
            <a:fld id="{5A830AB6-3C64-4C6C-8F60-D425BFD9A7C4}" type="slidenum">
              <a:rPr lang="en-US" altLang="zh-CN"/>
              <a:pPr/>
              <a:t>9</a:t>
            </a:fld>
            <a:r>
              <a:rPr lang="en-US" altLang="zh-CN"/>
              <a:t>   </a:t>
            </a:r>
          </a:p>
        </p:txBody>
      </p:sp>
      <p:pic>
        <p:nvPicPr>
          <p:cNvPr id="5130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4" y="812007"/>
            <a:ext cx="7272337" cy="38123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2"/>
          <p:cNvSpPr>
            <a:spLocks noGrp="1" noChangeArrowheads="1"/>
          </p:cNvSpPr>
          <p:nvPr>
            <p:ph type="title"/>
          </p:nvPr>
        </p:nvSpPr>
        <p:spPr>
          <a:xfrm>
            <a:off x="389436" y="171460"/>
            <a:ext cx="8363938" cy="553998"/>
          </a:xfrm>
        </p:spPr>
        <p:txBody>
          <a:bodyPr/>
          <a:lstStyle/>
          <a:p>
            <a:r>
              <a:rPr lang="en-US" altLang="zh-CN" sz="4000" b="1" dirty="0">
                <a:latin typeface="楷体" pitchFamily="49" charset="-122"/>
                <a:ea typeface="楷体" pitchFamily="49" charset="-122"/>
              </a:rPr>
              <a:t>5.1 </a:t>
            </a:r>
            <a:r>
              <a:rPr lang="zh-CN" altLang="en-US" sz="4000" b="1" dirty="0">
                <a:latin typeface="楷体" pitchFamily="49" charset="-122"/>
                <a:ea typeface="楷体" pitchFamily="49" charset="-122"/>
              </a:rPr>
              <a:t>结构程序设计</a:t>
            </a:r>
            <a:endParaRPr lang="zh-CN" altLang="en-US" sz="4000" dirty="0"/>
          </a:p>
        </p:txBody>
      </p:sp>
    </p:spTree>
    <p:extLst>
      <p:ext uri="{BB962C8B-B14F-4D97-AF65-F5344CB8AC3E}">
        <p14:creationId xmlns:p14="http://schemas.microsoft.com/office/powerpoint/2010/main" val="322080387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13028"/>
                                        </p:tgtEl>
                                        <p:attrNameLst>
                                          <p:attrName>style.visibility</p:attrName>
                                        </p:attrNameLst>
                                      </p:cBhvr>
                                      <p:to>
                                        <p:strVal val="visible"/>
                                      </p:to>
                                    </p:set>
                                    <p:animEffect transition="in" filter="blinds(horizontal)">
                                      <p:cBhvr>
                                        <p:cTn id="7" dur="500"/>
                                        <p:tgtEl>
                                          <p:spTgt spid="513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5.4.3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sp>
        <p:nvSpPr>
          <p:cNvPr id="2" name="矩形 1"/>
          <p:cNvSpPr/>
          <p:nvPr/>
        </p:nvSpPr>
        <p:spPr>
          <a:xfrm>
            <a:off x="395536" y="811041"/>
            <a:ext cx="8424936" cy="4154984"/>
          </a:xfrm>
          <a:prstGeom prst="rect">
            <a:avLst/>
          </a:prstGeom>
        </p:spPr>
        <p:txBody>
          <a:bodyPr wrap="square">
            <a:spAutoFit/>
          </a:bodyPr>
          <a:lstStyle/>
          <a:p>
            <a:pPr indent="806450">
              <a:buFontTx/>
              <a:buNone/>
            </a:pPr>
            <a:r>
              <a:rPr lang="zh-CN" altLang="en-US" sz="2400" b="1" dirty="0">
                <a:latin typeface="Times New Roman" pitchFamily="18" charset="0"/>
                <a:ea typeface="楷体" pitchFamily="49" charset="-122"/>
                <a:cs typeface="Times New Roman" pitchFamily="18" charset="0"/>
              </a:rPr>
              <a:t>第一，为每对有对应关系的数据单元，按照它们在数据结构图中的层次在程序结构图的相应层次画一个处理框</a:t>
            </a:r>
            <a:r>
              <a:rPr lang="en-US" altLang="zh-CN" sz="2400" b="1" dirty="0">
                <a:latin typeface="Times New Roman" pitchFamily="18" charset="0"/>
                <a:ea typeface="楷体" pitchFamily="49" charset="-122"/>
                <a:cs typeface="Times New Roman" pitchFamily="18" charset="0"/>
              </a:rPr>
              <a:t>(</a:t>
            </a:r>
            <a:r>
              <a:rPr lang="zh-CN" altLang="en-US" sz="2400" b="1" dirty="0">
                <a:latin typeface="Times New Roman" pitchFamily="18" charset="0"/>
                <a:ea typeface="楷体" pitchFamily="49" charset="-122"/>
                <a:cs typeface="Times New Roman" pitchFamily="18" charset="0"/>
              </a:rPr>
              <a:t>注意，如果这对数据单元在输入数据结构和输出数据结构中所处的层次不同，则和它们对应的处理框在程序结构图中所处的层次与它们之中在数据结构图中层次低的那个对应</a:t>
            </a:r>
            <a:r>
              <a:rPr lang="en-US" altLang="zh-CN" sz="2400" b="1" dirty="0">
                <a:latin typeface="Times New Roman" pitchFamily="18" charset="0"/>
                <a:ea typeface="楷体" pitchFamily="49" charset="-122"/>
                <a:cs typeface="Times New Roman" pitchFamily="18" charset="0"/>
              </a:rPr>
              <a:t>)</a:t>
            </a:r>
            <a:r>
              <a:rPr lang="zh-CN" altLang="en-US" sz="2400" b="1" dirty="0">
                <a:latin typeface="Times New Roman" pitchFamily="18" charset="0"/>
                <a:ea typeface="楷体" pitchFamily="49" charset="-122"/>
                <a:cs typeface="Times New Roman" pitchFamily="18" charset="0"/>
              </a:rPr>
              <a:t>；</a:t>
            </a:r>
          </a:p>
          <a:p>
            <a:pPr indent="806450">
              <a:buFontTx/>
              <a:buNone/>
            </a:pPr>
            <a:r>
              <a:rPr lang="zh-CN" altLang="en-US" sz="2400" b="1" dirty="0">
                <a:latin typeface="Times New Roman" pitchFamily="18" charset="0"/>
                <a:ea typeface="楷体" pitchFamily="49" charset="-122"/>
                <a:cs typeface="Times New Roman" pitchFamily="18" charset="0"/>
              </a:rPr>
              <a:t>第二，根据输入数据结构中剩余的每个数据单元所处的层次，在程序结构图的相应层次分别为它们画上对应的处理框；</a:t>
            </a:r>
          </a:p>
          <a:p>
            <a:pPr indent="806450">
              <a:buFontTx/>
              <a:buNone/>
            </a:pPr>
            <a:r>
              <a:rPr lang="zh-CN" altLang="en-US" sz="2400" b="1" dirty="0">
                <a:latin typeface="Times New Roman" pitchFamily="18" charset="0"/>
                <a:ea typeface="楷体" pitchFamily="49" charset="-122"/>
                <a:cs typeface="Times New Roman" pitchFamily="18" charset="0"/>
              </a:rPr>
              <a:t>第三，根据输出数据结构中剩余的每个数据单元所处的层次，在程序结构图的相应层次分别为它们画上对应的处理框。</a:t>
            </a:r>
          </a:p>
        </p:txBody>
      </p:sp>
    </p:spTree>
    <p:extLst>
      <p:ext uri="{BB962C8B-B14F-4D97-AF65-F5344CB8AC3E}">
        <p14:creationId xmlns:p14="http://schemas.microsoft.com/office/powerpoint/2010/main" val="34282315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5.4.3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sp>
        <p:nvSpPr>
          <p:cNvPr id="2" name="矩形 1"/>
          <p:cNvSpPr/>
          <p:nvPr/>
        </p:nvSpPr>
        <p:spPr>
          <a:xfrm>
            <a:off x="395536" y="811041"/>
            <a:ext cx="8424936" cy="1569660"/>
          </a:xfrm>
          <a:prstGeom prst="rect">
            <a:avLst/>
          </a:prstGeom>
        </p:spPr>
        <p:txBody>
          <a:bodyPr wrap="square">
            <a:spAutoFit/>
          </a:bodyPr>
          <a:lstStyle/>
          <a:p>
            <a:pPr indent="806450">
              <a:buFontTx/>
              <a:buNone/>
            </a:pPr>
            <a:r>
              <a:rPr lang="en-US" altLang="zh-CN" sz="2400" b="1" dirty="0">
                <a:latin typeface="Times New Roman" pitchFamily="18" charset="0"/>
                <a:ea typeface="楷体" pitchFamily="49" charset="-122"/>
                <a:cs typeface="Times New Roman" pitchFamily="18" charset="0"/>
              </a:rPr>
              <a:t>d.</a:t>
            </a:r>
            <a:r>
              <a:rPr lang="zh-CN" altLang="en-US" sz="2400" b="1" dirty="0">
                <a:latin typeface="Times New Roman" pitchFamily="18" charset="0"/>
                <a:ea typeface="楷体" pitchFamily="49" charset="-122"/>
                <a:cs typeface="Times New Roman" pitchFamily="18" charset="0"/>
              </a:rPr>
              <a:t>列出所有操作和条件</a:t>
            </a:r>
            <a:r>
              <a:rPr lang="en-US" altLang="zh-CN" sz="2400" b="1" dirty="0">
                <a:latin typeface="Times New Roman" pitchFamily="18" charset="0"/>
                <a:ea typeface="楷体" pitchFamily="49" charset="-122"/>
                <a:cs typeface="Times New Roman" pitchFamily="18" charset="0"/>
              </a:rPr>
              <a:t>(</a:t>
            </a:r>
            <a:r>
              <a:rPr lang="zh-CN" altLang="en-US" sz="2400" b="1" dirty="0">
                <a:latin typeface="Times New Roman" pitchFamily="18" charset="0"/>
                <a:ea typeface="楷体" pitchFamily="49" charset="-122"/>
                <a:cs typeface="Times New Roman" pitchFamily="18" charset="0"/>
              </a:rPr>
              <a:t>包括分支条件和循环结束条件</a:t>
            </a:r>
            <a:r>
              <a:rPr lang="en-US" altLang="zh-CN" sz="2400" b="1" dirty="0">
                <a:latin typeface="Times New Roman" pitchFamily="18" charset="0"/>
                <a:ea typeface="楷体" pitchFamily="49" charset="-122"/>
                <a:cs typeface="Times New Roman" pitchFamily="18" charset="0"/>
              </a:rPr>
              <a:t>)</a:t>
            </a:r>
            <a:r>
              <a:rPr lang="zh-CN" altLang="en-US" sz="2400" b="1" dirty="0">
                <a:latin typeface="Times New Roman" pitchFamily="18" charset="0"/>
                <a:ea typeface="楷体" pitchFamily="49" charset="-122"/>
                <a:cs typeface="Times New Roman" pitchFamily="18" charset="0"/>
              </a:rPr>
              <a:t>，并且把它们分配到程序结构图的适当位置。</a:t>
            </a:r>
            <a:endParaRPr lang="en-US" altLang="zh-CN" sz="2400" b="1" dirty="0">
              <a:latin typeface="Times New Roman" pitchFamily="18" charset="0"/>
              <a:ea typeface="楷体" pitchFamily="49" charset="-122"/>
              <a:cs typeface="Times New Roman" pitchFamily="18" charset="0"/>
            </a:endParaRPr>
          </a:p>
          <a:p>
            <a:pPr indent="806450">
              <a:buFontTx/>
              <a:buNone/>
            </a:pPr>
            <a:r>
              <a:rPr lang="en-US" altLang="zh-CN" sz="2400" b="1" dirty="0">
                <a:latin typeface="Times New Roman" pitchFamily="18" charset="0"/>
                <a:ea typeface="楷体" pitchFamily="49" charset="-122"/>
                <a:cs typeface="Times New Roman" pitchFamily="18" charset="0"/>
              </a:rPr>
              <a:t>e.</a:t>
            </a:r>
            <a:r>
              <a:rPr lang="zh-CN" altLang="en-US" sz="2400" b="1" dirty="0">
                <a:latin typeface="Times New Roman" pitchFamily="18" charset="0"/>
                <a:ea typeface="楷体" pitchFamily="49" charset="-122"/>
                <a:cs typeface="Times New Roman" pitchFamily="18" charset="0"/>
              </a:rPr>
              <a:t>用伪码表示程序。</a:t>
            </a:r>
          </a:p>
          <a:p>
            <a:pPr indent="806450">
              <a:buFontTx/>
              <a:buNone/>
            </a:pPr>
            <a:endParaRPr lang="zh-CN" altLang="en-US" sz="2400" b="1" dirty="0">
              <a:latin typeface="Times New Roman" pitchFamily="18" charset="0"/>
              <a:ea typeface="楷体" pitchFamily="49" charset="-122"/>
              <a:cs typeface="Times New Roman" pitchFamily="18" charset="0"/>
            </a:endParaRPr>
          </a:p>
        </p:txBody>
      </p:sp>
      <p:pic>
        <p:nvPicPr>
          <p:cNvPr id="4" name="Picture 3" descr="rj6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664" y="2380701"/>
            <a:ext cx="4133340" cy="2304256"/>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220072" y="2453368"/>
            <a:ext cx="2880320" cy="2246769"/>
          </a:xfrm>
          <a:prstGeom prst="rect">
            <a:avLst/>
          </a:prstGeom>
        </p:spPr>
        <p:txBody>
          <a:bodyPr wrap="square">
            <a:spAutoFit/>
          </a:bodyPr>
          <a:lstStyle/>
          <a:p>
            <a:pPr indent="-6350">
              <a:buFontTx/>
              <a:buNone/>
            </a:pPr>
            <a:r>
              <a:rPr lang="en-US" altLang="zh-CN" sz="2800" b="1" dirty="0">
                <a:latin typeface="Times New Roman" pitchFamily="18" charset="0"/>
                <a:cs typeface="Times New Roman" pitchFamily="18" charset="0"/>
              </a:rPr>
              <a:t>             A 	</a:t>
            </a:r>
            <a:r>
              <a:rPr lang="en-US" altLang="zh-CN" sz="2800" b="1" dirty="0" err="1">
                <a:latin typeface="Times New Roman" pitchFamily="18" charset="0"/>
                <a:cs typeface="Times New Roman" pitchFamily="18" charset="0"/>
              </a:rPr>
              <a:t>seq</a:t>
            </a:r>
            <a:endParaRPr lang="en-US" altLang="zh-CN" sz="2800" b="1" dirty="0">
              <a:latin typeface="Times New Roman" pitchFamily="18" charset="0"/>
              <a:cs typeface="Times New Roman" pitchFamily="18" charset="0"/>
            </a:endParaRPr>
          </a:p>
          <a:p>
            <a:pPr indent="-6350">
              <a:buFontTx/>
              <a:buNone/>
            </a:pPr>
            <a:r>
              <a:rPr lang="en-US" altLang="zh-CN" sz="2800" b="1" dirty="0">
                <a:latin typeface="Times New Roman" pitchFamily="18" charset="0"/>
                <a:cs typeface="Times New Roman" pitchFamily="18" charset="0"/>
              </a:rPr>
              <a:t>			B</a:t>
            </a:r>
          </a:p>
          <a:p>
            <a:pPr indent="-6350">
              <a:buFontTx/>
              <a:buNone/>
            </a:pPr>
            <a:r>
              <a:rPr lang="en-US" altLang="zh-CN" sz="2800" b="1" dirty="0">
                <a:latin typeface="Times New Roman" pitchFamily="18" charset="0"/>
                <a:cs typeface="Times New Roman" pitchFamily="18" charset="0"/>
              </a:rPr>
              <a:t>			C</a:t>
            </a:r>
          </a:p>
          <a:p>
            <a:pPr indent="-6350">
              <a:buFontTx/>
              <a:buNone/>
            </a:pPr>
            <a:r>
              <a:rPr lang="en-US" altLang="zh-CN" sz="2800" b="1" dirty="0">
                <a:latin typeface="Times New Roman" pitchFamily="18" charset="0"/>
                <a:cs typeface="Times New Roman" pitchFamily="18" charset="0"/>
              </a:rPr>
              <a:t>			D</a:t>
            </a:r>
          </a:p>
          <a:p>
            <a:pPr indent="-6350">
              <a:buFontTx/>
              <a:buNone/>
            </a:pPr>
            <a:r>
              <a:rPr lang="en-US" altLang="zh-CN" sz="2800" b="1" dirty="0">
                <a:latin typeface="Times New Roman" pitchFamily="18" charset="0"/>
                <a:cs typeface="Times New Roman" pitchFamily="18" charset="0"/>
              </a:rPr>
              <a:t>	     A	       end</a:t>
            </a:r>
          </a:p>
        </p:txBody>
      </p:sp>
    </p:spTree>
    <p:extLst>
      <p:ext uri="{BB962C8B-B14F-4D97-AF65-F5344CB8AC3E}">
        <p14:creationId xmlns:p14="http://schemas.microsoft.com/office/powerpoint/2010/main" val="2044824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fade">
                                      <p:cBhvr>
                                        <p:cTn id="22" dur="1000"/>
                                        <p:tgtEl>
                                          <p:spTgt spid="3"/>
                                        </p:tgtEl>
                                      </p:cBhvr>
                                    </p:animEffect>
                                    <p:anim calcmode="lin" valueType="num">
                                      <p:cBhvr>
                                        <p:cTn id="23" dur="1000" fill="hold"/>
                                        <p:tgtEl>
                                          <p:spTgt spid="3"/>
                                        </p:tgtEl>
                                        <p:attrNameLst>
                                          <p:attrName>ppt_x</p:attrName>
                                        </p:attrNameLst>
                                      </p:cBhvr>
                                      <p:tavLst>
                                        <p:tav tm="0">
                                          <p:val>
                                            <p:strVal val="#ppt_x"/>
                                          </p:val>
                                        </p:tav>
                                        <p:tav tm="100000">
                                          <p:val>
                                            <p:strVal val="#ppt_x"/>
                                          </p:val>
                                        </p:tav>
                                      </p:tavLst>
                                    </p:anim>
                                    <p:anim calcmode="lin" valueType="num">
                                      <p:cBhvr>
                                        <p:cTn id="2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5.4.3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pic>
        <p:nvPicPr>
          <p:cNvPr id="6" name="Picture 3" descr="rj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1" y="1563638"/>
            <a:ext cx="3644943" cy="1980323"/>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779912" y="1349004"/>
            <a:ext cx="4572000" cy="2806922"/>
          </a:xfrm>
          <a:prstGeom prst="rect">
            <a:avLst/>
          </a:prstGeom>
        </p:spPr>
        <p:txBody>
          <a:bodyPr>
            <a:spAutoFit/>
          </a:bodyPr>
          <a:lstStyle/>
          <a:p>
            <a:pPr indent="-6350">
              <a:lnSpc>
                <a:spcPct val="90000"/>
              </a:lnSpc>
              <a:buFontTx/>
              <a:buNone/>
            </a:pPr>
            <a:r>
              <a:rPr lang="en-US" altLang="zh-CN" sz="2800" b="1" dirty="0">
                <a:latin typeface="Times New Roman" pitchFamily="18" charset="0"/>
                <a:cs typeface="Times New Roman" pitchFamily="18" charset="0"/>
              </a:rPr>
              <a:t>		A 	select 	cond1</a:t>
            </a:r>
          </a:p>
          <a:p>
            <a:pPr indent="-6350">
              <a:lnSpc>
                <a:spcPct val="90000"/>
              </a:lnSpc>
              <a:buFontTx/>
              <a:buNone/>
            </a:pPr>
            <a:r>
              <a:rPr lang="en-US" altLang="zh-CN" sz="2800" b="1" dirty="0">
                <a:latin typeface="Times New Roman" pitchFamily="18" charset="0"/>
                <a:cs typeface="Times New Roman" pitchFamily="18" charset="0"/>
              </a:rPr>
              <a:t>			B</a:t>
            </a:r>
          </a:p>
          <a:p>
            <a:pPr indent="-6350">
              <a:lnSpc>
                <a:spcPct val="90000"/>
              </a:lnSpc>
              <a:buFontTx/>
              <a:buNone/>
            </a:pPr>
            <a:r>
              <a:rPr lang="en-US" altLang="zh-CN" sz="2800" b="1" dirty="0">
                <a:latin typeface="Times New Roman" pitchFamily="18" charset="0"/>
                <a:cs typeface="Times New Roman" pitchFamily="18" charset="0"/>
              </a:rPr>
              <a:t>		A 	or 		cond2</a:t>
            </a:r>
          </a:p>
          <a:p>
            <a:pPr indent="-6350">
              <a:lnSpc>
                <a:spcPct val="90000"/>
              </a:lnSpc>
              <a:buFontTx/>
              <a:buNone/>
            </a:pPr>
            <a:r>
              <a:rPr lang="en-US" altLang="zh-CN" sz="2800" b="1" dirty="0">
                <a:latin typeface="Times New Roman" pitchFamily="18" charset="0"/>
                <a:cs typeface="Times New Roman" pitchFamily="18" charset="0"/>
              </a:rPr>
              <a:t>			C</a:t>
            </a:r>
          </a:p>
          <a:p>
            <a:pPr indent="-6350">
              <a:lnSpc>
                <a:spcPct val="90000"/>
              </a:lnSpc>
              <a:buFontTx/>
              <a:buNone/>
            </a:pPr>
            <a:r>
              <a:rPr lang="en-US" altLang="zh-CN" sz="2800" b="1" dirty="0">
                <a:latin typeface="Times New Roman" pitchFamily="18" charset="0"/>
                <a:cs typeface="Times New Roman" pitchFamily="18" charset="0"/>
              </a:rPr>
              <a:t>		A 	or 		cond3</a:t>
            </a:r>
          </a:p>
          <a:p>
            <a:pPr indent="-6350">
              <a:lnSpc>
                <a:spcPct val="90000"/>
              </a:lnSpc>
              <a:buFontTx/>
              <a:buNone/>
            </a:pPr>
            <a:r>
              <a:rPr lang="en-US" altLang="zh-CN" sz="2800" b="1" dirty="0">
                <a:latin typeface="Times New Roman" pitchFamily="18" charset="0"/>
                <a:cs typeface="Times New Roman" pitchFamily="18" charset="0"/>
              </a:rPr>
              <a:t>			D</a:t>
            </a:r>
          </a:p>
          <a:p>
            <a:pPr indent="-6350">
              <a:lnSpc>
                <a:spcPct val="90000"/>
              </a:lnSpc>
              <a:buFontTx/>
              <a:buNone/>
            </a:pPr>
            <a:r>
              <a:rPr lang="en-US" altLang="zh-CN" sz="2800" b="1" dirty="0">
                <a:latin typeface="Times New Roman" pitchFamily="18" charset="0"/>
                <a:cs typeface="Times New Roman" pitchFamily="18" charset="0"/>
              </a:rPr>
              <a:t>		A 	end</a:t>
            </a:r>
          </a:p>
        </p:txBody>
      </p:sp>
    </p:spTree>
    <p:extLst>
      <p:ext uri="{BB962C8B-B14F-4D97-AF65-F5344CB8AC3E}">
        <p14:creationId xmlns:p14="http://schemas.microsoft.com/office/powerpoint/2010/main" val="1703812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5.4.3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p>
        </p:txBody>
      </p:sp>
      <p:pic>
        <p:nvPicPr>
          <p:cNvPr id="7" name="Picture 3" descr="rj6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1230773"/>
            <a:ext cx="1831975" cy="316865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286000" y="2427734"/>
            <a:ext cx="6174432" cy="1255728"/>
          </a:xfrm>
          <a:prstGeom prst="rect">
            <a:avLst/>
          </a:prstGeom>
        </p:spPr>
        <p:txBody>
          <a:bodyPr wrap="square">
            <a:spAutoFit/>
          </a:bodyPr>
          <a:lstStyle/>
          <a:p>
            <a:pPr indent="-6350">
              <a:lnSpc>
                <a:spcPct val="90000"/>
              </a:lnSpc>
              <a:buFontTx/>
              <a:buNone/>
            </a:pPr>
            <a:r>
              <a:rPr lang="en-US" altLang="zh-CN" sz="2800" b="1" dirty="0">
                <a:latin typeface="Times New Roman" pitchFamily="18" charset="0"/>
                <a:cs typeface="Times New Roman" pitchFamily="18" charset="0"/>
              </a:rPr>
              <a:t>		A 	</a:t>
            </a:r>
            <a:r>
              <a:rPr lang="en-US" altLang="zh-CN" sz="2800" b="1" dirty="0" err="1">
                <a:latin typeface="Times New Roman" pitchFamily="18" charset="0"/>
                <a:cs typeface="Times New Roman" pitchFamily="18" charset="0"/>
              </a:rPr>
              <a:t>iter</a:t>
            </a:r>
            <a:r>
              <a:rPr lang="en-US" altLang="zh-CN" sz="2800" b="1" dirty="0">
                <a:latin typeface="Times New Roman" pitchFamily="18" charset="0"/>
                <a:cs typeface="Times New Roman" pitchFamily="18" charset="0"/>
              </a:rPr>
              <a:t> until(</a:t>
            </a:r>
            <a:r>
              <a:rPr lang="zh-CN" altLang="en-US" sz="2800" b="1" dirty="0">
                <a:latin typeface="Times New Roman" pitchFamily="18" charset="0"/>
                <a:cs typeface="Times New Roman" pitchFamily="18" charset="0"/>
              </a:rPr>
              <a:t>或</a:t>
            </a:r>
            <a:r>
              <a:rPr lang="en-US" altLang="zh-CN" sz="2800" b="1" dirty="0">
                <a:latin typeface="Times New Roman" pitchFamily="18" charset="0"/>
                <a:cs typeface="Times New Roman" pitchFamily="18" charset="0"/>
              </a:rPr>
              <a:t>while) </a:t>
            </a:r>
            <a:r>
              <a:rPr lang="en-US" altLang="zh-CN" sz="2800" b="1" dirty="0" err="1">
                <a:latin typeface="Times New Roman" pitchFamily="18" charset="0"/>
                <a:cs typeface="Times New Roman" pitchFamily="18" charset="0"/>
              </a:rPr>
              <a:t>cond</a:t>
            </a:r>
            <a:endParaRPr lang="en-US" altLang="zh-CN" sz="2800" b="1" dirty="0">
              <a:latin typeface="Times New Roman" pitchFamily="18" charset="0"/>
              <a:cs typeface="Times New Roman" pitchFamily="18" charset="0"/>
            </a:endParaRPr>
          </a:p>
          <a:p>
            <a:pPr indent="-6350">
              <a:lnSpc>
                <a:spcPct val="90000"/>
              </a:lnSpc>
              <a:buFontTx/>
              <a:buNone/>
            </a:pPr>
            <a:r>
              <a:rPr lang="en-US" altLang="zh-CN" sz="2800" b="1" dirty="0">
                <a:latin typeface="Times New Roman" pitchFamily="18" charset="0"/>
                <a:cs typeface="Times New Roman" pitchFamily="18" charset="0"/>
              </a:rPr>
              <a:t>			B</a:t>
            </a:r>
          </a:p>
          <a:p>
            <a:pPr indent="-6350">
              <a:lnSpc>
                <a:spcPct val="90000"/>
              </a:lnSpc>
              <a:buFontTx/>
              <a:buNone/>
            </a:pPr>
            <a:r>
              <a:rPr lang="en-US" altLang="zh-CN" sz="2800" b="1" dirty="0">
                <a:latin typeface="Times New Roman" pitchFamily="18" charset="0"/>
                <a:cs typeface="Times New Roman" pitchFamily="18" charset="0"/>
              </a:rPr>
              <a:t>		A 	end</a:t>
            </a:r>
            <a:endParaRPr lang="zh-CN" altLang="en-US" sz="2800" b="1" dirty="0">
              <a:latin typeface="Times New Roman" pitchFamily="18" charset="0"/>
              <a:cs typeface="Times New Roman" pitchFamily="18" charset="0"/>
            </a:endParaRPr>
          </a:p>
        </p:txBody>
      </p:sp>
    </p:spTree>
    <p:extLst>
      <p:ext uri="{BB962C8B-B14F-4D97-AF65-F5344CB8AC3E}">
        <p14:creationId xmlns:p14="http://schemas.microsoft.com/office/powerpoint/2010/main" val="16104732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5.4.4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方法案例</a:t>
            </a:r>
            <a:endParaRPr lang="zh-CN" altLang="en-US" dirty="0"/>
          </a:p>
        </p:txBody>
      </p:sp>
      <p:sp>
        <p:nvSpPr>
          <p:cNvPr id="2" name="矩形 1"/>
          <p:cNvSpPr/>
          <p:nvPr/>
        </p:nvSpPr>
        <p:spPr>
          <a:xfrm>
            <a:off x="467544" y="1203598"/>
            <a:ext cx="8424936" cy="3323987"/>
          </a:xfrm>
          <a:prstGeom prst="rect">
            <a:avLst/>
          </a:prstGeom>
        </p:spPr>
        <p:txBody>
          <a:bodyPr wrap="square">
            <a:spAutoFit/>
          </a:bodyPr>
          <a:lstStyle/>
          <a:p>
            <a:pPr indent="-6350">
              <a:lnSpc>
                <a:spcPct val="150000"/>
              </a:lnSpc>
              <a:buFontTx/>
              <a:buNone/>
            </a:pPr>
            <a:r>
              <a:rPr lang="zh-CN" altLang="en-US" sz="2800" b="1" dirty="0">
                <a:latin typeface="楷体" pitchFamily="49" charset="-122"/>
                <a:ea typeface="楷体" pitchFamily="49" charset="-122"/>
              </a:rPr>
              <a:t>一个正文文件由若干个记录组成，每个记录是一个字符串。要求统计每个记录中空格字符的个数，以及文件中空格字符的总个数。要求的输出数据格式是，每复制一行输入字符串之后，另起一行印出这个字符串中的空格数，最后印出文件中空格的总个数。</a:t>
            </a:r>
          </a:p>
        </p:txBody>
      </p:sp>
    </p:spTree>
    <p:extLst>
      <p:ext uri="{BB962C8B-B14F-4D97-AF65-F5344CB8AC3E}">
        <p14:creationId xmlns:p14="http://schemas.microsoft.com/office/powerpoint/2010/main" val="6191882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5.4.4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方法案例</a:t>
            </a:r>
            <a:endParaRPr lang="zh-CN" altLang="en-US" dirty="0"/>
          </a:p>
        </p:txBody>
      </p:sp>
      <p:sp>
        <p:nvSpPr>
          <p:cNvPr id="4" name="Rectangle 162"/>
          <p:cNvSpPr/>
          <p:nvPr/>
        </p:nvSpPr>
        <p:spPr>
          <a:xfrm>
            <a:off x="251520" y="915566"/>
            <a:ext cx="4536504" cy="3207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楷体" pitchFamily="49" charset="-122"/>
                <a:ea typeface="楷体" pitchFamily="49" charset="-122"/>
              </a:rPr>
              <a:t>Step1</a:t>
            </a:r>
            <a:r>
              <a:rPr lang="zh-CN" altLang="en-US" sz="2000" b="1" dirty="0">
                <a:solidFill>
                  <a:schemeClr val="tx1"/>
                </a:solidFill>
                <a:latin typeface="楷体" pitchFamily="49" charset="-122"/>
                <a:ea typeface="楷体" pitchFamily="49" charset="-122"/>
              </a:rPr>
              <a:t>：确定输入输出的数据结构</a:t>
            </a:r>
            <a:endParaRPr lang="en-US" sz="2000" b="1" dirty="0">
              <a:solidFill>
                <a:schemeClr val="tx1"/>
              </a:solidFill>
              <a:latin typeface="楷体" pitchFamily="49" charset="-122"/>
              <a:ea typeface="楷体" pitchFamily="49" charset="-122"/>
            </a:endParaRPr>
          </a:p>
        </p:txBody>
      </p:sp>
      <p:grpSp>
        <p:nvGrpSpPr>
          <p:cNvPr id="8" name="组合 7"/>
          <p:cNvGrpSpPr/>
          <p:nvPr/>
        </p:nvGrpSpPr>
        <p:grpSpPr>
          <a:xfrm>
            <a:off x="1187624" y="1413311"/>
            <a:ext cx="5980588" cy="3536141"/>
            <a:chOff x="1187624" y="1413311"/>
            <a:chExt cx="5980588" cy="3536141"/>
          </a:xfrm>
        </p:grpSpPr>
        <p:pic>
          <p:nvPicPr>
            <p:cNvPr id="5" name="Picture 3" descr="rj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413311"/>
              <a:ext cx="5980588" cy="353614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2934036" y="1563638"/>
              <a:ext cx="2466000" cy="216024"/>
            </a:xfrm>
            <a:prstGeom prst="rect">
              <a:avLst/>
            </a:prstGeom>
            <a:solidFill>
              <a:schemeClr val="tx1"/>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9" name="矩形 8"/>
            <p:cNvSpPr/>
            <p:nvPr/>
          </p:nvSpPr>
          <p:spPr bwMode="auto">
            <a:xfrm>
              <a:off x="2948190" y="2427734"/>
              <a:ext cx="1551802" cy="1080120"/>
            </a:xfrm>
            <a:prstGeom prst="rect">
              <a:avLst/>
            </a:prstGeom>
            <a:solidFill>
              <a:schemeClr val="tx1"/>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10" name="矩形 9"/>
            <p:cNvSpPr/>
            <p:nvPr/>
          </p:nvSpPr>
          <p:spPr bwMode="auto">
            <a:xfrm>
              <a:off x="3198041" y="2427734"/>
              <a:ext cx="1551802" cy="1080120"/>
            </a:xfrm>
            <a:prstGeom prst="rect">
              <a:avLst/>
            </a:prstGeom>
            <a:solidFill>
              <a:schemeClr val="tx1"/>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390558877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5.4.4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方法案例</a:t>
            </a:r>
            <a:endParaRPr lang="zh-CN" altLang="en-US" dirty="0"/>
          </a:p>
        </p:txBody>
      </p:sp>
      <p:sp>
        <p:nvSpPr>
          <p:cNvPr id="4" name="Rectangle 162"/>
          <p:cNvSpPr/>
          <p:nvPr/>
        </p:nvSpPr>
        <p:spPr>
          <a:xfrm>
            <a:off x="251520" y="915566"/>
            <a:ext cx="4536504" cy="3207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楷体" pitchFamily="49" charset="-122"/>
                <a:ea typeface="楷体" pitchFamily="49" charset="-122"/>
              </a:rPr>
              <a:t>Step2</a:t>
            </a:r>
            <a:r>
              <a:rPr lang="zh-CN" altLang="en-US" sz="2000" b="1" dirty="0">
                <a:solidFill>
                  <a:schemeClr val="tx1"/>
                </a:solidFill>
                <a:latin typeface="楷体" pitchFamily="49" charset="-122"/>
                <a:ea typeface="楷体" pitchFamily="49" charset="-122"/>
              </a:rPr>
              <a:t>：确定有对应关系的数据单元</a:t>
            </a:r>
            <a:endParaRPr lang="en-US" sz="2000" b="1" dirty="0">
              <a:solidFill>
                <a:schemeClr val="tx1"/>
              </a:solidFill>
              <a:latin typeface="楷体" pitchFamily="49" charset="-122"/>
              <a:ea typeface="楷体" pitchFamily="49" charset="-122"/>
            </a:endParaRPr>
          </a:p>
        </p:txBody>
      </p:sp>
      <p:pic>
        <p:nvPicPr>
          <p:cNvPr id="5" name="Picture 3" descr="rj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7624" y="1413311"/>
            <a:ext cx="5980588" cy="3536141"/>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bwMode="auto">
          <a:xfrm>
            <a:off x="2934036" y="1563638"/>
            <a:ext cx="2466000" cy="216024"/>
          </a:xfrm>
          <a:prstGeom prst="rect">
            <a:avLst/>
          </a:prstGeom>
          <a:solidFill>
            <a:schemeClr val="tx1"/>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grpSp>
        <p:nvGrpSpPr>
          <p:cNvPr id="2" name="组合 1"/>
          <p:cNvGrpSpPr/>
          <p:nvPr/>
        </p:nvGrpSpPr>
        <p:grpSpPr>
          <a:xfrm>
            <a:off x="2948190" y="2427734"/>
            <a:ext cx="1801653" cy="1080120"/>
            <a:chOff x="2948190" y="2427734"/>
            <a:chExt cx="1801653" cy="1080120"/>
          </a:xfrm>
        </p:grpSpPr>
        <p:sp>
          <p:nvSpPr>
            <p:cNvPr id="9" name="矩形 8"/>
            <p:cNvSpPr/>
            <p:nvPr/>
          </p:nvSpPr>
          <p:spPr bwMode="auto">
            <a:xfrm>
              <a:off x="2948190" y="2427734"/>
              <a:ext cx="1551802" cy="1080120"/>
            </a:xfrm>
            <a:prstGeom prst="rect">
              <a:avLst/>
            </a:prstGeom>
            <a:solidFill>
              <a:schemeClr val="tx1"/>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sp>
          <p:nvSpPr>
            <p:cNvPr id="10" name="矩形 9"/>
            <p:cNvSpPr/>
            <p:nvPr/>
          </p:nvSpPr>
          <p:spPr bwMode="auto">
            <a:xfrm>
              <a:off x="3198041" y="2427734"/>
              <a:ext cx="1551802" cy="1080120"/>
            </a:xfrm>
            <a:prstGeom prst="rect">
              <a:avLst/>
            </a:prstGeom>
            <a:solidFill>
              <a:schemeClr val="tx1"/>
            </a:solidFill>
            <a:ln>
              <a:solidFill>
                <a:schemeClr val="tx1"/>
              </a:solid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grpSp>
    </p:spTree>
    <p:extLst>
      <p:ext uri="{BB962C8B-B14F-4D97-AF65-F5344CB8AC3E}">
        <p14:creationId xmlns:p14="http://schemas.microsoft.com/office/powerpoint/2010/main" val="762879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xit" presetSubtype="4" fill="hold" grpId="0" nodeType="clickEffect">
                                  <p:stCondLst>
                                    <p:cond delay="0"/>
                                  </p:stCondLst>
                                  <p:childTnLst>
                                    <p:animEffect transition="out" filter="wipe(down)">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xit" presetSubtype="4" fill="hold" nodeType="clickEffect">
                                  <p:stCondLst>
                                    <p:cond delay="0"/>
                                  </p:stCondLst>
                                  <p:childTnLst>
                                    <p:animEffect transition="out" filter="wipe(down)">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7"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5.4.4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方法案例</a:t>
            </a:r>
            <a:endParaRPr lang="zh-CN" altLang="en-US" dirty="0"/>
          </a:p>
        </p:txBody>
      </p:sp>
      <p:sp>
        <p:nvSpPr>
          <p:cNvPr id="4" name="Rectangle 162"/>
          <p:cNvSpPr/>
          <p:nvPr/>
        </p:nvSpPr>
        <p:spPr>
          <a:xfrm>
            <a:off x="251520" y="915566"/>
            <a:ext cx="4536504" cy="3207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楷体" pitchFamily="49" charset="-122"/>
                <a:ea typeface="楷体" pitchFamily="49" charset="-122"/>
              </a:rPr>
              <a:t>Step3</a:t>
            </a:r>
            <a:r>
              <a:rPr lang="zh-CN" altLang="en-US" sz="2000" b="1" dirty="0">
                <a:solidFill>
                  <a:schemeClr val="tx1"/>
                </a:solidFill>
                <a:latin typeface="楷体" pitchFamily="49" charset="-122"/>
                <a:ea typeface="楷体" pitchFamily="49" charset="-122"/>
              </a:rPr>
              <a:t>：绘制程序结构图处理框</a:t>
            </a:r>
            <a:endParaRPr lang="en-US" sz="2000" b="1" dirty="0">
              <a:solidFill>
                <a:schemeClr val="tx1"/>
              </a:solidFill>
              <a:latin typeface="楷体" pitchFamily="49" charset="-122"/>
              <a:ea typeface="楷体" pitchFamily="49" charset="-122"/>
            </a:endParaRPr>
          </a:p>
        </p:txBody>
      </p:sp>
      <p:pic>
        <p:nvPicPr>
          <p:cNvPr id="5" name="Picture 3" descr="rj6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413311"/>
            <a:ext cx="5980588" cy="3536141"/>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bwMode="auto">
          <a:xfrm>
            <a:off x="2610439" y="1557327"/>
            <a:ext cx="1368152" cy="222335"/>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200" b="1" dirty="0">
                <a:solidFill>
                  <a:srgbClr val="FFFFFF">
                    <a:alpha val="98824"/>
                  </a:srgbClr>
                </a:solidFill>
                <a:latin typeface="楷体" pitchFamily="49" charset="-122"/>
                <a:ea typeface="楷体" pitchFamily="49" charset="-122"/>
                <a:cs typeface="Segoe UI" pitchFamily="34" charset="0"/>
              </a:rPr>
              <a:t>统计空格</a:t>
            </a:r>
          </a:p>
        </p:txBody>
      </p:sp>
      <p:sp>
        <p:nvSpPr>
          <p:cNvPr id="11" name="矩形 10"/>
          <p:cNvSpPr/>
          <p:nvPr/>
        </p:nvSpPr>
        <p:spPr bwMode="auto">
          <a:xfrm>
            <a:off x="3780204" y="2445955"/>
            <a:ext cx="1224136" cy="222335"/>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200" b="1" dirty="0">
                <a:solidFill>
                  <a:srgbClr val="FFFFFF">
                    <a:alpha val="98824"/>
                  </a:srgbClr>
                </a:solidFill>
                <a:latin typeface="楷体" pitchFamily="49" charset="-122"/>
                <a:ea typeface="楷体" pitchFamily="49" charset="-122"/>
                <a:cs typeface="Segoe UI" pitchFamily="34" charset="0"/>
              </a:rPr>
              <a:t>程序体</a:t>
            </a:r>
          </a:p>
        </p:txBody>
      </p:sp>
      <p:sp>
        <p:nvSpPr>
          <p:cNvPr id="12" name="矩形 11"/>
          <p:cNvSpPr/>
          <p:nvPr/>
        </p:nvSpPr>
        <p:spPr bwMode="auto">
          <a:xfrm>
            <a:off x="5148064" y="2445955"/>
            <a:ext cx="1224136" cy="222335"/>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200" b="1" dirty="0">
                <a:solidFill>
                  <a:srgbClr val="FFFFFF">
                    <a:alpha val="98824"/>
                  </a:srgbClr>
                </a:solidFill>
                <a:latin typeface="楷体" pitchFamily="49" charset="-122"/>
                <a:ea typeface="楷体" pitchFamily="49" charset="-122"/>
                <a:cs typeface="Segoe UI" pitchFamily="34" charset="0"/>
              </a:rPr>
              <a:t>印总数</a:t>
            </a:r>
          </a:p>
        </p:txBody>
      </p:sp>
      <p:sp>
        <p:nvSpPr>
          <p:cNvPr id="13" name="矩形 12"/>
          <p:cNvSpPr/>
          <p:nvPr/>
        </p:nvSpPr>
        <p:spPr bwMode="auto">
          <a:xfrm>
            <a:off x="2123728" y="2787774"/>
            <a:ext cx="1656476" cy="39360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000" b="1" dirty="0">
                <a:solidFill>
                  <a:srgbClr val="FFFFFF">
                    <a:alpha val="98824"/>
                  </a:srgbClr>
                </a:solidFill>
                <a:latin typeface="楷体" pitchFamily="49" charset="-122"/>
                <a:ea typeface="楷体" pitchFamily="49" charset="-122"/>
                <a:cs typeface="Segoe UI" pitchFamily="34" charset="0"/>
              </a:rPr>
              <a:t>处理字符串*</a:t>
            </a:r>
          </a:p>
        </p:txBody>
      </p:sp>
      <p:pic>
        <p:nvPicPr>
          <p:cNvPr id="14" name="Picture 3" descr="rj7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64088" y="609710"/>
            <a:ext cx="3644305" cy="433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952902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14"/>
                                        </p:tgtEl>
                                        <p:attrNameLst>
                                          <p:attrName>style.visibility</p:attrName>
                                        </p:attrNameLst>
                                      </p:cBhvr>
                                      <p:to>
                                        <p:strVal val="visible"/>
                                      </p:to>
                                    </p:set>
                                    <p:animEffect transition="in" filter="barn(inVertical)">
                                      <p:cBhvr>
                                        <p:cTn id="3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11" grpId="0" animBg="1"/>
      <p:bldP spid="12" grpId="0" animBg="1"/>
      <p:bldP spid="13"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5.4.4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方法案例</a:t>
            </a:r>
            <a:endParaRPr lang="zh-CN" altLang="en-US" dirty="0"/>
          </a:p>
        </p:txBody>
      </p:sp>
      <p:sp>
        <p:nvSpPr>
          <p:cNvPr id="4" name="Rectangle 162"/>
          <p:cNvSpPr/>
          <p:nvPr/>
        </p:nvSpPr>
        <p:spPr>
          <a:xfrm>
            <a:off x="251520" y="915566"/>
            <a:ext cx="4536504" cy="3207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楷体" pitchFamily="49" charset="-122"/>
                <a:ea typeface="楷体" pitchFamily="49" charset="-122"/>
              </a:rPr>
              <a:t>Step4</a:t>
            </a:r>
            <a:r>
              <a:rPr lang="zh-CN" altLang="en-US" sz="2000" b="1" dirty="0">
                <a:solidFill>
                  <a:schemeClr val="tx1"/>
                </a:solidFill>
                <a:latin typeface="楷体" pitchFamily="49" charset="-122"/>
                <a:ea typeface="楷体" pitchFamily="49" charset="-122"/>
              </a:rPr>
              <a:t>：分配操作及条件</a:t>
            </a:r>
            <a:endParaRPr lang="en-US" sz="2000" b="1" dirty="0">
              <a:solidFill>
                <a:schemeClr val="tx1"/>
              </a:solidFill>
              <a:latin typeface="楷体" pitchFamily="49" charset="-122"/>
              <a:ea typeface="楷体" pitchFamily="49" charset="-122"/>
            </a:endParaRPr>
          </a:p>
        </p:txBody>
      </p:sp>
      <p:sp>
        <p:nvSpPr>
          <p:cNvPr id="10" name="Rectangle 3"/>
          <p:cNvSpPr txBox="1">
            <a:spLocks noChangeArrowheads="1"/>
          </p:cNvSpPr>
          <p:nvPr/>
        </p:nvSpPr>
        <p:spPr>
          <a:xfrm>
            <a:off x="4788024" y="195486"/>
            <a:ext cx="4248472" cy="4973669"/>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lnSpc>
                <a:spcPct val="80000"/>
              </a:lnSpc>
            </a:pPr>
            <a:r>
              <a:rPr lang="zh-CN" altLang="en-US" sz="1600" dirty="0"/>
              <a:t>设变量</a:t>
            </a:r>
            <a:r>
              <a:rPr lang="en-US" altLang="zh-CN" sz="1600" dirty="0"/>
              <a:t>sum</a:t>
            </a:r>
            <a:r>
              <a:rPr lang="zh-CN" altLang="en-US" sz="1600" dirty="0"/>
              <a:t>存放一行字符串中的空格数；</a:t>
            </a:r>
            <a:r>
              <a:rPr lang="en-US" altLang="zh-CN" sz="1600" dirty="0" err="1"/>
              <a:t>totalsum</a:t>
            </a:r>
            <a:r>
              <a:rPr lang="zh-CN" altLang="en-US" sz="1600" dirty="0"/>
              <a:t>存放空格总数；</a:t>
            </a:r>
            <a:r>
              <a:rPr lang="en-US" altLang="zh-CN" sz="1600" dirty="0"/>
              <a:t>pointer</a:t>
            </a:r>
            <a:r>
              <a:rPr lang="zh-CN" altLang="en-US" sz="1600" dirty="0"/>
              <a:t>用来指示当前分析的字符在字符串中的位置，可列出其所有操作，并对其编号如下：</a:t>
            </a:r>
          </a:p>
          <a:p>
            <a:pPr>
              <a:lnSpc>
                <a:spcPct val="80000"/>
              </a:lnSpc>
            </a:pPr>
            <a:r>
              <a:rPr lang="zh-CN" altLang="en-US" sz="1600" dirty="0"/>
              <a:t>①停止</a:t>
            </a:r>
          </a:p>
          <a:p>
            <a:pPr>
              <a:lnSpc>
                <a:spcPct val="80000"/>
              </a:lnSpc>
            </a:pPr>
            <a:r>
              <a:rPr lang="zh-CN" altLang="en-US" sz="1600" dirty="0"/>
              <a:t>② 打开文件</a:t>
            </a:r>
          </a:p>
          <a:p>
            <a:pPr>
              <a:lnSpc>
                <a:spcPct val="80000"/>
              </a:lnSpc>
            </a:pPr>
            <a:r>
              <a:rPr lang="zh-CN" altLang="en-US" sz="1600" dirty="0"/>
              <a:t>③ 关闭文件</a:t>
            </a:r>
          </a:p>
          <a:p>
            <a:pPr>
              <a:lnSpc>
                <a:spcPct val="80000"/>
              </a:lnSpc>
            </a:pPr>
            <a:r>
              <a:rPr lang="zh-CN" altLang="en-US" sz="1600" dirty="0"/>
              <a:t>④ 打印字符串</a:t>
            </a:r>
          </a:p>
          <a:p>
            <a:pPr>
              <a:lnSpc>
                <a:spcPct val="80000"/>
              </a:lnSpc>
            </a:pPr>
            <a:r>
              <a:rPr lang="zh-CN" altLang="en-US" sz="1600" dirty="0"/>
              <a:t>⑤ 打印空格数</a:t>
            </a:r>
          </a:p>
          <a:p>
            <a:pPr>
              <a:lnSpc>
                <a:spcPct val="80000"/>
              </a:lnSpc>
            </a:pPr>
            <a:r>
              <a:rPr lang="zh-CN" altLang="en-US" sz="1600" dirty="0"/>
              <a:t>⑥ 打印空格总数</a:t>
            </a:r>
          </a:p>
          <a:p>
            <a:pPr>
              <a:lnSpc>
                <a:spcPct val="80000"/>
              </a:lnSpc>
            </a:pPr>
            <a:r>
              <a:rPr lang="zh-CN" altLang="en-US" sz="1600" dirty="0"/>
              <a:t>⑦ </a:t>
            </a:r>
            <a:r>
              <a:rPr lang="en-US" altLang="zh-CN" sz="1600" dirty="0"/>
              <a:t>sum:=sum+1</a:t>
            </a:r>
            <a:endParaRPr lang="en-CA" altLang="zh-CN" sz="1600" dirty="0"/>
          </a:p>
          <a:p>
            <a:pPr>
              <a:lnSpc>
                <a:spcPct val="80000"/>
              </a:lnSpc>
            </a:pPr>
            <a:r>
              <a:rPr lang="en-CA" altLang="zh-CN" sz="1600" dirty="0"/>
              <a:t>⑧</a:t>
            </a:r>
            <a:r>
              <a:rPr lang="en-US" altLang="zh-CN" sz="1600" dirty="0"/>
              <a:t> </a:t>
            </a:r>
            <a:r>
              <a:rPr lang="en-US" altLang="zh-CN" sz="1600" dirty="0" err="1"/>
              <a:t>totalsum</a:t>
            </a:r>
            <a:r>
              <a:rPr lang="en-US" altLang="zh-CN" sz="1600" dirty="0"/>
              <a:t>:=totalsum+1</a:t>
            </a:r>
          </a:p>
          <a:p>
            <a:pPr>
              <a:lnSpc>
                <a:spcPct val="80000"/>
              </a:lnSpc>
            </a:pPr>
            <a:r>
              <a:rPr lang="en-US" altLang="zh-CN" sz="1600" dirty="0"/>
              <a:t>⑨ </a:t>
            </a:r>
            <a:r>
              <a:rPr lang="zh-CN" altLang="en-US" sz="1600" dirty="0"/>
              <a:t>读入字符串</a:t>
            </a:r>
            <a:endParaRPr lang="zh-CN" altLang="en-CA" sz="1600" dirty="0"/>
          </a:p>
          <a:p>
            <a:pPr>
              <a:lnSpc>
                <a:spcPct val="80000"/>
              </a:lnSpc>
            </a:pPr>
            <a:r>
              <a:rPr lang="zh-CN" altLang="en-CA" sz="1600" dirty="0"/>
              <a:t>⑩</a:t>
            </a:r>
            <a:r>
              <a:rPr lang="zh-CN" altLang="en-US" sz="1600" dirty="0"/>
              <a:t> </a:t>
            </a:r>
            <a:r>
              <a:rPr lang="en-US" altLang="zh-CN" sz="1600" dirty="0"/>
              <a:t>sum:=013121113</a:t>
            </a:r>
          </a:p>
          <a:p>
            <a:pPr>
              <a:lnSpc>
                <a:spcPct val="80000"/>
              </a:lnSpc>
            </a:pPr>
            <a:r>
              <a:rPr lang="en-US" altLang="zh-CN" sz="1600" dirty="0"/>
              <a:t>   </a:t>
            </a:r>
            <a:r>
              <a:rPr lang="en-US" altLang="zh-CN" sz="1600" dirty="0" err="1"/>
              <a:t>totalsum</a:t>
            </a:r>
            <a:r>
              <a:rPr lang="en-US" altLang="zh-CN" sz="1600" dirty="0"/>
              <a:t>:=0</a:t>
            </a:r>
          </a:p>
          <a:p>
            <a:pPr>
              <a:lnSpc>
                <a:spcPct val="80000"/>
              </a:lnSpc>
            </a:pPr>
            <a:r>
              <a:rPr lang="en-US" altLang="zh-CN" sz="1600" dirty="0"/>
              <a:t>   pointer:=1</a:t>
            </a:r>
          </a:p>
          <a:p>
            <a:pPr>
              <a:lnSpc>
                <a:spcPct val="80000"/>
              </a:lnSpc>
            </a:pPr>
            <a:r>
              <a:rPr lang="en-US" altLang="zh-CN" sz="1600" dirty="0"/>
              <a:t>   pointer:=pointer+1</a:t>
            </a:r>
          </a:p>
          <a:p>
            <a:pPr>
              <a:lnSpc>
                <a:spcPct val="80000"/>
              </a:lnSpc>
            </a:pPr>
            <a:r>
              <a:rPr lang="zh-CN" altLang="en-US" sz="1600" dirty="0"/>
              <a:t>条件列表如下：</a:t>
            </a:r>
          </a:p>
          <a:p>
            <a:pPr>
              <a:lnSpc>
                <a:spcPct val="80000"/>
              </a:lnSpc>
            </a:pPr>
            <a:r>
              <a:rPr lang="en-US" altLang="zh-CN" sz="1600" dirty="0"/>
              <a:t>I(1)</a:t>
            </a:r>
            <a:r>
              <a:rPr lang="zh-CN" altLang="en-US" sz="1600" dirty="0"/>
              <a:t>：文件结束</a:t>
            </a:r>
          </a:p>
          <a:p>
            <a:pPr>
              <a:lnSpc>
                <a:spcPct val="80000"/>
              </a:lnSpc>
            </a:pPr>
            <a:r>
              <a:rPr lang="en-US" altLang="zh-CN" sz="1600" dirty="0"/>
              <a:t>I(2)</a:t>
            </a:r>
            <a:r>
              <a:rPr lang="zh-CN" altLang="en-US" sz="1600" dirty="0"/>
              <a:t>：字符串结束</a:t>
            </a:r>
          </a:p>
          <a:p>
            <a:pPr>
              <a:lnSpc>
                <a:spcPct val="80000"/>
              </a:lnSpc>
            </a:pPr>
            <a:r>
              <a:rPr lang="en-US" altLang="zh-CN" sz="1600" dirty="0"/>
              <a:t>S(3)</a:t>
            </a:r>
            <a:r>
              <a:rPr lang="zh-CN" altLang="en-CA" sz="1600" dirty="0"/>
              <a:t>：字符是空格</a:t>
            </a:r>
            <a:endParaRPr lang="zh-CN" altLang="en-US" sz="1600" dirty="0"/>
          </a:p>
        </p:txBody>
      </p:sp>
      <p:pic>
        <p:nvPicPr>
          <p:cNvPr id="14" name="Picture 3" descr="rj7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639" y="54330"/>
            <a:ext cx="4660900" cy="5111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6629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1000"/>
                                        <p:tgtEl>
                                          <p:spTgt spid="10"/>
                                        </p:tgtEl>
                                      </p:cBhvr>
                                    </p:animEffect>
                                    <p:anim calcmode="lin" valueType="num">
                                      <p:cBhvr>
                                        <p:cTn id="13" dur="1000" fill="hold"/>
                                        <p:tgtEl>
                                          <p:spTgt spid="10"/>
                                        </p:tgtEl>
                                        <p:attrNameLst>
                                          <p:attrName>ppt_x</p:attrName>
                                        </p:attrNameLst>
                                      </p:cBhvr>
                                      <p:tavLst>
                                        <p:tav tm="0">
                                          <p:val>
                                            <p:strVal val="#ppt_x"/>
                                          </p:val>
                                        </p:tav>
                                        <p:tav tm="100000">
                                          <p:val>
                                            <p:strVal val="#ppt_x"/>
                                          </p:val>
                                        </p:tav>
                                      </p:tavLst>
                                    </p:anim>
                                    <p:anim calcmode="lin" valueType="num">
                                      <p:cBhvr>
                                        <p:cTn id="14"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a:xfrm>
            <a:off x="389436" y="171460"/>
            <a:ext cx="8363938" cy="443198"/>
          </a:xfrm>
        </p:spPr>
        <p:txBody>
          <a:bodyPr/>
          <a:lstStyle/>
          <a:p>
            <a:r>
              <a:rPr lang="en-US" altLang="zh-CN" sz="3200" b="1" dirty="0">
                <a:latin typeface="Times New Roman" pitchFamily="18" charset="0"/>
                <a:ea typeface="楷体" pitchFamily="49" charset="-122"/>
                <a:cs typeface="Times New Roman" pitchFamily="18" charset="0"/>
              </a:rPr>
              <a:t>5.4.4 </a:t>
            </a:r>
            <a:r>
              <a:rPr lang="en-US" altLang="zh-CN" sz="3200" b="1" dirty="0">
                <a:gradFill>
                  <a:gsLst>
                    <a:gs pos="0">
                      <a:srgbClr val="FFFFFF"/>
                    </a:gs>
                    <a:gs pos="86000">
                      <a:srgbClr val="FFFFFF"/>
                    </a:gs>
                  </a:gsLst>
                  <a:lin ang="5400000" scaled="0"/>
                </a:gradFill>
                <a:latin typeface="楷体" pitchFamily="49" charset="-122"/>
                <a:ea typeface="楷体" pitchFamily="49" charset="-122"/>
              </a:rPr>
              <a:t>Jackson</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方法案例</a:t>
            </a:r>
            <a:endParaRPr lang="zh-CN" altLang="en-US" dirty="0"/>
          </a:p>
        </p:txBody>
      </p:sp>
      <p:sp>
        <p:nvSpPr>
          <p:cNvPr id="4" name="Rectangle 162"/>
          <p:cNvSpPr/>
          <p:nvPr/>
        </p:nvSpPr>
        <p:spPr>
          <a:xfrm>
            <a:off x="251520" y="915566"/>
            <a:ext cx="4536504" cy="320710"/>
          </a:xfrm>
          <a:prstGeom prst="rect">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000" b="1" dirty="0">
                <a:solidFill>
                  <a:schemeClr val="tx1"/>
                </a:solidFill>
                <a:latin typeface="楷体" pitchFamily="49" charset="-122"/>
                <a:ea typeface="楷体" pitchFamily="49" charset="-122"/>
              </a:rPr>
              <a:t>Step5</a:t>
            </a:r>
            <a:r>
              <a:rPr lang="zh-CN" altLang="en-US" sz="2000" b="1" dirty="0">
                <a:solidFill>
                  <a:schemeClr val="tx1"/>
                </a:solidFill>
                <a:latin typeface="楷体" pitchFamily="49" charset="-122"/>
                <a:ea typeface="楷体" pitchFamily="49" charset="-122"/>
              </a:rPr>
              <a:t>：撰写伪码</a:t>
            </a:r>
            <a:endParaRPr lang="en-US" sz="2000" b="1" dirty="0">
              <a:solidFill>
                <a:schemeClr val="tx1"/>
              </a:solidFill>
              <a:latin typeface="楷体" pitchFamily="49" charset="-122"/>
              <a:ea typeface="楷体" pitchFamily="49" charset="-122"/>
            </a:endParaRPr>
          </a:p>
        </p:txBody>
      </p:sp>
      <p:sp>
        <p:nvSpPr>
          <p:cNvPr id="6" name="Rectangle 5"/>
          <p:cNvSpPr>
            <a:spLocks noChangeArrowheads="1"/>
          </p:cNvSpPr>
          <p:nvPr/>
        </p:nvSpPr>
        <p:spPr bwMode="auto">
          <a:xfrm>
            <a:off x="251520" y="1347614"/>
            <a:ext cx="4038600" cy="3744416"/>
          </a:xfrm>
          <a:prstGeom prst="rect">
            <a:avLst/>
          </a:prstGeom>
          <a:solidFill>
            <a:schemeClr val="accent1">
              <a:alpha val="50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u="sng" dirty="0"/>
              <a:t>统计空格</a:t>
            </a:r>
            <a:r>
              <a:rPr lang="zh-CN" altLang="en-US" sz="1600" dirty="0"/>
              <a:t> </a:t>
            </a:r>
            <a:r>
              <a:rPr lang="en-US" altLang="zh-CN" sz="1600" dirty="0" err="1"/>
              <a:t>seq</a:t>
            </a:r>
            <a:endParaRPr lang="en-US" altLang="zh-CN" sz="1600" dirty="0"/>
          </a:p>
          <a:p>
            <a:r>
              <a:rPr lang="zh-CN" altLang="en-US" sz="1600" dirty="0"/>
              <a:t>打开文件</a:t>
            </a:r>
          </a:p>
          <a:p>
            <a:r>
              <a:rPr lang="zh-CN" altLang="en-US" sz="1600" dirty="0"/>
              <a:t>读入字符串</a:t>
            </a:r>
          </a:p>
          <a:p>
            <a:r>
              <a:rPr lang="en-US" altLang="zh-CN" sz="1600" dirty="0" err="1"/>
              <a:t>totalsum</a:t>
            </a:r>
            <a:r>
              <a:rPr lang="en-US" altLang="zh-CN" sz="1600" dirty="0"/>
              <a:t> := 0</a:t>
            </a:r>
            <a:endParaRPr lang="en-US" altLang="zh-CN" sz="1600" u="sng" dirty="0"/>
          </a:p>
          <a:p>
            <a:r>
              <a:rPr lang="zh-CN" altLang="en-US" sz="1600" u="sng" dirty="0"/>
              <a:t>程序体</a:t>
            </a:r>
            <a:r>
              <a:rPr lang="zh-CN" altLang="en-US" sz="1600" dirty="0"/>
              <a:t> </a:t>
            </a:r>
            <a:r>
              <a:rPr lang="en-US" altLang="zh-CN" sz="1600" dirty="0" err="1"/>
              <a:t>iter</a:t>
            </a:r>
            <a:r>
              <a:rPr lang="en-US" altLang="zh-CN" sz="1600" dirty="0"/>
              <a:t> until </a:t>
            </a:r>
            <a:r>
              <a:rPr lang="zh-CN" altLang="en-US" sz="1600" dirty="0"/>
              <a:t>文件结束</a:t>
            </a:r>
          </a:p>
          <a:p>
            <a:r>
              <a:rPr lang="zh-CN" altLang="en-US" sz="1600" dirty="0"/>
              <a:t>    </a:t>
            </a:r>
            <a:r>
              <a:rPr lang="zh-CN" altLang="en-US" sz="1600" u="sng" dirty="0"/>
              <a:t>处理字符串</a:t>
            </a:r>
            <a:r>
              <a:rPr lang="zh-CN" altLang="en-US" sz="1600" dirty="0"/>
              <a:t> </a:t>
            </a:r>
            <a:r>
              <a:rPr lang="en-US" altLang="zh-CN" sz="1600" dirty="0" err="1"/>
              <a:t>seq</a:t>
            </a:r>
            <a:endParaRPr lang="en-US" altLang="zh-CN" sz="1600" dirty="0"/>
          </a:p>
          <a:p>
            <a:r>
              <a:rPr lang="en-US" altLang="zh-CN" sz="1600" dirty="0"/>
              <a:t>        </a:t>
            </a:r>
            <a:r>
              <a:rPr lang="zh-CN" altLang="en-US" sz="1600" u="sng" dirty="0"/>
              <a:t>印字符串</a:t>
            </a:r>
            <a:r>
              <a:rPr lang="zh-CN" altLang="en-US" sz="1600" dirty="0"/>
              <a:t> </a:t>
            </a:r>
            <a:r>
              <a:rPr lang="en-US" altLang="zh-CN" sz="1600" dirty="0" err="1"/>
              <a:t>seq</a:t>
            </a:r>
            <a:endParaRPr lang="en-US" altLang="zh-CN" sz="1600" dirty="0"/>
          </a:p>
          <a:p>
            <a:r>
              <a:rPr lang="en-US" altLang="zh-CN" sz="1600" dirty="0"/>
              <a:t>            </a:t>
            </a:r>
            <a:r>
              <a:rPr lang="zh-CN" altLang="en-US" sz="1600" dirty="0"/>
              <a:t>打印字符串</a:t>
            </a:r>
          </a:p>
          <a:p>
            <a:r>
              <a:rPr lang="zh-CN" altLang="en-US" sz="1600" dirty="0"/>
              <a:t>        </a:t>
            </a:r>
            <a:r>
              <a:rPr lang="zh-CN" altLang="en-US" sz="1600" u="sng" dirty="0"/>
              <a:t>印字符串</a:t>
            </a:r>
            <a:r>
              <a:rPr lang="zh-CN" altLang="en-US" sz="1600" dirty="0"/>
              <a:t> </a:t>
            </a:r>
            <a:r>
              <a:rPr lang="en-US" altLang="zh-CN" sz="1600" dirty="0"/>
              <a:t>end</a:t>
            </a:r>
          </a:p>
          <a:p>
            <a:r>
              <a:rPr lang="en-US" altLang="zh-CN" sz="1600" dirty="0"/>
              <a:t>        sum := 0</a:t>
            </a:r>
          </a:p>
          <a:p>
            <a:r>
              <a:rPr lang="en-US" altLang="zh-CN" sz="1600" dirty="0"/>
              <a:t>        pointer := 1</a:t>
            </a:r>
          </a:p>
          <a:p>
            <a:r>
              <a:rPr lang="en-US" altLang="zh-CN" sz="1600" dirty="0"/>
              <a:t>        </a:t>
            </a:r>
          </a:p>
        </p:txBody>
      </p:sp>
      <p:sp>
        <p:nvSpPr>
          <p:cNvPr id="7" name="Rectangle 5"/>
          <p:cNvSpPr>
            <a:spLocks noChangeArrowheads="1"/>
          </p:cNvSpPr>
          <p:nvPr/>
        </p:nvSpPr>
        <p:spPr bwMode="auto">
          <a:xfrm>
            <a:off x="4853880" y="123478"/>
            <a:ext cx="4038600" cy="4968552"/>
          </a:xfrm>
          <a:prstGeom prst="rect">
            <a:avLst/>
          </a:prstGeom>
          <a:solidFill>
            <a:schemeClr val="accent1">
              <a:alpha val="50999"/>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zh-CN" altLang="en-US" sz="1600" u="sng" dirty="0"/>
              <a:t>处理空格</a:t>
            </a:r>
            <a:r>
              <a:rPr lang="zh-CN" altLang="en-US" sz="1600" dirty="0"/>
              <a:t> </a:t>
            </a:r>
            <a:r>
              <a:rPr lang="en-US" altLang="zh-CN" sz="1600" dirty="0"/>
              <a:t>end</a:t>
            </a:r>
          </a:p>
          <a:p>
            <a:r>
              <a:rPr lang="en-US" altLang="zh-CN" sz="1600" dirty="0"/>
              <a:t>            </a:t>
            </a:r>
            <a:r>
              <a:rPr lang="zh-CN" altLang="en-US" sz="1600" u="sng" dirty="0"/>
              <a:t>分析字符</a:t>
            </a:r>
            <a:r>
              <a:rPr lang="zh-CN" altLang="en-US" sz="1600" dirty="0"/>
              <a:t> </a:t>
            </a:r>
            <a:r>
              <a:rPr lang="en-US" altLang="zh-CN" sz="1600" dirty="0"/>
              <a:t>or </a:t>
            </a:r>
            <a:r>
              <a:rPr lang="zh-CN" altLang="en-US" sz="1600" dirty="0"/>
              <a:t>字符不是空格</a:t>
            </a:r>
          </a:p>
          <a:p>
            <a:r>
              <a:rPr lang="zh-CN" altLang="en-US" sz="1600" dirty="0"/>
              <a:t>                </a:t>
            </a:r>
            <a:r>
              <a:rPr lang="zh-CN" altLang="en-US" sz="1600" u="sng" dirty="0"/>
              <a:t>处理非空格</a:t>
            </a:r>
            <a:r>
              <a:rPr lang="zh-CN" altLang="en-US" sz="1600" dirty="0"/>
              <a:t> </a:t>
            </a:r>
            <a:r>
              <a:rPr lang="en-US" altLang="zh-CN" sz="1600" dirty="0" err="1"/>
              <a:t>seq</a:t>
            </a:r>
            <a:endParaRPr lang="en-US" altLang="zh-CN" sz="1600" dirty="0"/>
          </a:p>
          <a:p>
            <a:r>
              <a:rPr lang="en-US" altLang="zh-CN" sz="1600" dirty="0"/>
              <a:t>                    pointer := pointer + 1</a:t>
            </a:r>
          </a:p>
          <a:p>
            <a:r>
              <a:rPr lang="en-US" altLang="zh-CN" sz="1600" dirty="0"/>
              <a:t>                </a:t>
            </a:r>
            <a:r>
              <a:rPr lang="zh-CN" altLang="en-US" sz="1600" u="sng" dirty="0"/>
              <a:t>处理非空格</a:t>
            </a:r>
            <a:r>
              <a:rPr lang="zh-CN" altLang="en-US" sz="1600" dirty="0"/>
              <a:t> </a:t>
            </a:r>
            <a:r>
              <a:rPr lang="en-US" altLang="zh-CN" sz="1600" dirty="0"/>
              <a:t>end</a:t>
            </a:r>
          </a:p>
          <a:p>
            <a:r>
              <a:rPr lang="en-US" altLang="zh-CN" sz="1600" dirty="0"/>
              <a:t>            </a:t>
            </a:r>
            <a:r>
              <a:rPr lang="zh-CN" altLang="en-US" sz="1600" u="sng" dirty="0"/>
              <a:t>分析字符</a:t>
            </a:r>
            <a:r>
              <a:rPr lang="zh-CN" altLang="en-US" sz="1600" dirty="0"/>
              <a:t> </a:t>
            </a:r>
            <a:r>
              <a:rPr lang="en-US" altLang="zh-CN" sz="1600" dirty="0"/>
              <a:t>end</a:t>
            </a:r>
          </a:p>
          <a:p>
            <a:r>
              <a:rPr lang="en-US" altLang="zh-CN" sz="1600" dirty="0"/>
              <a:t>        </a:t>
            </a:r>
            <a:r>
              <a:rPr lang="zh-CN" altLang="en-US" sz="1600" u="sng" dirty="0"/>
              <a:t>分析字符串</a:t>
            </a:r>
            <a:r>
              <a:rPr lang="zh-CN" altLang="en-US" sz="1600" dirty="0"/>
              <a:t> </a:t>
            </a:r>
            <a:r>
              <a:rPr lang="en-US" altLang="zh-CN" sz="1600" dirty="0"/>
              <a:t>end</a:t>
            </a:r>
          </a:p>
          <a:p>
            <a:r>
              <a:rPr lang="en-US" altLang="zh-CN" sz="1600" dirty="0"/>
              <a:t>        </a:t>
            </a:r>
            <a:r>
              <a:rPr lang="zh-CN" altLang="en-US" sz="1600" u="sng" dirty="0"/>
              <a:t>印空格数</a:t>
            </a:r>
            <a:r>
              <a:rPr lang="zh-CN" altLang="en-US" sz="1600" dirty="0"/>
              <a:t> </a:t>
            </a:r>
            <a:r>
              <a:rPr lang="en-US" altLang="zh-CN" sz="1600" dirty="0" err="1"/>
              <a:t>seq</a:t>
            </a:r>
            <a:endParaRPr lang="en-US" altLang="zh-CN" sz="1600" dirty="0"/>
          </a:p>
          <a:p>
            <a:r>
              <a:rPr lang="en-US" altLang="zh-CN" sz="1600" dirty="0"/>
              <a:t>            </a:t>
            </a:r>
            <a:r>
              <a:rPr lang="zh-CN" altLang="en-US" sz="1600" dirty="0"/>
              <a:t>打印空格数</a:t>
            </a:r>
          </a:p>
          <a:p>
            <a:r>
              <a:rPr lang="zh-CN" altLang="en-US" sz="1600" dirty="0"/>
              <a:t>        </a:t>
            </a:r>
            <a:r>
              <a:rPr lang="zh-CN" altLang="en-US" sz="1600" u="sng" dirty="0"/>
              <a:t>印空格数</a:t>
            </a:r>
            <a:r>
              <a:rPr lang="zh-CN" altLang="en-US" sz="1600" dirty="0"/>
              <a:t> </a:t>
            </a:r>
            <a:r>
              <a:rPr lang="en-US" altLang="zh-CN" sz="1600" dirty="0"/>
              <a:t>end</a:t>
            </a:r>
          </a:p>
          <a:p>
            <a:r>
              <a:rPr lang="en-US" altLang="zh-CN" sz="1600" dirty="0"/>
              <a:t>        </a:t>
            </a:r>
            <a:r>
              <a:rPr lang="en-US" altLang="zh-CN" sz="1600" dirty="0" err="1"/>
              <a:t>totalsum</a:t>
            </a:r>
            <a:r>
              <a:rPr lang="en-US" altLang="zh-CN" sz="1600" dirty="0"/>
              <a:t> := </a:t>
            </a:r>
            <a:r>
              <a:rPr lang="en-US" altLang="zh-CN" sz="1600" dirty="0" err="1"/>
              <a:t>totalsum</a:t>
            </a:r>
            <a:r>
              <a:rPr lang="en-US" altLang="zh-CN" sz="1600" dirty="0"/>
              <a:t> + 1</a:t>
            </a:r>
          </a:p>
          <a:p>
            <a:r>
              <a:rPr lang="en-US" altLang="zh-CN" sz="1600" dirty="0"/>
              <a:t>        </a:t>
            </a:r>
            <a:r>
              <a:rPr lang="zh-CN" altLang="en-US" sz="1600" dirty="0"/>
              <a:t>读入字符串</a:t>
            </a:r>
          </a:p>
          <a:p>
            <a:r>
              <a:rPr lang="zh-CN" altLang="en-US" sz="1600" dirty="0"/>
              <a:t>    </a:t>
            </a:r>
            <a:r>
              <a:rPr lang="zh-CN" altLang="en-US" sz="1600" u="sng" dirty="0"/>
              <a:t>处理字符串</a:t>
            </a:r>
            <a:r>
              <a:rPr lang="zh-CN" altLang="en-US" sz="1600" dirty="0"/>
              <a:t> </a:t>
            </a:r>
            <a:r>
              <a:rPr lang="en-US" altLang="zh-CN" sz="1600" dirty="0"/>
              <a:t>end</a:t>
            </a:r>
            <a:endParaRPr lang="en-US" altLang="zh-CN" sz="1600" u="sng" dirty="0"/>
          </a:p>
          <a:p>
            <a:r>
              <a:rPr lang="zh-CN" altLang="en-US" sz="1600" u="sng" dirty="0"/>
              <a:t>程序体</a:t>
            </a:r>
            <a:r>
              <a:rPr lang="zh-CN" altLang="en-US" sz="1600" dirty="0"/>
              <a:t> </a:t>
            </a:r>
            <a:r>
              <a:rPr lang="en-US" altLang="zh-CN" sz="1600" dirty="0"/>
              <a:t>end</a:t>
            </a:r>
            <a:endParaRPr lang="en-US" altLang="zh-CN" sz="1600" u="sng" dirty="0"/>
          </a:p>
          <a:p>
            <a:r>
              <a:rPr lang="zh-CN" altLang="en-US" sz="1600" u="sng" dirty="0"/>
              <a:t>印空格总数</a:t>
            </a:r>
            <a:r>
              <a:rPr lang="zh-CN" altLang="en-US" sz="1600" dirty="0"/>
              <a:t> </a:t>
            </a:r>
            <a:r>
              <a:rPr lang="en-US" altLang="zh-CN" sz="1600" dirty="0" err="1"/>
              <a:t>seq</a:t>
            </a:r>
            <a:endParaRPr lang="en-US" altLang="zh-CN" sz="1600" dirty="0"/>
          </a:p>
          <a:p>
            <a:r>
              <a:rPr lang="en-US" altLang="zh-CN" sz="1600" dirty="0"/>
              <a:t>    </a:t>
            </a:r>
            <a:r>
              <a:rPr lang="zh-CN" altLang="en-US" sz="1600" dirty="0"/>
              <a:t>打印空格总数</a:t>
            </a:r>
            <a:endParaRPr lang="zh-CN" altLang="en-US" sz="1600" u="sng" dirty="0"/>
          </a:p>
          <a:p>
            <a:r>
              <a:rPr lang="zh-CN" altLang="en-US" sz="1600" u="sng" dirty="0"/>
              <a:t>印空格总数</a:t>
            </a:r>
            <a:r>
              <a:rPr lang="zh-CN" altLang="en-US" sz="1600" dirty="0"/>
              <a:t> </a:t>
            </a:r>
            <a:r>
              <a:rPr lang="en-US" altLang="zh-CN" sz="1600" dirty="0"/>
              <a:t>end</a:t>
            </a:r>
          </a:p>
          <a:p>
            <a:r>
              <a:rPr lang="zh-CN" altLang="en-US" sz="1600" dirty="0"/>
              <a:t>关闭文件</a:t>
            </a:r>
          </a:p>
          <a:p>
            <a:r>
              <a:rPr lang="zh-CN" altLang="en-US" sz="1600" dirty="0"/>
              <a:t>停止</a:t>
            </a:r>
            <a:endParaRPr lang="zh-CN" altLang="en-US" sz="1600" u="sng" dirty="0"/>
          </a:p>
          <a:p>
            <a:r>
              <a:rPr lang="zh-CN" altLang="en-US" sz="1600" u="sng" dirty="0"/>
              <a:t>统计空格</a:t>
            </a:r>
            <a:r>
              <a:rPr lang="zh-CN" altLang="en-US" sz="1600" dirty="0"/>
              <a:t> </a:t>
            </a:r>
            <a:r>
              <a:rPr lang="en-US" altLang="zh-CN" sz="1600" dirty="0"/>
              <a:t>end</a:t>
            </a:r>
          </a:p>
        </p:txBody>
      </p:sp>
    </p:spTree>
    <p:extLst>
      <p:ext uri="{BB962C8B-B14F-4D97-AF65-F5344CB8AC3E}">
        <p14:creationId xmlns:p14="http://schemas.microsoft.com/office/powerpoint/2010/main" val="205971019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theme/_rels/theme8.xml.rels><?xml version="1.0" encoding="UTF-8" standalone="yes"?>
<Relationships xmlns="http://schemas.openxmlformats.org/package/2006/relationships"><Relationship Id="rId1" Type="http://schemas.openxmlformats.org/officeDocument/2006/relationships/image" Target="../media/image27.png"/></Relationships>
</file>

<file path=ppt/theme/_rels/theme9.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Props1.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1FE425-EA36-4D8C-A967-84CE3BED24D2}">
  <ds:schemaRefs>
    <ds:schemaRef ds:uri="http://schemas.microsoft.com/sharepoint/v3/contenttype/forms"/>
  </ds:schemaRefs>
</ds:datastoreItem>
</file>

<file path=customXml/itemProps3.xml><?xml version="1.0" encoding="utf-8"?>
<ds:datastoreItem xmlns:ds="http://schemas.openxmlformats.org/officeDocument/2006/customXml" ds:itemID="{76D92E10-3D8B-4831-9584-7BC82972C8E2}">
  <ds:schemaRefs>
    <ds:schemaRef ds:uri="http://purl.org/dc/terms/"/>
    <ds:schemaRef ds:uri="http://schemas.microsoft.com/office/2006/metadata/properties"/>
    <ds:schemaRef ds:uri="http://www.w3.org/XML/1998/namespace"/>
    <ds:schemaRef ds:uri="8b529f77-48ab-4581-b468-93f09345b8aa"/>
    <ds:schemaRef ds:uri="http://schemas.microsoft.com/office/infopath/2007/PartnerControls"/>
    <ds:schemaRef ds:uri="http://schemas.microsoft.com/office/2006/documentManagement/types"/>
    <ds:schemaRef ds:uri="http://purl.org/dc/elements/1.1/"/>
    <ds:schemaRef ds:uri="http://purl.org/dc/dcmitype/"/>
    <ds:schemaRef ds:uri="http://schemas.openxmlformats.org/package/2006/metadata/core-properties"/>
    <ds:schemaRef ds:uri="2295e2e7-0eeb-498e-8716-217bb2ee6ee3"/>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4621</TotalTime>
  <Words>9200</Words>
  <Application>Microsoft Office PowerPoint</Application>
  <PresentationFormat>全屏显示(16:9)</PresentationFormat>
  <Paragraphs>797</Paragraphs>
  <Slides>110</Slides>
  <Notes>70</Notes>
  <HiddenSlides>0</HiddenSlides>
  <MMClips>0</MMClips>
  <ScaleCrop>false</ScaleCrop>
  <HeadingPairs>
    <vt:vector size="6" baseType="variant">
      <vt:variant>
        <vt:lpstr>已用的字体</vt:lpstr>
      </vt:variant>
      <vt:variant>
        <vt:i4>12</vt:i4>
      </vt:variant>
      <vt:variant>
        <vt:lpstr>主题</vt:lpstr>
      </vt:variant>
      <vt:variant>
        <vt:i4>9</vt:i4>
      </vt:variant>
      <vt:variant>
        <vt:lpstr>幻灯片标题</vt:lpstr>
      </vt:variant>
      <vt:variant>
        <vt:i4>110</vt:i4>
      </vt:variant>
    </vt:vector>
  </HeadingPairs>
  <TitlesOfParts>
    <vt:vector size="131" baseType="lpstr">
      <vt:lpstr>Segoe Light</vt:lpstr>
      <vt:lpstr>Segoe WP</vt:lpstr>
      <vt:lpstr>华文楷体</vt:lpstr>
      <vt:lpstr>楷体</vt:lpstr>
      <vt:lpstr>微软雅黑</vt:lpstr>
      <vt:lpstr>Arial</vt:lpstr>
      <vt:lpstr>Arial Black</vt:lpstr>
      <vt:lpstr>Consolas</vt:lpstr>
      <vt:lpstr>Segoe UI</vt:lpstr>
      <vt:lpstr>Segoe UI Light</vt:lpstr>
      <vt:lpstr>Times New Roman</vt:lpstr>
      <vt:lpstr>Wingdings</vt:lpstr>
      <vt:lpstr>TechEd_2012_Template_16x9</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第5章 详细设计</vt:lpstr>
      <vt:lpstr>导入</vt:lpstr>
      <vt:lpstr>导入</vt:lpstr>
      <vt:lpstr>提纲</vt:lpstr>
      <vt:lpstr>5.1 结构程序设计</vt:lpstr>
      <vt:lpstr>5.1 结构程序设计</vt:lpstr>
      <vt:lpstr>5.1 结构程序设计</vt:lpstr>
      <vt:lpstr>5.1 结构程序设计</vt:lpstr>
      <vt:lpstr>5.1 结构程序设计</vt:lpstr>
      <vt:lpstr>5.1 结构程序设计</vt:lpstr>
      <vt:lpstr>提纲</vt:lpstr>
      <vt:lpstr>5.2 人机界面设计</vt:lpstr>
      <vt:lpstr>5.2.1 人的因素</vt:lpstr>
      <vt:lpstr>（1）人对感知过程的认识</vt:lpstr>
      <vt:lpstr>（2）用户的技能和行为方式</vt:lpstr>
      <vt:lpstr>（2）用户的技能和行为方式</vt:lpstr>
      <vt:lpstr>PowerPoint 演示文稿</vt:lpstr>
      <vt:lpstr>（3）人体测量学对设计的影响 </vt:lpstr>
      <vt:lpstr>（3）人体测量学对设计的影响 </vt:lpstr>
      <vt:lpstr>（3）人体测量学对设计的影响 </vt:lpstr>
      <vt:lpstr>主要的可测的人性因素 </vt:lpstr>
      <vt:lpstr>主要的可测的人性因素 </vt:lpstr>
      <vt:lpstr>5.2 人机界面设计</vt:lpstr>
      <vt:lpstr>5.2.2 人机界面风格</vt:lpstr>
      <vt:lpstr>5.2.2 人机界面风格</vt:lpstr>
      <vt:lpstr>5.2.2 人机界面风格</vt:lpstr>
      <vt:lpstr>5.2 人机界面设计</vt:lpstr>
      <vt:lpstr>5.2.3 设计过程 </vt:lpstr>
      <vt:lpstr>5.2.3 设计过程 </vt:lpstr>
      <vt:lpstr>5.2.3 设计过程 </vt:lpstr>
      <vt:lpstr>5.2.3 设计过程 </vt:lpstr>
      <vt:lpstr>人机界面设计中涉及的模型 </vt:lpstr>
      <vt:lpstr>PowerPoint 演示文稿</vt:lpstr>
      <vt:lpstr>5.2.3 设计过程 </vt:lpstr>
      <vt:lpstr>5.2 人机界面设计</vt:lpstr>
      <vt:lpstr>5.2.4 设计问题</vt:lpstr>
      <vt:lpstr>（1）系统响应时间</vt:lpstr>
      <vt:lpstr>（2）用户帮助设施</vt:lpstr>
      <vt:lpstr>（2）用户帮助设施</vt:lpstr>
      <vt:lpstr>（3） 出错信息处理</vt:lpstr>
      <vt:lpstr>（4） 命令交互</vt:lpstr>
      <vt:lpstr>5.2 人机界面设计</vt:lpstr>
      <vt:lpstr>5.2.5 设计指南</vt:lpstr>
      <vt:lpstr>（1）一般交互界面设计指南</vt:lpstr>
      <vt:lpstr>（1）一般交互界面设计指南</vt:lpstr>
      <vt:lpstr>PowerPoint 演示文稿</vt:lpstr>
      <vt:lpstr>PowerPoint 演示文稿</vt:lpstr>
      <vt:lpstr>（2）信息显示界面设计指南</vt:lpstr>
      <vt:lpstr>（2）信息显示界面设计指南</vt:lpstr>
      <vt:lpstr>PowerPoint 演示文稿</vt:lpstr>
      <vt:lpstr>PowerPoint 演示文稿</vt:lpstr>
      <vt:lpstr>（3）数据输入界面设计指南</vt:lpstr>
      <vt:lpstr>PowerPoint 演示文稿</vt:lpstr>
      <vt:lpstr>自学来自ant.design的设计指南  http://ant.design/docs/spec/introduce-cn</vt:lpstr>
      <vt:lpstr>提纲</vt:lpstr>
      <vt:lpstr>5.3 过程设计的工具</vt:lpstr>
      <vt:lpstr>5.3.1 程序流程图（ FC )</vt:lpstr>
      <vt:lpstr>程序流程图的标准符号</vt:lpstr>
      <vt:lpstr>PowerPoint 演示文稿</vt:lpstr>
      <vt:lpstr>5.3.2   盒图（ N- S 图）</vt:lpstr>
      <vt:lpstr>5.3.2   盒图（ N- S 图）</vt:lpstr>
      <vt:lpstr>N-S 图的嵌套定义形式</vt:lpstr>
      <vt:lpstr>N-S 图的嵌套定义形式</vt:lpstr>
      <vt:lpstr>5.3.2   盒图（ N- S 图）</vt:lpstr>
      <vt:lpstr>5.3.3 问题分析图（ PAD )</vt:lpstr>
      <vt:lpstr>5.3.3 问题分析图（ PAD )</vt:lpstr>
      <vt:lpstr>PAD 描述的示例</vt:lpstr>
      <vt:lpstr>5.3.4 判定表</vt:lpstr>
      <vt:lpstr>例 1 ：检查发货单判定表</vt:lpstr>
      <vt:lpstr>5.3.4 判定表</vt:lpstr>
      <vt:lpstr>例 2 ：行李托运费计算</vt:lpstr>
      <vt:lpstr>5.3.4 判定表</vt:lpstr>
      <vt:lpstr>5.3.5 判定树</vt:lpstr>
      <vt:lpstr>“计算行李费”的判定树</vt:lpstr>
      <vt:lpstr>5.3.5 判定树</vt:lpstr>
      <vt:lpstr>PowerPoint 演示文稿</vt:lpstr>
      <vt:lpstr>5.3.6 过程设计语言</vt:lpstr>
      <vt:lpstr>PowerPoint 演示文稿</vt:lpstr>
      <vt:lpstr>提纲</vt:lpstr>
      <vt:lpstr>PowerPoint 演示文稿</vt:lpstr>
      <vt:lpstr>5.4 面向数据结构的设计方法</vt:lpstr>
      <vt:lpstr>5.4 面向数据结构的设计方法</vt:lpstr>
      <vt:lpstr>5.4.1 Jackson图</vt:lpstr>
      <vt:lpstr>5.4.1 Jackson图</vt:lpstr>
      <vt:lpstr>5.4.1 Jackson图</vt:lpstr>
      <vt:lpstr>5.4.2 改进的Jackson图</vt:lpstr>
      <vt:lpstr>5.4.2 改进的Jackson图</vt:lpstr>
      <vt:lpstr>5.4.2 改进的Jackson图</vt:lpstr>
      <vt:lpstr>5.4.3 Jackson方法</vt:lpstr>
      <vt:lpstr>5.4.3 Jackson方法</vt:lpstr>
      <vt:lpstr>5.4.3 Jackson方法</vt:lpstr>
      <vt:lpstr>5.4.3  Jackson方法</vt:lpstr>
      <vt:lpstr>5.4.3  Jackson方法</vt:lpstr>
      <vt:lpstr>5.4.4 Jackson方法案例</vt:lpstr>
      <vt:lpstr>5.4.4 Jackson方法案例</vt:lpstr>
      <vt:lpstr>5.4.4 Jackson方法案例</vt:lpstr>
      <vt:lpstr>5.4.4 Jackson方法案例</vt:lpstr>
      <vt:lpstr>5.4.4 Jackson方法案例</vt:lpstr>
      <vt:lpstr>5.4.4 Jackson方法案例</vt:lpstr>
      <vt:lpstr>提纲</vt:lpstr>
      <vt:lpstr>5.5 程序复杂度的定量度量</vt:lpstr>
      <vt:lpstr>5.5.1 McCabe方法</vt:lpstr>
      <vt:lpstr>5.5.1 McCabe方法</vt:lpstr>
      <vt:lpstr>5.5.1 McCabe方法</vt:lpstr>
      <vt:lpstr>5.5.1 McCabe方法</vt:lpstr>
      <vt:lpstr>5.5.1 McCabe方法</vt:lpstr>
      <vt:lpstr>5.5.1 McCabe方法</vt:lpstr>
      <vt:lpstr>5.5.2 Halstead方法</vt:lpstr>
      <vt:lpstr>提纲</vt:lpstr>
      <vt:lpstr>本章结束</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Computing is the New Net Norm</dc:title>
  <dc:subject>TechEd 2012</dc:subject>
  <dc:creator>Cyndi</dc:creator>
  <cp:keywords>TechEd 2012</cp:keywords>
  <dc:description>Template: Jordan Cayabyab, Artitudes Design
Formatting:
Event Date: June 11-14, 2012
Event Location: Orlando, FL
Audience Type: IT Pros, Developers</dc:description>
  <cp:lastModifiedBy>Administrator</cp:lastModifiedBy>
  <cp:revision>511</cp:revision>
  <cp:lastPrinted>2010-05-11T05:02:34Z</cp:lastPrinted>
  <dcterms:created xsi:type="dcterms:W3CDTF">2012-03-23T02:48:52Z</dcterms:created>
  <dcterms:modified xsi:type="dcterms:W3CDTF">2019-04-16T01:42:54Z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